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75"/>
  </p:notesMasterIdLst>
  <p:sldIdLst>
    <p:sldId id="308" r:id="rId2"/>
    <p:sldId id="338" r:id="rId3"/>
    <p:sldId id="342" r:id="rId4"/>
    <p:sldId id="340" r:id="rId5"/>
    <p:sldId id="335" r:id="rId6"/>
    <p:sldId id="336" r:id="rId7"/>
    <p:sldId id="349" r:id="rId8"/>
    <p:sldId id="350" r:id="rId9"/>
    <p:sldId id="337" r:id="rId10"/>
    <p:sldId id="344" r:id="rId11"/>
    <p:sldId id="351" r:id="rId12"/>
    <p:sldId id="345" r:id="rId13"/>
    <p:sldId id="346" r:id="rId14"/>
    <p:sldId id="352" r:id="rId15"/>
    <p:sldId id="347" r:id="rId16"/>
    <p:sldId id="348" r:id="rId17"/>
    <p:sldId id="353" r:id="rId18"/>
    <p:sldId id="355" r:id="rId19"/>
    <p:sldId id="354" r:id="rId20"/>
    <p:sldId id="334"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398" r:id="rId64"/>
    <p:sldId id="399"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413" r:id="rId79"/>
    <p:sldId id="414" r:id="rId80"/>
    <p:sldId id="415" r:id="rId81"/>
    <p:sldId id="416" r:id="rId82"/>
    <p:sldId id="417" r:id="rId83"/>
    <p:sldId id="418" r:id="rId84"/>
    <p:sldId id="419" r:id="rId85"/>
    <p:sldId id="420" r:id="rId86"/>
    <p:sldId id="421" r:id="rId87"/>
    <p:sldId id="422" r:id="rId88"/>
    <p:sldId id="423" r:id="rId89"/>
    <p:sldId id="424" r:id="rId90"/>
    <p:sldId id="425" r:id="rId91"/>
    <p:sldId id="426" r:id="rId92"/>
    <p:sldId id="427" r:id="rId93"/>
    <p:sldId id="428" r:id="rId94"/>
    <p:sldId id="429" r:id="rId95"/>
    <p:sldId id="430" r:id="rId96"/>
    <p:sldId id="431" r:id="rId97"/>
    <p:sldId id="432" r:id="rId98"/>
    <p:sldId id="433" r:id="rId99"/>
    <p:sldId id="434" r:id="rId100"/>
    <p:sldId id="435" r:id="rId101"/>
    <p:sldId id="436" r:id="rId102"/>
    <p:sldId id="437" r:id="rId103"/>
    <p:sldId id="438" r:id="rId104"/>
    <p:sldId id="439" r:id="rId105"/>
    <p:sldId id="440" r:id="rId106"/>
    <p:sldId id="441" r:id="rId107"/>
    <p:sldId id="442" r:id="rId108"/>
    <p:sldId id="443" r:id="rId109"/>
    <p:sldId id="444" r:id="rId110"/>
    <p:sldId id="445" r:id="rId111"/>
    <p:sldId id="446" r:id="rId112"/>
    <p:sldId id="447" r:id="rId113"/>
    <p:sldId id="448" r:id="rId114"/>
    <p:sldId id="449" r:id="rId115"/>
    <p:sldId id="450" r:id="rId116"/>
    <p:sldId id="451" r:id="rId117"/>
    <p:sldId id="452" r:id="rId118"/>
    <p:sldId id="453" r:id="rId119"/>
    <p:sldId id="454" r:id="rId120"/>
    <p:sldId id="455" r:id="rId121"/>
    <p:sldId id="456" r:id="rId122"/>
    <p:sldId id="457" r:id="rId123"/>
    <p:sldId id="458" r:id="rId124"/>
    <p:sldId id="459" r:id="rId125"/>
    <p:sldId id="460" r:id="rId126"/>
    <p:sldId id="461" r:id="rId127"/>
    <p:sldId id="462" r:id="rId128"/>
    <p:sldId id="463" r:id="rId129"/>
    <p:sldId id="464" r:id="rId130"/>
    <p:sldId id="465" r:id="rId131"/>
    <p:sldId id="466" r:id="rId132"/>
    <p:sldId id="467" r:id="rId133"/>
    <p:sldId id="468" r:id="rId134"/>
    <p:sldId id="469" r:id="rId135"/>
    <p:sldId id="470" r:id="rId136"/>
    <p:sldId id="471" r:id="rId137"/>
    <p:sldId id="472" r:id="rId138"/>
    <p:sldId id="473" r:id="rId139"/>
    <p:sldId id="474" r:id="rId140"/>
    <p:sldId id="475" r:id="rId141"/>
    <p:sldId id="476" r:id="rId142"/>
    <p:sldId id="477" r:id="rId143"/>
    <p:sldId id="478" r:id="rId144"/>
    <p:sldId id="479" r:id="rId145"/>
    <p:sldId id="480" r:id="rId146"/>
    <p:sldId id="481" r:id="rId147"/>
    <p:sldId id="482" r:id="rId148"/>
    <p:sldId id="483" r:id="rId149"/>
    <p:sldId id="484" r:id="rId150"/>
    <p:sldId id="485" r:id="rId151"/>
    <p:sldId id="486" r:id="rId152"/>
    <p:sldId id="487" r:id="rId153"/>
    <p:sldId id="488" r:id="rId154"/>
    <p:sldId id="489" r:id="rId155"/>
    <p:sldId id="490" r:id="rId156"/>
    <p:sldId id="491" r:id="rId157"/>
    <p:sldId id="492" r:id="rId158"/>
    <p:sldId id="493" r:id="rId159"/>
    <p:sldId id="494" r:id="rId160"/>
    <p:sldId id="495" r:id="rId161"/>
    <p:sldId id="496" r:id="rId162"/>
    <p:sldId id="497" r:id="rId163"/>
    <p:sldId id="498" r:id="rId164"/>
    <p:sldId id="499" r:id="rId165"/>
    <p:sldId id="500" r:id="rId166"/>
    <p:sldId id="501" r:id="rId167"/>
    <p:sldId id="502" r:id="rId168"/>
    <p:sldId id="503" r:id="rId169"/>
    <p:sldId id="504" r:id="rId170"/>
    <p:sldId id="505" r:id="rId171"/>
    <p:sldId id="506" r:id="rId172"/>
    <p:sldId id="507" r:id="rId173"/>
    <p:sldId id="508" r:id="rId174"/>
    <p:sldId id="509" r:id="rId175"/>
    <p:sldId id="510" r:id="rId176"/>
    <p:sldId id="511" r:id="rId177"/>
    <p:sldId id="512" r:id="rId178"/>
    <p:sldId id="513" r:id="rId179"/>
    <p:sldId id="514" r:id="rId180"/>
    <p:sldId id="515" r:id="rId181"/>
    <p:sldId id="516" r:id="rId182"/>
    <p:sldId id="517" r:id="rId183"/>
    <p:sldId id="518" r:id="rId184"/>
    <p:sldId id="519" r:id="rId185"/>
    <p:sldId id="520" r:id="rId186"/>
    <p:sldId id="521" r:id="rId187"/>
    <p:sldId id="522" r:id="rId188"/>
    <p:sldId id="523" r:id="rId189"/>
    <p:sldId id="524" r:id="rId190"/>
    <p:sldId id="525" r:id="rId191"/>
    <p:sldId id="526" r:id="rId192"/>
    <p:sldId id="527" r:id="rId193"/>
    <p:sldId id="528" r:id="rId194"/>
    <p:sldId id="529" r:id="rId195"/>
    <p:sldId id="530" r:id="rId196"/>
    <p:sldId id="531" r:id="rId197"/>
    <p:sldId id="532" r:id="rId198"/>
    <p:sldId id="533" r:id="rId199"/>
    <p:sldId id="534" r:id="rId200"/>
    <p:sldId id="535" r:id="rId201"/>
    <p:sldId id="536" r:id="rId202"/>
    <p:sldId id="537" r:id="rId203"/>
    <p:sldId id="538" r:id="rId204"/>
    <p:sldId id="539" r:id="rId205"/>
    <p:sldId id="540" r:id="rId206"/>
    <p:sldId id="541" r:id="rId207"/>
    <p:sldId id="542" r:id="rId208"/>
    <p:sldId id="543" r:id="rId209"/>
    <p:sldId id="544" r:id="rId210"/>
    <p:sldId id="545" r:id="rId211"/>
    <p:sldId id="546" r:id="rId212"/>
    <p:sldId id="547" r:id="rId213"/>
    <p:sldId id="548" r:id="rId214"/>
    <p:sldId id="549" r:id="rId215"/>
    <p:sldId id="550" r:id="rId216"/>
    <p:sldId id="551" r:id="rId217"/>
    <p:sldId id="552" r:id="rId218"/>
    <p:sldId id="553" r:id="rId219"/>
    <p:sldId id="554" r:id="rId220"/>
    <p:sldId id="555" r:id="rId221"/>
    <p:sldId id="556" r:id="rId222"/>
    <p:sldId id="557" r:id="rId223"/>
    <p:sldId id="558" r:id="rId224"/>
    <p:sldId id="559" r:id="rId225"/>
    <p:sldId id="560" r:id="rId226"/>
    <p:sldId id="561" r:id="rId227"/>
    <p:sldId id="562" r:id="rId228"/>
    <p:sldId id="563" r:id="rId229"/>
    <p:sldId id="564" r:id="rId230"/>
    <p:sldId id="565" r:id="rId231"/>
    <p:sldId id="566" r:id="rId232"/>
    <p:sldId id="567" r:id="rId233"/>
    <p:sldId id="568" r:id="rId234"/>
    <p:sldId id="569" r:id="rId235"/>
    <p:sldId id="570" r:id="rId236"/>
    <p:sldId id="571" r:id="rId237"/>
    <p:sldId id="572" r:id="rId238"/>
    <p:sldId id="573" r:id="rId239"/>
    <p:sldId id="574" r:id="rId240"/>
    <p:sldId id="575" r:id="rId241"/>
    <p:sldId id="576" r:id="rId242"/>
    <p:sldId id="577" r:id="rId243"/>
    <p:sldId id="578" r:id="rId244"/>
    <p:sldId id="579" r:id="rId245"/>
    <p:sldId id="580" r:id="rId246"/>
    <p:sldId id="581" r:id="rId247"/>
    <p:sldId id="582" r:id="rId248"/>
    <p:sldId id="583" r:id="rId249"/>
    <p:sldId id="584" r:id="rId250"/>
    <p:sldId id="585" r:id="rId251"/>
    <p:sldId id="586" r:id="rId252"/>
    <p:sldId id="587" r:id="rId253"/>
    <p:sldId id="588" r:id="rId254"/>
    <p:sldId id="589" r:id="rId255"/>
    <p:sldId id="590" r:id="rId256"/>
    <p:sldId id="591" r:id="rId257"/>
    <p:sldId id="592" r:id="rId258"/>
    <p:sldId id="593" r:id="rId259"/>
    <p:sldId id="594" r:id="rId260"/>
    <p:sldId id="595" r:id="rId261"/>
    <p:sldId id="596" r:id="rId262"/>
    <p:sldId id="597" r:id="rId263"/>
    <p:sldId id="598" r:id="rId264"/>
    <p:sldId id="599" r:id="rId265"/>
    <p:sldId id="600" r:id="rId266"/>
    <p:sldId id="601" r:id="rId267"/>
    <p:sldId id="602" r:id="rId268"/>
    <p:sldId id="603" r:id="rId269"/>
    <p:sldId id="604" r:id="rId270"/>
    <p:sldId id="605" r:id="rId271"/>
    <p:sldId id="606" r:id="rId272"/>
    <p:sldId id="607" r:id="rId273"/>
    <p:sldId id="608" r:id="rId274"/>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70" autoAdjust="0"/>
    <p:restoredTop sz="98798" autoAdjust="0"/>
  </p:normalViewPr>
  <p:slideViewPr>
    <p:cSldViewPr>
      <p:cViewPr varScale="1">
        <p:scale>
          <a:sx n="55" d="100"/>
          <a:sy n="55" d="100"/>
        </p:scale>
        <p:origin x="78" y="1050"/>
      </p:cViewPr>
      <p:guideLst>
        <p:guide orient="horz" pos="2160"/>
        <p:guide pos="2880"/>
      </p:guideLst>
    </p:cSldViewPr>
  </p:slideViewPr>
  <p:outlineViewPr>
    <p:cViewPr>
      <p:scale>
        <a:sx n="33" d="100"/>
        <a:sy n="33" d="100"/>
      </p:scale>
      <p:origin x="48" y="223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notesMaster" Target="notesMasters/notesMaster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presProps" Target="pres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viewProps" Target="view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theme" Target="theme/theme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749A1-0AA2-3B41-BE4E-3B73EC01D788}" type="doc">
      <dgm:prSet loTypeId="urn:microsoft.com/office/officeart/2005/8/layout/radial4" loCatId="" qsTypeId="urn:microsoft.com/office/officeart/2005/8/quickstyle/simple4" qsCatId="simple" csTypeId="urn:microsoft.com/office/officeart/2005/8/colors/colorful1#2" csCatId="colorful" phldr="1"/>
      <dgm:spPr/>
      <dgm:t>
        <a:bodyPr/>
        <a:lstStyle/>
        <a:p>
          <a:endParaRPr lang="en-US"/>
        </a:p>
      </dgm:t>
    </dgm:pt>
    <dgm:pt modelId="{DB3511BA-13ED-F644-AB0C-8E76871956CC}">
      <dgm:prSet phldrT="[Text]" custT="1"/>
      <dgm:spPr/>
      <dgm:t>
        <a:bodyPr/>
        <a:lstStyle/>
        <a:p>
          <a:r>
            <a:rPr lang="en-US" sz="2000" dirty="0" smtClean="0">
              <a:solidFill>
                <a:srgbClr val="0000FF"/>
              </a:solidFill>
            </a:rPr>
            <a:t>CM II </a:t>
          </a:r>
          <a:r>
            <a:rPr lang="en-US" sz="2000" dirty="0" err="1" smtClean="0">
              <a:solidFill>
                <a:srgbClr val="0000FF"/>
              </a:solidFill>
            </a:rPr>
            <a:t>Istanza</a:t>
          </a:r>
          <a:endParaRPr lang="en-US" sz="2000" dirty="0">
            <a:solidFill>
              <a:srgbClr val="0000FF"/>
            </a:solidFill>
          </a:endParaRPr>
        </a:p>
      </dgm:t>
    </dgm:pt>
    <dgm:pt modelId="{F16C0F62-F4C3-504C-A361-5B14686929F4}" type="parTrans" cxnId="{2BB994FD-847B-574D-BC90-660C6FAE2202}">
      <dgm:prSet/>
      <dgm:spPr/>
      <dgm:t>
        <a:bodyPr/>
        <a:lstStyle/>
        <a:p>
          <a:endParaRPr lang="en-US"/>
        </a:p>
      </dgm:t>
    </dgm:pt>
    <dgm:pt modelId="{4CC415C3-FA74-0347-91B8-AA69E0165334}" type="sibTrans" cxnId="{2BB994FD-847B-574D-BC90-660C6FAE2202}">
      <dgm:prSet/>
      <dgm:spPr/>
      <dgm:t>
        <a:bodyPr/>
        <a:lstStyle/>
        <a:p>
          <a:endParaRPr lang="en-US"/>
        </a:p>
      </dgm:t>
    </dgm:pt>
    <dgm:pt modelId="{5CDC332A-C1AF-624E-8BD2-8BFBEE4505A1}">
      <dgm:prSet phldrT="[Text]" custT="1"/>
      <dgm:spPr/>
      <dgm:t>
        <a:bodyPr/>
        <a:lstStyle/>
        <a:p>
          <a:r>
            <a:rPr lang="en-US" sz="2000" b="1" dirty="0" smtClean="0">
              <a:solidFill>
                <a:srgbClr val="FFFF00"/>
              </a:solidFill>
            </a:rPr>
            <a:t>CMO</a:t>
          </a:r>
          <a:endParaRPr lang="en-US" sz="2000" b="1" dirty="0">
            <a:solidFill>
              <a:srgbClr val="FFFF00"/>
            </a:solidFill>
          </a:endParaRPr>
        </a:p>
      </dgm:t>
    </dgm:pt>
    <dgm:pt modelId="{671DB1A2-3965-ED47-A872-565814385463}" type="parTrans" cxnId="{8E30F5F8-43E5-9D48-AB3F-C97AA3FDE1EB}">
      <dgm:prSet/>
      <dgm:spPr/>
      <dgm:t>
        <a:bodyPr/>
        <a:lstStyle/>
        <a:p>
          <a:endParaRPr lang="en-US"/>
        </a:p>
      </dgm:t>
    </dgm:pt>
    <dgm:pt modelId="{63E8D578-6256-144B-8E87-A269146C0B89}" type="sibTrans" cxnId="{8E30F5F8-43E5-9D48-AB3F-C97AA3FDE1EB}">
      <dgm:prSet/>
      <dgm:spPr/>
      <dgm:t>
        <a:bodyPr/>
        <a:lstStyle/>
        <a:p>
          <a:endParaRPr lang="en-US"/>
        </a:p>
      </dgm:t>
    </dgm:pt>
    <dgm:pt modelId="{99E884C1-81F1-A147-BC39-65D479C5A34B}">
      <dgm:prSet phldrT="[Text]" custT="1"/>
      <dgm:spPr/>
      <dgm:t>
        <a:bodyPr/>
        <a:lstStyle/>
        <a:p>
          <a:r>
            <a:rPr lang="en-US" sz="2000" dirty="0" smtClean="0">
              <a:solidFill>
                <a:srgbClr val="FF0000"/>
              </a:solidFill>
            </a:rPr>
            <a:t>CMV</a:t>
          </a:r>
          <a:endParaRPr lang="en-US" sz="2000" dirty="0">
            <a:solidFill>
              <a:srgbClr val="FF0000"/>
            </a:solidFill>
          </a:endParaRPr>
        </a:p>
      </dgm:t>
    </dgm:pt>
    <dgm:pt modelId="{E74BBDAD-620F-B24D-972A-078EE2E74030}" type="parTrans" cxnId="{ABE1D322-B14B-5842-9806-E2F755E9310F}">
      <dgm:prSet/>
      <dgm:spPr/>
      <dgm:t>
        <a:bodyPr/>
        <a:lstStyle/>
        <a:p>
          <a:endParaRPr lang="en-US"/>
        </a:p>
      </dgm:t>
    </dgm:pt>
    <dgm:pt modelId="{CB6370E8-06AC-7949-99F8-C73A3395AA80}" type="sibTrans" cxnId="{ABE1D322-B14B-5842-9806-E2F755E9310F}">
      <dgm:prSet/>
      <dgm:spPr/>
      <dgm:t>
        <a:bodyPr/>
        <a:lstStyle/>
        <a:p>
          <a:endParaRPr lang="en-US"/>
        </a:p>
      </dgm:t>
    </dgm:pt>
    <dgm:pt modelId="{90B69263-A482-6B4C-97A4-2DDE6B59EA7F}">
      <dgm:prSet phldrT="[Text]" custT="1"/>
      <dgm:spPr/>
      <dgm:t>
        <a:bodyPr/>
        <a:lstStyle/>
        <a:p>
          <a:endParaRPr lang="en-US" sz="1600" dirty="0" smtClean="0"/>
        </a:p>
        <a:p>
          <a:r>
            <a:rPr lang="en-US" sz="1400" dirty="0" err="1" smtClean="0"/>
            <a:t>Commissione</a:t>
          </a:r>
          <a:r>
            <a:rPr lang="en-US" sz="1400" dirty="0" smtClean="0"/>
            <a:t> </a:t>
          </a:r>
          <a:r>
            <a:rPr lang="en-US" sz="1400" dirty="0" err="1" smtClean="0"/>
            <a:t>Medica</a:t>
          </a:r>
          <a:r>
            <a:rPr lang="en-US" sz="1400" dirty="0" smtClean="0"/>
            <a:t> ASL</a:t>
          </a:r>
        </a:p>
        <a:p>
          <a:endParaRPr lang="en-US" sz="2000" dirty="0"/>
        </a:p>
      </dgm:t>
    </dgm:pt>
    <dgm:pt modelId="{B0F6395B-6CCB-EE43-B760-652B8B553E6E}" type="parTrans" cxnId="{94DF478E-7535-6943-8D52-354E5692DEEF}">
      <dgm:prSet/>
      <dgm:spPr/>
      <dgm:t>
        <a:bodyPr/>
        <a:lstStyle/>
        <a:p>
          <a:endParaRPr lang="en-US"/>
        </a:p>
      </dgm:t>
    </dgm:pt>
    <dgm:pt modelId="{A2BE61AD-F52B-E946-9E3A-911CA127E431}" type="sibTrans" cxnId="{94DF478E-7535-6943-8D52-354E5692DEEF}">
      <dgm:prSet/>
      <dgm:spPr/>
      <dgm:t>
        <a:bodyPr/>
        <a:lstStyle/>
        <a:p>
          <a:endParaRPr lang="en-US"/>
        </a:p>
      </dgm:t>
    </dgm:pt>
    <dgm:pt modelId="{43251A1A-6D65-4765-80AA-F85D754C42D6}">
      <dgm:prSet/>
      <dgm:spPr/>
      <dgm:t>
        <a:bodyPr/>
        <a:lstStyle/>
        <a:p>
          <a:endParaRPr lang="it-IT"/>
        </a:p>
      </dgm:t>
    </dgm:pt>
    <dgm:pt modelId="{51C699D2-CA30-4B14-A529-71D5236F9A03}" type="parTrans" cxnId="{49376A61-3EFD-49B4-AD78-E244284C3BC8}">
      <dgm:prSet/>
      <dgm:spPr/>
      <dgm:t>
        <a:bodyPr/>
        <a:lstStyle/>
        <a:p>
          <a:endParaRPr lang="it-IT"/>
        </a:p>
      </dgm:t>
    </dgm:pt>
    <dgm:pt modelId="{EC653355-93B8-45C9-934A-4949388149C5}" type="sibTrans" cxnId="{49376A61-3EFD-49B4-AD78-E244284C3BC8}">
      <dgm:prSet/>
      <dgm:spPr/>
      <dgm:t>
        <a:bodyPr/>
        <a:lstStyle/>
        <a:p>
          <a:endParaRPr lang="it-IT"/>
        </a:p>
      </dgm:t>
    </dgm:pt>
    <dgm:pt modelId="{8E1B2C2E-135B-4985-BDE3-808AE5865C66}">
      <dgm:prSet/>
      <dgm:spPr/>
      <dgm:t>
        <a:bodyPr/>
        <a:lstStyle/>
        <a:p>
          <a:endParaRPr lang="it-IT"/>
        </a:p>
      </dgm:t>
    </dgm:pt>
    <dgm:pt modelId="{6AEC5BC7-467A-46FE-B57C-DDE97FE3A728}" type="parTrans" cxnId="{1A1217B4-6363-4C44-9F7C-666FDF93C7CF}">
      <dgm:prSet/>
      <dgm:spPr/>
      <dgm:t>
        <a:bodyPr/>
        <a:lstStyle/>
        <a:p>
          <a:endParaRPr lang="it-IT"/>
        </a:p>
      </dgm:t>
    </dgm:pt>
    <dgm:pt modelId="{349DEE18-CA17-4FB1-BC60-912DC57C82E7}" type="sibTrans" cxnId="{1A1217B4-6363-4C44-9F7C-666FDF93C7CF}">
      <dgm:prSet/>
      <dgm:spPr/>
      <dgm:t>
        <a:bodyPr/>
        <a:lstStyle/>
        <a:p>
          <a:endParaRPr lang="it-IT"/>
        </a:p>
      </dgm:t>
    </dgm:pt>
    <dgm:pt modelId="{601399D7-7AEB-4BF1-AF7E-6A8C4DF9AC43}">
      <dgm:prSet/>
      <dgm:spPr/>
      <dgm:t>
        <a:bodyPr/>
        <a:lstStyle/>
        <a:p>
          <a:endParaRPr lang="it-IT"/>
        </a:p>
      </dgm:t>
    </dgm:pt>
    <dgm:pt modelId="{CBE7559D-B8AD-451C-897C-2DC8B75687C8}" type="parTrans" cxnId="{49D4D8FB-67F1-427D-BD01-15114E3D6ABF}">
      <dgm:prSet/>
      <dgm:spPr/>
      <dgm:t>
        <a:bodyPr/>
        <a:lstStyle/>
        <a:p>
          <a:endParaRPr lang="it-IT"/>
        </a:p>
      </dgm:t>
    </dgm:pt>
    <dgm:pt modelId="{967EEBC7-C4A6-42C5-B872-88B818EF8FA0}" type="sibTrans" cxnId="{49D4D8FB-67F1-427D-BD01-15114E3D6ABF}">
      <dgm:prSet/>
      <dgm:spPr/>
      <dgm:t>
        <a:bodyPr/>
        <a:lstStyle/>
        <a:p>
          <a:endParaRPr lang="it-IT"/>
        </a:p>
      </dgm:t>
    </dgm:pt>
    <dgm:pt modelId="{155C311F-624D-4EDC-AE43-79E0C17B5469}">
      <dgm:prSet/>
      <dgm:spPr/>
      <dgm:t>
        <a:bodyPr/>
        <a:lstStyle/>
        <a:p>
          <a:endParaRPr lang="it-IT"/>
        </a:p>
      </dgm:t>
    </dgm:pt>
    <dgm:pt modelId="{5BE34621-EECB-46D2-8527-07689A29863D}" type="parTrans" cxnId="{F4EA44A5-F668-430D-8164-FCCB76C5F5A6}">
      <dgm:prSet/>
      <dgm:spPr/>
      <dgm:t>
        <a:bodyPr/>
        <a:lstStyle/>
        <a:p>
          <a:endParaRPr lang="it-IT"/>
        </a:p>
      </dgm:t>
    </dgm:pt>
    <dgm:pt modelId="{210E2C20-0F9A-4C50-99C0-578C6EB9751C}" type="sibTrans" cxnId="{F4EA44A5-F668-430D-8164-FCCB76C5F5A6}">
      <dgm:prSet/>
      <dgm:spPr/>
      <dgm:t>
        <a:bodyPr/>
        <a:lstStyle/>
        <a:p>
          <a:endParaRPr lang="it-IT"/>
        </a:p>
      </dgm:t>
    </dgm:pt>
    <dgm:pt modelId="{CC3CF7FA-5850-4F17-9674-C7F78B362240}">
      <dgm:prSet/>
      <dgm:spPr/>
      <dgm:t>
        <a:bodyPr/>
        <a:lstStyle/>
        <a:p>
          <a:endParaRPr lang="it-IT"/>
        </a:p>
      </dgm:t>
    </dgm:pt>
    <dgm:pt modelId="{62780E0D-18FF-4B74-A47A-6628C75C8D4A}" type="parTrans" cxnId="{FB44A33C-25EF-436F-8557-87898D8547B8}">
      <dgm:prSet/>
      <dgm:spPr/>
      <dgm:t>
        <a:bodyPr/>
        <a:lstStyle/>
        <a:p>
          <a:endParaRPr lang="it-IT"/>
        </a:p>
      </dgm:t>
    </dgm:pt>
    <dgm:pt modelId="{9A1A7AAD-CA55-4AD3-BC3C-E0E4043EBEC3}" type="sibTrans" cxnId="{FB44A33C-25EF-436F-8557-87898D8547B8}">
      <dgm:prSet/>
      <dgm:spPr/>
      <dgm:t>
        <a:bodyPr/>
        <a:lstStyle/>
        <a:p>
          <a:endParaRPr lang="it-IT"/>
        </a:p>
      </dgm:t>
    </dgm:pt>
    <dgm:pt modelId="{F4333C35-A12C-4312-A7EA-987A41BD708D}">
      <dgm:prSet/>
      <dgm:spPr/>
      <dgm:t>
        <a:bodyPr/>
        <a:lstStyle/>
        <a:p>
          <a:endParaRPr lang="it-IT"/>
        </a:p>
      </dgm:t>
    </dgm:pt>
    <dgm:pt modelId="{BB3F8734-5B57-453E-A1FE-AC2F7D1D30E5}" type="parTrans" cxnId="{81183646-EA9B-4EE5-A2B2-008E7311CE6E}">
      <dgm:prSet/>
      <dgm:spPr/>
      <dgm:t>
        <a:bodyPr/>
        <a:lstStyle/>
        <a:p>
          <a:endParaRPr lang="it-IT"/>
        </a:p>
      </dgm:t>
    </dgm:pt>
    <dgm:pt modelId="{588D9FD7-FE24-4B66-8F2C-2FB125A28C73}" type="sibTrans" cxnId="{81183646-EA9B-4EE5-A2B2-008E7311CE6E}">
      <dgm:prSet/>
      <dgm:spPr/>
      <dgm:t>
        <a:bodyPr/>
        <a:lstStyle/>
        <a:p>
          <a:endParaRPr lang="it-IT"/>
        </a:p>
      </dgm:t>
    </dgm:pt>
    <dgm:pt modelId="{7BCC07D8-9DF2-B74D-A6A3-EA1427D30F7A}" type="pres">
      <dgm:prSet presAssocID="{88A749A1-0AA2-3B41-BE4E-3B73EC01D788}" presName="cycle" presStyleCnt="0">
        <dgm:presLayoutVars>
          <dgm:chMax val="1"/>
          <dgm:dir/>
          <dgm:animLvl val="ctr"/>
          <dgm:resizeHandles val="exact"/>
        </dgm:presLayoutVars>
      </dgm:prSet>
      <dgm:spPr/>
      <dgm:t>
        <a:bodyPr/>
        <a:lstStyle/>
        <a:p>
          <a:endParaRPr lang="en-US"/>
        </a:p>
      </dgm:t>
    </dgm:pt>
    <dgm:pt modelId="{EBFD6557-132D-8C48-894D-FBA6A0487CDD}" type="pres">
      <dgm:prSet presAssocID="{DB3511BA-13ED-F644-AB0C-8E76871956CC}" presName="centerShape" presStyleLbl="node0" presStyleIdx="0" presStyleCnt="1" custScaleX="66522" custScaleY="62572"/>
      <dgm:spPr/>
      <dgm:t>
        <a:bodyPr/>
        <a:lstStyle/>
        <a:p>
          <a:endParaRPr lang="en-US"/>
        </a:p>
      </dgm:t>
    </dgm:pt>
    <dgm:pt modelId="{F666755B-029E-9D4F-B999-18BE868C7CB9}" type="pres">
      <dgm:prSet presAssocID="{671DB1A2-3965-ED47-A872-565814385463}" presName="parTrans" presStyleLbl="bgSibTrans2D1" presStyleIdx="0" presStyleCnt="3"/>
      <dgm:spPr/>
      <dgm:t>
        <a:bodyPr/>
        <a:lstStyle/>
        <a:p>
          <a:endParaRPr lang="en-US"/>
        </a:p>
      </dgm:t>
    </dgm:pt>
    <dgm:pt modelId="{ACA40F23-C8D8-7E4B-B471-321EABC22D0D}" type="pres">
      <dgm:prSet presAssocID="{5CDC332A-C1AF-624E-8BD2-8BFBEE4505A1}" presName="node" presStyleLbl="node1" presStyleIdx="0" presStyleCnt="3" custScaleX="74422" custScaleY="73050" custRadScaleRad="104721" custRadScaleInc="7435">
        <dgm:presLayoutVars>
          <dgm:bulletEnabled val="1"/>
        </dgm:presLayoutVars>
      </dgm:prSet>
      <dgm:spPr/>
      <dgm:t>
        <a:bodyPr/>
        <a:lstStyle/>
        <a:p>
          <a:endParaRPr lang="en-US"/>
        </a:p>
      </dgm:t>
    </dgm:pt>
    <dgm:pt modelId="{A00996BC-28F1-4845-B9E3-262563D389AC}" type="pres">
      <dgm:prSet presAssocID="{E74BBDAD-620F-B24D-972A-078EE2E74030}" presName="parTrans" presStyleLbl="bgSibTrans2D1" presStyleIdx="1" presStyleCnt="3"/>
      <dgm:spPr/>
      <dgm:t>
        <a:bodyPr/>
        <a:lstStyle/>
        <a:p>
          <a:endParaRPr lang="en-US"/>
        </a:p>
      </dgm:t>
    </dgm:pt>
    <dgm:pt modelId="{7DA6A8C4-474A-E041-ADDD-6F937A23CB37}" type="pres">
      <dgm:prSet presAssocID="{99E884C1-81F1-A147-BC39-65D479C5A34B}" presName="node" presStyleLbl="node1" presStyleIdx="1" presStyleCnt="3" custScaleX="62037" custScaleY="73232">
        <dgm:presLayoutVars>
          <dgm:bulletEnabled val="1"/>
        </dgm:presLayoutVars>
      </dgm:prSet>
      <dgm:spPr/>
      <dgm:t>
        <a:bodyPr/>
        <a:lstStyle/>
        <a:p>
          <a:endParaRPr lang="en-US"/>
        </a:p>
      </dgm:t>
    </dgm:pt>
    <dgm:pt modelId="{D1A3DFCA-E255-7647-A9E3-27ED808CC0F8}" type="pres">
      <dgm:prSet presAssocID="{B0F6395B-6CCB-EE43-B760-652B8B553E6E}" presName="parTrans" presStyleLbl="bgSibTrans2D1" presStyleIdx="2" presStyleCnt="3"/>
      <dgm:spPr/>
      <dgm:t>
        <a:bodyPr/>
        <a:lstStyle/>
        <a:p>
          <a:endParaRPr lang="en-US"/>
        </a:p>
      </dgm:t>
    </dgm:pt>
    <dgm:pt modelId="{64A78D1C-73FC-B945-997F-0B7EFDDFC7DB}" type="pres">
      <dgm:prSet presAssocID="{90B69263-A482-6B4C-97A4-2DDE6B59EA7F}" presName="node" presStyleLbl="node1" presStyleIdx="2" presStyleCnt="3" custScaleX="67551" custScaleY="86431" custRadScaleRad="102126" custRadScaleInc="1384">
        <dgm:presLayoutVars>
          <dgm:bulletEnabled val="1"/>
        </dgm:presLayoutVars>
      </dgm:prSet>
      <dgm:spPr/>
      <dgm:t>
        <a:bodyPr/>
        <a:lstStyle/>
        <a:p>
          <a:endParaRPr lang="en-US"/>
        </a:p>
      </dgm:t>
    </dgm:pt>
  </dgm:ptLst>
  <dgm:cxnLst>
    <dgm:cxn modelId="{F4EA44A5-F668-430D-8164-FCCB76C5F5A6}" srcId="{88A749A1-0AA2-3B41-BE4E-3B73EC01D788}" destId="{155C311F-624D-4EDC-AE43-79E0C17B5469}" srcOrd="4" destOrd="0" parTransId="{5BE34621-EECB-46D2-8527-07689A29863D}" sibTransId="{210E2C20-0F9A-4C50-99C0-578C6EB9751C}"/>
    <dgm:cxn modelId="{9575F68B-4D9C-D841-A424-E822E5FC2F74}" type="presOf" srcId="{671DB1A2-3965-ED47-A872-565814385463}" destId="{F666755B-029E-9D4F-B999-18BE868C7CB9}" srcOrd="0" destOrd="0" presId="urn:microsoft.com/office/officeart/2005/8/layout/radial4"/>
    <dgm:cxn modelId="{BD342E42-FDFC-A041-AEA1-EDA0D0B09D25}" type="presOf" srcId="{DB3511BA-13ED-F644-AB0C-8E76871956CC}" destId="{EBFD6557-132D-8C48-894D-FBA6A0487CDD}" srcOrd="0" destOrd="0" presId="urn:microsoft.com/office/officeart/2005/8/layout/radial4"/>
    <dgm:cxn modelId="{8E30F5F8-43E5-9D48-AB3F-C97AA3FDE1EB}" srcId="{DB3511BA-13ED-F644-AB0C-8E76871956CC}" destId="{5CDC332A-C1AF-624E-8BD2-8BFBEE4505A1}" srcOrd="0" destOrd="0" parTransId="{671DB1A2-3965-ED47-A872-565814385463}" sibTransId="{63E8D578-6256-144B-8E87-A269146C0B89}"/>
    <dgm:cxn modelId="{EBBB4731-8ED4-B547-886C-AF976B25713E}" type="presOf" srcId="{99E884C1-81F1-A147-BC39-65D479C5A34B}" destId="{7DA6A8C4-474A-E041-ADDD-6F937A23CB37}" srcOrd="0" destOrd="0" presId="urn:microsoft.com/office/officeart/2005/8/layout/radial4"/>
    <dgm:cxn modelId="{1A1217B4-6363-4C44-9F7C-666FDF93C7CF}" srcId="{88A749A1-0AA2-3B41-BE4E-3B73EC01D788}" destId="{8E1B2C2E-135B-4985-BDE3-808AE5865C66}" srcOrd="2" destOrd="0" parTransId="{6AEC5BC7-467A-46FE-B57C-DDE97FE3A728}" sibTransId="{349DEE18-CA17-4FB1-BC60-912DC57C82E7}"/>
    <dgm:cxn modelId="{FF0C5CA7-E51E-C64D-BC84-2B7642BF402B}" type="presOf" srcId="{E74BBDAD-620F-B24D-972A-078EE2E74030}" destId="{A00996BC-28F1-4845-B9E3-262563D389AC}" srcOrd="0" destOrd="0" presId="urn:microsoft.com/office/officeart/2005/8/layout/radial4"/>
    <dgm:cxn modelId="{81183646-EA9B-4EE5-A2B2-008E7311CE6E}" srcId="{88A749A1-0AA2-3B41-BE4E-3B73EC01D788}" destId="{F4333C35-A12C-4312-A7EA-987A41BD708D}" srcOrd="6" destOrd="0" parTransId="{BB3F8734-5B57-453E-A1FE-AC2F7D1D30E5}" sibTransId="{588D9FD7-FE24-4B66-8F2C-2FB125A28C73}"/>
    <dgm:cxn modelId="{A4D9496B-14A0-E243-881B-6113BD6FCB7C}" type="presOf" srcId="{5CDC332A-C1AF-624E-8BD2-8BFBEE4505A1}" destId="{ACA40F23-C8D8-7E4B-B471-321EABC22D0D}" srcOrd="0" destOrd="0" presId="urn:microsoft.com/office/officeart/2005/8/layout/radial4"/>
    <dgm:cxn modelId="{BA3B44AF-EBE4-1F44-9301-59DC74A68C19}" type="presOf" srcId="{88A749A1-0AA2-3B41-BE4E-3B73EC01D788}" destId="{7BCC07D8-9DF2-B74D-A6A3-EA1427D30F7A}" srcOrd="0" destOrd="0" presId="urn:microsoft.com/office/officeart/2005/8/layout/radial4"/>
    <dgm:cxn modelId="{ABE1D322-B14B-5842-9806-E2F755E9310F}" srcId="{DB3511BA-13ED-F644-AB0C-8E76871956CC}" destId="{99E884C1-81F1-A147-BC39-65D479C5A34B}" srcOrd="1" destOrd="0" parTransId="{E74BBDAD-620F-B24D-972A-078EE2E74030}" sibTransId="{CB6370E8-06AC-7949-99F8-C73A3395AA80}"/>
    <dgm:cxn modelId="{94DF478E-7535-6943-8D52-354E5692DEEF}" srcId="{DB3511BA-13ED-F644-AB0C-8E76871956CC}" destId="{90B69263-A482-6B4C-97A4-2DDE6B59EA7F}" srcOrd="2" destOrd="0" parTransId="{B0F6395B-6CCB-EE43-B760-652B8B553E6E}" sibTransId="{A2BE61AD-F52B-E946-9E3A-911CA127E431}"/>
    <dgm:cxn modelId="{49376A61-3EFD-49B4-AD78-E244284C3BC8}" srcId="{88A749A1-0AA2-3B41-BE4E-3B73EC01D788}" destId="{43251A1A-6D65-4765-80AA-F85D754C42D6}" srcOrd="1" destOrd="0" parTransId="{51C699D2-CA30-4B14-A529-71D5236F9A03}" sibTransId="{EC653355-93B8-45C9-934A-4949388149C5}"/>
    <dgm:cxn modelId="{854C611F-90D3-D648-BE77-3758457A652C}" type="presOf" srcId="{90B69263-A482-6B4C-97A4-2DDE6B59EA7F}" destId="{64A78D1C-73FC-B945-997F-0B7EFDDFC7DB}" srcOrd="0" destOrd="0" presId="urn:microsoft.com/office/officeart/2005/8/layout/radial4"/>
    <dgm:cxn modelId="{2BB994FD-847B-574D-BC90-660C6FAE2202}" srcId="{88A749A1-0AA2-3B41-BE4E-3B73EC01D788}" destId="{DB3511BA-13ED-F644-AB0C-8E76871956CC}" srcOrd="0" destOrd="0" parTransId="{F16C0F62-F4C3-504C-A361-5B14686929F4}" sibTransId="{4CC415C3-FA74-0347-91B8-AA69E0165334}"/>
    <dgm:cxn modelId="{FB44A33C-25EF-436F-8557-87898D8547B8}" srcId="{88A749A1-0AA2-3B41-BE4E-3B73EC01D788}" destId="{CC3CF7FA-5850-4F17-9674-C7F78B362240}" srcOrd="5" destOrd="0" parTransId="{62780E0D-18FF-4B74-A47A-6628C75C8D4A}" sibTransId="{9A1A7AAD-CA55-4AD3-BC3C-E0E4043EBEC3}"/>
    <dgm:cxn modelId="{49D4D8FB-67F1-427D-BD01-15114E3D6ABF}" srcId="{88A749A1-0AA2-3B41-BE4E-3B73EC01D788}" destId="{601399D7-7AEB-4BF1-AF7E-6A8C4DF9AC43}" srcOrd="3" destOrd="0" parTransId="{CBE7559D-B8AD-451C-897C-2DC8B75687C8}" sibTransId="{967EEBC7-C4A6-42C5-B872-88B818EF8FA0}"/>
    <dgm:cxn modelId="{FEF8199A-B5EC-D44B-9B11-18F935161267}" type="presOf" srcId="{B0F6395B-6CCB-EE43-B760-652B8B553E6E}" destId="{D1A3DFCA-E255-7647-A9E3-27ED808CC0F8}" srcOrd="0" destOrd="0" presId="urn:microsoft.com/office/officeart/2005/8/layout/radial4"/>
    <dgm:cxn modelId="{E14B3117-152D-0E41-AF01-6E9789CEC7F2}" type="presParOf" srcId="{7BCC07D8-9DF2-B74D-A6A3-EA1427D30F7A}" destId="{EBFD6557-132D-8C48-894D-FBA6A0487CDD}" srcOrd="0" destOrd="0" presId="urn:microsoft.com/office/officeart/2005/8/layout/radial4"/>
    <dgm:cxn modelId="{EAE5FF04-1156-E144-A6FC-DB0359675E3D}" type="presParOf" srcId="{7BCC07D8-9DF2-B74D-A6A3-EA1427D30F7A}" destId="{F666755B-029E-9D4F-B999-18BE868C7CB9}" srcOrd="1" destOrd="0" presId="urn:microsoft.com/office/officeart/2005/8/layout/radial4"/>
    <dgm:cxn modelId="{6DEFA5EB-618A-214B-84F7-97696F7956BC}" type="presParOf" srcId="{7BCC07D8-9DF2-B74D-A6A3-EA1427D30F7A}" destId="{ACA40F23-C8D8-7E4B-B471-321EABC22D0D}" srcOrd="2" destOrd="0" presId="urn:microsoft.com/office/officeart/2005/8/layout/radial4"/>
    <dgm:cxn modelId="{F4995F1E-D28A-5049-A36A-DBA0D06AD3CE}" type="presParOf" srcId="{7BCC07D8-9DF2-B74D-A6A3-EA1427D30F7A}" destId="{A00996BC-28F1-4845-B9E3-262563D389AC}" srcOrd="3" destOrd="0" presId="urn:microsoft.com/office/officeart/2005/8/layout/radial4"/>
    <dgm:cxn modelId="{C8F3A5E7-35BE-5649-9E5A-120CA4D1B7E9}" type="presParOf" srcId="{7BCC07D8-9DF2-B74D-A6A3-EA1427D30F7A}" destId="{7DA6A8C4-474A-E041-ADDD-6F937A23CB37}" srcOrd="4" destOrd="0" presId="urn:microsoft.com/office/officeart/2005/8/layout/radial4"/>
    <dgm:cxn modelId="{BB5B152E-112B-D24F-995E-9BAED3CA050D}" type="presParOf" srcId="{7BCC07D8-9DF2-B74D-A6A3-EA1427D30F7A}" destId="{D1A3DFCA-E255-7647-A9E3-27ED808CC0F8}" srcOrd="5" destOrd="0" presId="urn:microsoft.com/office/officeart/2005/8/layout/radial4"/>
    <dgm:cxn modelId="{55CFED6D-1450-DD41-A8E4-632D5D77C3D4}" type="presParOf" srcId="{7BCC07D8-9DF2-B74D-A6A3-EA1427D30F7A}" destId="{64A78D1C-73FC-B945-997F-0B7EFDDFC7D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38E60E-975D-4E4A-969D-5CAE36A3E6B9}" type="doc">
      <dgm:prSet loTypeId="urn:microsoft.com/office/officeart/2005/8/layout/chevron1" loCatId="" qsTypeId="urn:microsoft.com/office/officeart/2005/8/quickstyle/simple4" qsCatId="simple" csTypeId="urn:microsoft.com/office/officeart/2005/8/colors/accent1_3" csCatId="accent1" phldr="1"/>
      <dgm:spPr/>
      <dgm:t>
        <a:bodyPr/>
        <a:lstStyle/>
        <a:p>
          <a:endParaRPr lang="it-IT"/>
        </a:p>
      </dgm:t>
    </dgm:pt>
    <dgm:pt modelId="{E8DCD031-7A6D-DB41-BFBA-9EFF28FC72F9}">
      <dgm:prSet phldrT="[Text]" custT="1"/>
      <dgm:spPr/>
      <dgm:t>
        <a:bodyPr/>
        <a:lstStyle/>
        <a:p>
          <a:r>
            <a:rPr lang="en-US" sz="1700" b="1" dirty="0" smtClean="0">
              <a:solidFill>
                <a:srgbClr val="FFFF00"/>
              </a:solidFill>
            </a:rPr>
            <a:t>CMO</a:t>
          </a:r>
          <a:endParaRPr lang="en-US" sz="1700" b="1" dirty="0">
            <a:solidFill>
              <a:srgbClr val="FFFF00"/>
            </a:solidFill>
          </a:endParaRPr>
        </a:p>
      </dgm:t>
    </dgm:pt>
    <dgm:pt modelId="{7AE4DA59-782B-A84C-A3E6-161BD20B1143}" type="parTrans" cxnId="{EB426EA0-E178-054B-B141-94B0B4BD02ED}">
      <dgm:prSet/>
      <dgm:spPr/>
      <dgm:t>
        <a:bodyPr/>
        <a:lstStyle/>
        <a:p>
          <a:endParaRPr lang="en-US"/>
        </a:p>
      </dgm:t>
    </dgm:pt>
    <dgm:pt modelId="{7A6B0856-35F1-6A4B-9102-A7790257B75A}" type="sibTrans" cxnId="{EB426EA0-E178-054B-B141-94B0B4BD02ED}">
      <dgm:prSet/>
      <dgm:spPr/>
      <dgm:t>
        <a:bodyPr/>
        <a:lstStyle/>
        <a:p>
          <a:endParaRPr lang="en-US"/>
        </a:p>
      </dgm:t>
    </dgm:pt>
    <dgm:pt modelId="{F0566A77-D592-8542-BE31-AF984B3919E7}">
      <dgm:prSet phldrT="[Text]"/>
      <dgm:spPr/>
      <dgm:t>
        <a:bodyPr/>
        <a:lstStyle/>
        <a:p>
          <a:r>
            <a:rPr lang="en-US" b="1" dirty="0" err="1" smtClean="0">
              <a:solidFill>
                <a:srgbClr val="FFC000"/>
              </a:solidFill>
            </a:rPr>
            <a:t>Ricorrente</a:t>
          </a:r>
          <a:endParaRPr lang="en-US" b="1" dirty="0">
            <a:solidFill>
              <a:srgbClr val="FFC000"/>
            </a:solidFill>
          </a:endParaRPr>
        </a:p>
      </dgm:t>
    </dgm:pt>
    <dgm:pt modelId="{CC85259C-B96B-1847-BE44-394D2EFCEC39}" type="parTrans" cxnId="{204A1F21-5DCF-C343-9762-6D21FD702131}">
      <dgm:prSet/>
      <dgm:spPr/>
      <dgm:t>
        <a:bodyPr/>
        <a:lstStyle/>
        <a:p>
          <a:endParaRPr lang="en-US"/>
        </a:p>
      </dgm:t>
    </dgm:pt>
    <dgm:pt modelId="{FF2BF597-4ADE-9645-AE97-3842C3E84E56}" type="sibTrans" cxnId="{204A1F21-5DCF-C343-9762-6D21FD702131}">
      <dgm:prSet/>
      <dgm:spPr/>
      <dgm:t>
        <a:bodyPr/>
        <a:lstStyle/>
        <a:p>
          <a:endParaRPr lang="en-US"/>
        </a:p>
      </dgm:t>
    </dgm:pt>
    <dgm:pt modelId="{C117A63A-AB81-EF4E-8CD3-5FD02BD954C8}">
      <dgm:prSet phldrT="[Text]"/>
      <dgm:spPr/>
      <dgm:t>
        <a:bodyPr/>
        <a:lstStyle/>
        <a:p>
          <a:r>
            <a:rPr lang="en-US" b="1" i="0" dirty="0" err="1" smtClean="0">
              <a:solidFill>
                <a:srgbClr val="92D050"/>
              </a:solidFill>
            </a:rPr>
            <a:t>E</a:t>
          </a:r>
          <a:r>
            <a:rPr lang="en-US" b="1" dirty="0" err="1" smtClean="0">
              <a:solidFill>
                <a:srgbClr val="92D050"/>
              </a:solidFill>
            </a:rPr>
            <a:t>nte</a:t>
          </a:r>
          <a:r>
            <a:rPr lang="en-US" b="1" dirty="0" smtClean="0">
              <a:solidFill>
                <a:srgbClr val="92D050"/>
              </a:solidFill>
            </a:rPr>
            <a:t> di </a:t>
          </a:r>
          <a:r>
            <a:rPr lang="en-US" b="1" dirty="0" err="1" smtClean="0">
              <a:solidFill>
                <a:srgbClr val="92D050"/>
              </a:solidFill>
            </a:rPr>
            <a:t>appartenenza</a:t>
          </a:r>
          <a:endParaRPr lang="en-US" b="1" dirty="0">
            <a:solidFill>
              <a:srgbClr val="92D050"/>
            </a:solidFill>
          </a:endParaRPr>
        </a:p>
      </dgm:t>
    </dgm:pt>
    <dgm:pt modelId="{4DAFD696-D652-C949-B5BC-7D0F6D7AC406}" type="parTrans" cxnId="{74A815D1-6115-2E4A-B131-9E1D0A5FCE07}">
      <dgm:prSet/>
      <dgm:spPr/>
      <dgm:t>
        <a:bodyPr/>
        <a:lstStyle/>
        <a:p>
          <a:endParaRPr lang="en-US"/>
        </a:p>
      </dgm:t>
    </dgm:pt>
    <dgm:pt modelId="{15EA14ED-44F7-1A4F-9BE7-1A96C2B78E36}" type="sibTrans" cxnId="{74A815D1-6115-2E4A-B131-9E1D0A5FCE07}">
      <dgm:prSet/>
      <dgm:spPr/>
      <dgm:t>
        <a:bodyPr/>
        <a:lstStyle/>
        <a:p>
          <a:endParaRPr lang="en-US"/>
        </a:p>
      </dgm:t>
    </dgm:pt>
    <dgm:pt modelId="{660AFC4C-0757-A647-B31F-F1D45CC3B303}">
      <dgm:prSet phldrT="[Text]" custT="1"/>
      <dgm:spPr/>
      <dgm:t>
        <a:bodyPr/>
        <a:lstStyle/>
        <a:p>
          <a:r>
            <a:rPr lang="en-US" sz="1600" b="1" dirty="0" smtClean="0">
              <a:solidFill>
                <a:srgbClr val="FFFF00"/>
              </a:solidFill>
            </a:rPr>
            <a:t>CM II</a:t>
          </a:r>
          <a:endParaRPr lang="en-US" sz="1600" b="1" dirty="0">
            <a:solidFill>
              <a:srgbClr val="FFFF00"/>
            </a:solidFill>
          </a:endParaRPr>
        </a:p>
      </dgm:t>
    </dgm:pt>
    <dgm:pt modelId="{F170D50F-EE96-1C4F-8507-1E89B9CF661C}" type="parTrans" cxnId="{D7E5F949-EC20-D049-A8DE-23D740F69BE9}">
      <dgm:prSet/>
      <dgm:spPr/>
      <dgm:t>
        <a:bodyPr/>
        <a:lstStyle/>
        <a:p>
          <a:endParaRPr lang="en-US"/>
        </a:p>
      </dgm:t>
    </dgm:pt>
    <dgm:pt modelId="{7919C52E-714A-7B47-BBC7-E95EC51954F8}" type="sibTrans" cxnId="{D7E5F949-EC20-D049-A8DE-23D740F69BE9}">
      <dgm:prSet/>
      <dgm:spPr/>
      <dgm:t>
        <a:bodyPr/>
        <a:lstStyle/>
        <a:p>
          <a:endParaRPr lang="en-US"/>
        </a:p>
      </dgm:t>
    </dgm:pt>
    <dgm:pt modelId="{43CA349C-C57F-4E48-9167-576B954FB3CE}" type="pres">
      <dgm:prSet presAssocID="{6838E60E-975D-4E4A-969D-5CAE36A3E6B9}" presName="Name0" presStyleCnt="0">
        <dgm:presLayoutVars>
          <dgm:dir/>
          <dgm:animLvl val="lvl"/>
          <dgm:resizeHandles val="exact"/>
        </dgm:presLayoutVars>
      </dgm:prSet>
      <dgm:spPr/>
      <dgm:t>
        <a:bodyPr/>
        <a:lstStyle/>
        <a:p>
          <a:endParaRPr lang="it-IT"/>
        </a:p>
      </dgm:t>
    </dgm:pt>
    <dgm:pt modelId="{042B2B07-B9E8-104B-A0C4-84429A984A01}" type="pres">
      <dgm:prSet presAssocID="{E8DCD031-7A6D-DB41-BFBA-9EFF28FC72F9}" presName="parTxOnly" presStyleLbl="node1" presStyleIdx="0" presStyleCnt="4" custScaleY="180454">
        <dgm:presLayoutVars>
          <dgm:chMax val="0"/>
          <dgm:chPref val="0"/>
          <dgm:bulletEnabled val="1"/>
        </dgm:presLayoutVars>
      </dgm:prSet>
      <dgm:spPr/>
      <dgm:t>
        <a:bodyPr/>
        <a:lstStyle/>
        <a:p>
          <a:endParaRPr lang="en-US"/>
        </a:p>
      </dgm:t>
    </dgm:pt>
    <dgm:pt modelId="{1CCA570B-56F3-E742-B986-7C86B31946B4}" type="pres">
      <dgm:prSet presAssocID="{7A6B0856-35F1-6A4B-9102-A7790257B75A}" presName="parTxOnlySpace" presStyleCnt="0"/>
      <dgm:spPr/>
    </dgm:pt>
    <dgm:pt modelId="{C9278988-F9D2-9348-ACDA-B3196817A631}" type="pres">
      <dgm:prSet presAssocID="{F0566A77-D592-8542-BE31-AF984B3919E7}" presName="parTxOnly" presStyleLbl="node1" presStyleIdx="1" presStyleCnt="4">
        <dgm:presLayoutVars>
          <dgm:chMax val="0"/>
          <dgm:chPref val="0"/>
          <dgm:bulletEnabled val="1"/>
        </dgm:presLayoutVars>
      </dgm:prSet>
      <dgm:spPr/>
      <dgm:t>
        <a:bodyPr/>
        <a:lstStyle/>
        <a:p>
          <a:endParaRPr lang="en-US"/>
        </a:p>
      </dgm:t>
    </dgm:pt>
    <dgm:pt modelId="{32715AF6-098F-1D42-AC52-446815E8F045}" type="pres">
      <dgm:prSet presAssocID="{FF2BF597-4ADE-9645-AE97-3842C3E84E56}" presName="parTxOnlySpace" presStyleCnt="0"/>
      <dgm:spPr/>
    </dgm:pt>
    <dgm:pt modelId="{0022F40C-1073-264E-9150-B50801A3A1E0}" type="pres">
      <dgm:prSet presAssocID="{C117A63A-AB81-EF4E-8CD3-5FD02BD954C8}" presName="parTxOnly" presStyleLbl="node1" presStyleIdx="2" presStyleCnt="4">
        <dgm:presLayoutVars>
          <dgm:chMax val="0"/>
          <dgm:chPref val="0"/>
          <dgm:bulletEnabled val="1"/>
        </dgm:presLayoutVars>
      </dgm:prSet>
      <dgm:spPr/>
      <dgm:t>
        <a:bodyPr/>
        <a:lstStyle/>
        <a:p>
          <a:endParaRPr lang="en-US"/>
        </a:p>
      </dgm:t>
    </dgm:pt>
    <dgm:pt modelId="{518B4413-54D3-2743-B4FD-475B96B1E855}" type="pres">
      <dgm:prSet presAssocID="{15EA14ED-44F7-1A4F-9BE7-1A96C2B78E36}" presName="parTxOnlySpace" presStyleCnt="0"/>
      <dgm:spPr/>
    </dgm:pt>
    <dgm:pt modelId="{7452EE1B-9FC8-DE42-9121-8DAACEA79EBB}" type="pres">
      <dgm:prSet presAssocID="{660AFC4C-0757-A647-B31F-F1D45CC3B303}" presName="parTxOnly" presStyleLbl="node1" presStyleIdx="3" presStyleCnt="4" custScaleY="180454">
        <dgm:presLayoutVars>
          <dgm:chMax val="0"/>
          <dgm:chPref val="0"/>
          <dgm:bulletEnabled val="1"/>
        </dgm:presLayoutVars>
      </dgm:prSet>
      <dgm:spPr/>
      <dgm:t>
        <a:bodyPr/>
        <a:lstStyle/>
        <a:p>
          <a:endParaRPr lang="en-US"/>
        </a:p>
      </dgm:t>
    </dgm:pt>
  </dgm:ptLst>
  <dgm:cxnLst>
    <dgm:cxn modelId="{D7E5F949-EC20-D049-A8DE-23D740F69BE9}" srcId="{6838E60E-975D-4E4A-969D-5CAE36A3E6B9}" destId="{660AFC4C-0757-A647-B31F-F1D45CC3B303}" srcOrd="3" destOrd="0" parTransId="{F170D50F-EE96-1C4F-8507-1E89B9CF661C}" sibTransId="{7919C52E-714A-7B47-BBC7-E95EC51954F8}"/>
    <dgm:cxn modelId="{C5082659-7304-B742-8AD4-9F0537AB0D4F}" type="presOf" srcId="{660AFC4C-0757-A647-B31F-F1D45CC3B303}" destId="{7452EE1B-9FC8-DE42-9121-8DAACEA79EBB}" srcOrd="0" destOrd="0" presId="urn:microsoft.com/office/officeart/2005/8/layout/chevron1"/>
    <dgm:cxn modelId="{74A815D1-6115-2E4A-B131-9E1D0A5FCE07}" srcId="{6838E60E-975D-4E4A-969D-5CAE36A3E6B9}" destId="{C117A63A-AB81-EF4E-8CD3-5FD02BD954C8}" srcOrd="2" destOrd="0" parTransId="{4DAFD696-D652-C949-B5BC-7D0F6D7AC406}" sibTransId="{15EA14ED-44F7-1A4F-9BE7-1A96C2B78E36}"/>
    <dgm:cxn modelId="{5F913FA9-005D-AF4D-9168-86E0A2DC2A1F}" type="presOf" srcId="{C117A63A-AB81-EF4E-8CD3-5FD02BD954C8}" destId="{0022F40C-1073-264E-9150-B50801A3A1E0}" srcOrd="0" destOrd="0" presId="urn:microsoft.com/office/officeart/2005/8/layout/chevron1"/>
    <dgm:cxn modelId="{07CD7765-90C2-634A-87F5-6687275A8F5E}" type="presOf" srcId="{E8DCD031-7A6D-DB41-BFBA-9EFF28FC72F9}" destId="{042B2B07-B9E8-104B-A0C4-84429A984A01}" srcOrd="0" destOrd="0" presId="urn:microsoft.com/office/officeart/2005/8/layout/chevron1"/>
    <dgm:cxn modelId="{EB426EA0-E178-054B-B141-94B0B4BD02ED}" srcId="{6838E60E-975D-4E4A-969D-5CAE36A3E6B9}" destId="{E8DCD031-7A6D-DB41-BFBA-9EFF28FC72F9}" srcOrd="0" destOrd="0" parTransId="{7AE4DA59-782B-A84C-A3E6-161BD20B1143}" sibTransId="{7A6B0856-35F1-6A4B-9102-A7790257B75A}"/>
    <dgm:cxn modelId="{DBB3E7B0-F54B-C245-BE90-4E03DBBB04F9}" type="presOf" srcId="{6838E60E-975D-4E4A-969D-5CAE36A3E6B9}" destId="{43CA349C-C57F-4E48-9167-576B954FB3CE}" srcOrd="0" destOrd="0" presId="urn:microsoft.com/office/officeart/2005/8/layout/chevron1"/>
    <dgm:cxn modelId="{204A1F21-5DCF-C343-9762-6D21FD702131}" srcId="{6838E60E-975D-4E4A-969D-5CAE36A3E6B9}" destId="{F0566A77-D592-8542-BE31-AF984B3919E7}" srcOrd="1" destOrd="0" parTransId="{CC85259C-B96B-1847-BE44-394D2EFCEC39}" sibTransId="{FF2BF597-4ADE-9645-AE97-3842C3E84E56}"/>
    <dgm:cxn modelId="{938E90FC-094C-344A-863C-8AEFAD69501A}" type="presOf" srcId="{F0566A77-D592-8542-BE31-AF984B3919E7}" destId="{C9278988-F9D2-9348-ACDA-B3196817A631}" srcOrd="0" destOrd="0" presId="urn:microsoft.com/office/officeart/2005/8/layout/chevron1"/>
    <dgm:cxn modelId="{5F85F40A-822C-5744-A986-D384A2E44F7C}" type="presParOf" srcId="{43CA349C-C57F-4E48-9167-576B954FB3CE}" destId="{042B2B07-B9E8-104B-A0C4-84429A984A01}" srcOrd="0" destOrd="0" presId="urn:microsoft.com/office/officeart/2005/8/layout/chevron1"/>
    <dgm:cxn modelId="{75180842-24DD-144D-9E52-F86A71D986DA}" type="presParOf" srcId="{43CA349C-C57F-4E48-9167-576B954FB3CE}" destId="{1CCA570B-56F3-E742-B986-7C86B31946B4}" srcOrd="1" destOrd="0" presId="urn:microsoft.com/office/officeart/2005/8/layout/chevron1"/>
    <dgm:cxn modelId="{0051BCF6-E397-0149-807D-2A324D99FCF3}" type="presParOf" srcId="{43CA349C-C57F-4E48-9167-576B954FB3CE}" destId="{C9278988-F9D2-9348-ACDA-B3196817A631}" srcOrd="2" destOrd="0" presId="urn:microsoft.com/office/officeart/2005/8/layout/chevron1"/>
    <dgm:cxn modelId="{5BB05585-E512-2241-AC16-11D321AD2561}" type="presParOf" srcId="{43CA349C-C57F-4E48-9167-576B954FB3CE}" destId="{32715AF6-098F-1D42-AC52-446815E8F045}" srcOrd="3" destOrd="0" presId="urn:microsoft.com/office/officeart/2005/8/layout/chevron1"/>
    <dgm:cxn modelId="{C7CE0396-133E-2C48-822F-0FA837872B75}" type="presParOf" srcId="{43CA349C-C57F-4E48-9167-576B954FB3CE}" destId="{0022F40C-1073-264E-9150-B50801A3A1E0}" srcOrd="4" destOrd="0" presId="urn:microsoft.com/office/officeart/2005/8/layout/chevron1"/>
    <dgm:cxn modelId="{295F946F-4F94-FF48-AA1F-DA48E637ADB7}" type="presParOf" srcId="{43CA349C-C57F-4E48-9167-576B954FB3CE}" destId="{518B4413-54D3-2743-B4FD-475B96B1E855}" srcOrd="5" destOrd="0" presId="urn:microsoft.com/office/officeart/2005/8/layout/chevron1"/>
    <dgm:cxn modelId="{EB9E516C-488E-0546-8FA8-45DEF0E549C8}" type="presParOf" srcId="{43CA349C-C57F-4E48-9167-576B954FB3CE}" destId="{7452EE1B-9FC8-DE42-9121-8DAACEA79EB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D6557-132D-8C48-894D-FBA6A0487CDD}">
      <dsp:nvSpPr>
        <dsp:cNvPr id="0" name=""/>
        <dsp:cNvSpPr/>
      </dsp:nvSpPr>
      <dsp:spPr>
        <a:xfrm>
          <a:off x="2982360" y="2614554"/>
          <a:ext cx="1224130" cy="1151443"/>
        </a:xfrm>
        <a:prstGeom prst="ellipse">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FF"/>
              </a:solidFill>
            </a:rPr>
            <a:t>CM II </a:t>
          </a:r>
          <a:r>
            <a:rPr lang="en-US" sz="2000" kern="1200" dirty="0" err="1" smtClean="0">
              <a:solidFill>
                <a:srgbClr val="0000FF"/>
              </a:solidFill>
            </a:rPr>
            <a:t>Istanza</a:t>
          </a:r>
          <a:endParaRPr lang="en-US" sz="2000" kern="1200" dirty="0">
            <a:solidFill>
              <a:srgbClr val="0000FF"/>
            </a:solidFill>
          </a:endParaRPr>
        </a:p>
      </dsp:txBody>
      <dsp:txXfrm>
        <a:off x="3161630" y="2783179"/>
        <a:ext cx="865590" cy="814193"/>
      </dsp:txXfrm>
    </dsp:sp>
    <dsp:sp modelId="{F666755B-029E-9D4F-B999-18BE868C7CB9}">
      <dsp:nvSpPr>
        <dsp:cNvPr id="0" name=""/>
        <dsp:cNvSpPr/>
      </dsp:nvSpPr>
      <dsp:spPr>
        <a:xfrm rot="13167660">
          <a:off x="1436762" y="1902183"/>
          <a:ext cx="1822921" cy="524453"/>
        </a:xfrm>
        <a:prstGeom prst="leftArrow">
          <a:avLst>
            <a:gd name="adj1" fmla="val 60000"/>
            <a:gd name="adj2" fmla="val 5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ACA40F23-C8D8-7E4B-B471-321EABC22D0D}">
      <dsp:nvSpPr>
        <dsp:cNvPr id="0" name=""/>
        <dsp:cNvSpPr/>
      </dsp:nvSpPr>
      <dsp:spPr>
        <a:xfrm>
          <a:off x="994008" y="1074310"/>
          <a:ext cx="1301030" cy="1021636"/>
        </a:xfrm>
        <a:prstGeom prst="roundRect">
          <a:avLst>
            <a:gd name="adj" fmla="val 1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CMO</a:t>
          </a:r>
          <a:endParaRPr lang="en-US" sz="2000" b="1" kern="1200" dirty="0">
            <a:solidFill>
              <a:srgbClr val="FFFF00"/>
            </a:solidFill>
          </a:endParaRPr>
        </a:p>
      </dsp:txBody>
      <dsp:txXfrm>
        <a:off x="1023931" y="1104233"/>
        <a:ext cx="1241184" cy="961790"/>
      </dsp:txXfrm>
    </dsp:sp>
    <dsp:sp modelId="{A00996BC-28F1-4845-B9E3-262563D389AC}">
      <dsp:nvSpPr>
        <dsp:cNvPr id="0" name=""/>
        <dsp:cNvSpPr/>
      </dsp:nvSpPr>
      <dsp:spPr>
        <a:xfrm rot="16200000">
          <a:off x="2726909" y="1383830"/>
          <a:ext cx="1735031" cy="524453"/>
        </a:xfrm>
        <a:prstGeom prst="leftArrow">
          <a:avLst>
            <a:gd name="adj1" fmla="val 60000"/>
            <a:gd name="adj2" fmla="val 5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7DA6A8C4-474A-E041-ADDD-6F937A23CB37}">
      <dsp:nvSpPr>
        <dsp:cNvPr id="0" name=""/>
        <dsp:cNvSpPr/>
      </dsp:nvSpPr>
      <dsp:spPr>
        <a:xfrm>
          <a:off x="3052166" y="266450"/>
          <a:ext cx="1084518" cy="1024181"/>
        </a:xfrm>
        <a:prstGeom prst="roundRect">
          <a:avLst>
            <a:gd name="adj" fmla="val 1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CMV</a:t>
          </a:r>
          <a:endParaRPr lang="en-US" sz="2000" kern="1200" dirty="0">
            <a:solidFill>
              <a:srgbClr val="FF0000"/>
            </a:solidFill>
          </a:endParaRPr>
        </a:p>
      </dsp:txBody>
      <dsp:txXfrm>
        <a:off x="3082163" y="296447"/>
        <a:ext cx="1024524" cy="964187"/>
      </dsp:txXfrm>
    </dsp:sp>
    <dsp:sp modelId="{D1A3DFCA-E255-7647-A9E3-27ED808CC0F8}">
      <dsp:nvSpPr>
        <dsp:cNvPr id="0" name=""/>
        <dsp:cNvSpPr/>
      </dsp:nvSpPr>
      <dsp:spPr>
        <a:xfrm rot="19549824">
          <a:off x="4023561" y="2039148"/>
          <a:ext cx="1760667" cy="524453"/>
        </a:xfrm>
        <a:prstGeom prst="leftArrow">
          <a:avLst>
            <a:gd name="adj1" fmla="val 60000"/>
            <a:gd name="adj2" fmla="val 50000"/>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64A78D1C-73FC-B945-997F-0B7EFDDFC7DB}">
      <dsp:nvSpPr>
        <dsp:cNvPr id="0" name=""/>
        <dsp:cNvSpPr/>
      </dsp:nvSpPr>
      <dsp:spPr>
        <a:xfrm>
          <a:off x="5041808" y="1202553"/>
          <a:ext cx="1180912" cy="1208775"/>
        </a:xfrm>
        <a:prstGeom prst="roundRect">
          <a:avLst>
            <a:gd name="adj" fmla="val 10000"/>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400" kern="1200" dirty="0" err="1" smtClean="0"/>
            <a:t>Commissione</a:t>
          </a:r>
          <a:r>
            <a:rPr lang="en-US" sz="1400" kern="1200" dirty="0" smtClean="0"/>
            <a:t> </a:t>
          </a:r>
          <a:r>
            <a:rPr lang="en-US" sz="1400" kern="1200" dirty="0" err="1" smtClean="0"/>
            <a:t>Medica</a:t>
          </a:r>
          <a:r>
            <a:rPr lang="en-US" sz="1400" kern="1200" dirty="0" smtClean="0"/>
            <a:t> ASL</a:t>
          </a:r>
        </a:p>
        <a:p>
          <a:pPr lvl="0" algn="ctr" defTabSz="711200">
            <a:lnSpc>
              <a:spcPct val="90000"/>
            </a:lnSpc>
            <a:spcBef>
              <a:spcPct val="0"/>
            </a:spcBef>
            <a:spcAft>
              <a:spcPct val="35000"/>
            </a:spcAft>
          </a:pPr>
          <a:endParaRPr lang="en-US" sz="2000" kern="1200" dirty="0"/>
        </a:p>
      </dsp:txBody>
      <dsp:txXfrm>
        <a:off x="5076396" y="1237141"/>
        <a:ext cx="1111736" cy="1139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B2B07-B9E8-104B-A0C4-84429A984A01}">
      <dsp:nvSpPr>
        <dsp:cNvPr id="0" name=""/>
        <dsp:cNvSpPr/>
      </dsp:nvSpPr>
      <dsp:spPr>
        <a:xfrm>
          <a:off x="3807" y="1728191"/>
          <a:ext cx="2216566" cy="1599953"/>
        </a:xfrm>
        <a:prstGeom prst="chevron">
          <a:avLst/>
        </a:prstGeom>
        <a:gradFill rotWithShape="0">
          <a:gsLst>
            <a:gs pos="0">
              <a:schemeClr val="accent1">
                <a:shade val="80000"/>
                <a:hueOff val="0"/>
                <a:satOff val="0"/>
                <a:lumOff val="0"/>
                <a:alphaOff val="0"/>
                <a:lumMod val="95000"/>
              </a:schemeClr>
            </a:gs>
            <a:gs pos="100000">
              <a:schemeClr val="accent1">
                <a:shade val="8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00"/>
              </a:solidFill>
            </a:rPr>
            <a:t>CMO</a:t>
          </a:r>
          <a:endParaRPr lang="en-US" sz="1700" b="1" kern="1200" dirty="0">
            <a:solidFill>
              <a:srgbClr val="FFFF00"/>
            </a:solidFill>
          </a:endParaRPr>
        </a:p>
      </dsp:txBody>
      <dsp:txXfrm>
        <a:off x="803784" y="1728191"/>
        <a:ext cx="616613" cy="1599953"/>
      </dsp:txXfrm>
    </dsp:sp>
    <dsp:sp modelId="{C9278988-F9D2-9348-ACDA-B3196817A631}">
      <dsp:nvSpPr>
        <dsp:cNvPr id="0" name=""/>
        <dsp:cNvSpPr/>
      </dsp:nvSpPr>
      <dsp:spPr>
        <a:xfrm>
          <a:off x="1998717" y="2084854"/>
          <a:ext cx="2216566" cy="886626"/>
        </a:xfrm>
        <a:prstGeom prst="chevron">
          <a:avLst/>
        </a:prstGeom>
        <a:gradFill rotWithShape="0">
          <a:gsLst>
            <a:gs pos="0">
              <a:schemeClr val="accent1">
                <a:shade val="80000"/>
                <a:hueOff val="236519"/>
                <a:satOff val="-13281"/>
                <a:lumOff val="11454"/>
                <a:alphaOff val="0"/>
                <a:lumMod val="95000"/>
              </a:schemeClr>
            </a:gs>
            <a:gs pos="100000">
              <a:schemeClr val="accent1">
                <a:shade val="80000"/>
                <a:hueOff val="236519"/>
                <a:satOff val="-13281"/>
                <a:lumOff val="11454"/>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err="1" smtClean="0">
              <a:solidFill>
                <a:srgbClr val="FFC000"/>
              </a:solidFill>
            </a:rPr>
            <a:t>Ricorrente</a:t>
          </a:r>
          <a:endParaRPr lang="en-US" sz="1500" b="1" kern="1200" dirty="0">
            <a:solidFill>
              <a:srgbClr val="FFC000"/>
            </a:solidFill>
          </a:endParaRPr>
        </a:p>
      </dsp:txBody>
      <dsp:txXfrm>
        <a:off x="2442030" y="2084854"/>
        <a:ext cx="1329940" cy="886626"/>
      </dsp:txXfrm>
    </dsp:sp>
    <dsp:sp modelId="{0022F40C-1073-264E-9150-B50801A3A1E0}">
      <dsp:nvSpPr>
        <dsp:cNvPr id="0" name=""/>
        <dsp:cNvSpPr/>
      </dsp:nvSpPr>
      <dsp:spPr>
        <a:xfrm>
          <a:off x="3993627" y="2084854"/>
          <a:ext cx="2216566" cy="886626"/>
        </a:xfrm>
        <a:prstGeom prst="chevron">
          <a:avLst/>
        </a:prstGeom>
        <a:gradFill rotWithShape="0">
          <a:gsLst>
            <a:gs pos="0">
              <a:schemeClr val="accent1">
                <a:shade val="80000"/>
                <a:hueOff val="473038"/>
                <a:satOff val="-26563"/>
                <a:lumOff val="22907"/>
                <a:alphaOff val="0"/>
                <a:lumMod val="95000"/>
              </a:schemeClr>
            </a:gs>
            <a:gs pos="100000">
              <a:schemeClr val="accent1">
                <a:shade val="80000"/>
                <a:hueOff val="473038"/>
                <a:satOff val="-26563"/>
                <a:lumOff val="22907"/>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i="0" kern="1200" dirty="0" err="1" smtClean="0">
              <a:solidFill>
                <a:srgbClr val="92D050"/>
              </a:solidFill>
            </a:rPr>
            <a:t>E</a:t>
          </a:r>
          <a:r>
            <a:rPr lang="en-US" sz="1500" b="1" kern="1200" dirty="0" err="1" smtClean="0">
              <a:solidFill>
                <a:srgbClr val="92D050"/>
              </a:solidFill>
            </a:rPr>
            <a:t>nte</a:t>
          </a:r>
          <a:r>
            <a:rPr lang="en-US" sz="1500" b="1" kern="1200" dirty="0" smtClean="0">
              <a:solidFill>
                <a:srgbClr val="92D050"/>
              </a:solidFill>
            </a:rPr>
            <a:t> di </a:t>
          </a:r>
          <a:r>
            <a:rPr lang="en-US" sz="1500" b="1" kern="1200" dirty="0" err="1" smtClean="0">
              <a:solidFill>
                <a:srgbClr val="92D050"/>
              </a:solidFill>
            </a:rPr>
            <a:t>appartenenza</a:t>
          </a:r>
          <a:endParaRPr lang="en-US" sz="1500" b="1" kern="1200" dirty="0">
            <a:solidFill>
              <a:srgbClr val="92D050"/>
            </a:solidFill>
          </a:endParaRPr>
        </a:p>
      </dsp:txBody>
      <dsp:txXfrm>
        <a:off x="4436940" y="2084854"/>
        <a:ext cx="1329940" cy="886626"/>
      </dsp:txXfrm>
    </dsp:sp>
    <dsp:sp modelId="{7452EE1B-9FC8-DE42-9121-8DAACEA79EBB}">
      <dsp:nvSpPr>
        <dsp:cNvPr id="0" name=""/>
        <dsp:cNvSpPr/>
      </dsp:nvSpPr>
      <dsp:spPr>
        <a:xfrm>
          <a:off x="5988537" y="1728191"/>
          <a:ext cx="2216566" cy="1599953"/>
        </a:xfrm>
        <a:prstGeom prst="chevron">
          <a:avLst/>
        </a:prstGeom>
        <a:gradFill rotWithShape="0">
          <a:gsLst>
            <a:gs pos="0">
              <a:schemeClr val="accent1">
                <a:shade val="80000"/>
                <a:hueOff val="709557"/>
                <a:satOff val="-39844"/>
                <a:lumOff val="34361"/>
                <a:alphaOff val="0"/>
                <a:lumMod val="95000"/>
              </a:schemeClr>
            </a:gs>
            <a:gs pos="100000">
              <a:schemeClr val="accent1">
                <a:shade val="80000"/>
                <a:hueOff val="709557"/>
                <a:satOff val="-39844"/>
                <a:lumOff val="34361"/>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rPr>
            <a:t>CM II</a:t>
          </a:r>
          <a:endParaRPr lang="en-US" sz="1600" b="1" kern="1200" dirty="0">
            <a:solidFill>
              <a:srgbClr val="FFFF00"/>
            </a:solidFill>
          </a:endParaRPr>
        </a:p>
      </dsp:txBody>
      <dsp:txXfrm>
        <a:off x="6788514" y="1728191"/>
        <a:ext cx="616613" cy="159995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03EF93A-1B95-4BF9-B3C6-2D1399C2BE22}" type="datetimeFigureOut">
              <a:rPr lang="it-IT"/>
              <a:pPr>
                <a:defRPr/>
              </a:pPr>
              <a:t>30/10/2019</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D4A8F96-9AFB-4A79-914C-34CD0CEE6EC2}" type="slidenum">
              <a:rPr lang="it-IT"/>
              <a:pPr>
                <a:defRPr/>
              </a:pPr>
              <a:t>‹N›</a:t>
            </a:fld>
            <a:endParaRPr lang="it-IT"/>
          </a:p>
        </p:txBody>
      </p:sp>
    </p:spTree>
    <p:extLst>
      <p:ext uri="{BB962C8B-B14F-4D97-AF65-F5344CB8AC3E}">
        <p14:creationId xmlns:p14="http://schemas.microsoft.com/office/powerpoint/2010/main" val="2634326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
        <p:nvSpPr>
          <p:cNvPr id="4198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3D0A9B3-7A0E-4B17-B798-2297CC2449ED}" type="slidenum">
              <a:rPr lang="it-IT" altLang="it-IT"/>
              <a:pPr eaLnBrk="1" hangingPunct="1">
                <a:spcBef>
                  <a:spcPct val="0"/>
                </a:spcBef>
              </a:pPr>
              <a:t>85</a:t>
            </a:fld>
            <a:endParaRPr lang="it-IT" altLang="it-IT"/>
          </a:p>
        </p:txBody>
      </p:sp>
    </p:spTree>
    <p:extLst>
      <p:ext uri="{BB962C8B-B14F-4D97-AF65-F5344CB8AC3E}">
        <p14:creationId xmlns:p14="http://schemas.microsoft.com/office/powerpoint/2010/main" val="314673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2FE03D2-0A79-467B-878F-C045A659F9E3}" type="slidenum">
              <a:rPr lang="it-IT" altLang="it-IT"/>
              <a:pPr eaLnBrk="1" hangingPunct="1">
                <a:spcBef>
                  <a:spcPct val="0"/>
                </a:spcBef>
              </a:pPr>
              <a:t>105</a:t>
            </a:fld>
            <a:endParaRPr lang="it-IT" altLang="it-IT"/>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48222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6FAA63D-C4D6-4428-AD12-7EF550C80D94}" type="slidenum">
              <a:rPr lang="it-IT" altLang="it-IT"/>
              <a:pPr eaLnBrk="1" hangingPunct="1">
                <a:spcBef>
                  <a:spcPct val="0"/>
                </a:spcBef>
              </a:pPr>
              <a:t>106</a:t>
            </a:fld>
            <a:endParaRPr lang="it-IT" altLang="it-IT"/>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88484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ln/>
        </p:spPr>
      </p:sp>
      <p:sp>
        <p:nvSpPr>
          <p:cNvPr id="532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
        <p:nvSpPr>
          <p:cNvPr id="532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B4DB1A6-39EC-4BDF-99A8-37B50327BB9F}" type="slidenum">
              <a:rPr lang="it-IT" altLang="it-IT"/>
              <a:pPr eaLnBrk="1" hangingPunct="1">
                <a:spcBef>
                  <a:spcPct val="0"/>
                </a:spcBef>
              </a:pPr>
              <a:t>107</a:t>
            </a:fld>
            <a:endParaRPr lang="it-IT" altLang="it-IT"/>
          </a:p>
        </p:txBody>
      </p:sp>
    </p:spTree>
    <p:extLst>
      <p:ext uri="{BB962C8B-B14F-4D97-AF65-F5344CB8AC3E}">
        <p14:creationId xmlns:p14="http://schemas.microsoft.com/office/powerpoint/2010/main" val="113873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B7708C0-ED36-40B7-B63F-389001A6A22C}" type="slidenum">
              <a:rPr lang="it-IT" altLang="it-IT">
                <a:solidFill>
                  <a:srgbClr val="000000"/>
                </a:solidFill>
                <a:cs typeface="Times New Roman" panose="02020603050405020304" pitchFamily="18" charset="0"/>
              </a:rPr>
              <a:pPr eaLnBrk="1" hangingPunct="1">
                <a:spcBef>
                  <a:spcPct val="0"/>
                </a:spcBef>
              </a:pPr>
              <a:t>116</a:t>
            </a:fld>
            <a:endParaRPr lang="it-IT" altLang="it-IT">
              <a:solidFill>
                <a:srgbClr val="000000"/>
              </a:solidFill>
              <a:cs typeface="Times New Roman" panose="02020603050405020304" pitchFamily="18" charset="0"/>
            </a:endParaRPr>
          </a:p>
        </p:txBody>
      </p:sp>
      <p:sp>
        <p:nvSpPr>
          <p:cNvPr id="54275" name="Rectangle 2"/>
          <p:cNvSpPr>
            <a:spLocks noGrp="1" noRot="1" noChangeAspect="1" noChangeArrowheads="1" noTextEdit="1"/>
          </p:cNvSpPr>
          <p:nvPr>
            <p:ph type="sldImg"/>
          </p:nvPr>
        </p:nvSpPr>
        <p:spPr>
          <a:xfrm>
            <a:off x="985838" y="733425"/>
            <a:ext cx="4886325" cy="3665538"/>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3108923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a:ln/>
        </p:spPr>
      </p:sp>
      <p:sp>
        <p:nvSpPr>
          <p:cNvPr id="552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
        <p:nvSpPr>
          <p:cNvPr id="553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F7DC654-18F9-4EEC-A86E-A96C59552A18}" type="slidenum">
              <a:rPr lang="it-IT" altLang="it-IT"/>
              <a:pPr eaLnBrk="1" hangingPunct="1">
                <a:spcBef>
                  <a:spcPct val="0"/>
                </a:spcBef>
              </a:pPr>
              <a:t>117</a:t>
            </a:fld>
            <a:endParaRPr lang="it-IT" altLang="it-IT"/>
          </a:p>
        </p:txBody>
      </p:sp>
    </p:spTree>
    <p:extLst>
      <p:ext uri="{BB962C8B-B14F-4D97-AF65-F5344CB8AC3E}">
        <p14:creationId xmlns:p14="http://schemas.microsoft.com/office/powerpoint/2010/main" val="249799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9839F9A-C28D-47BA-816B-174601AD2763}" type="slidenum">
              <a:rPr lang="it-IT" altLang="it-IT"/>
              <a:pPr/>
              <a:t>122</a:t>
            </a:fld>
            <a:endParaRPr lang="it-IT" altLang="it-IT"/>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algn="just" eaLnBrk="1" hangingPunct="1">
              <a:spcBef>
                <a:spcPct val="50000"/>
              </a:spcBef>
            </a:pPr>
            <a:r>
              <a:rPr lang="it-IT" altLang="it-IT" b="1" smtClean="0"/>
              <a:t>Il Giudizio Sanitario come recita l’art.4 della 210/92 compete alla CMO:</a:t>
            </a:r>
          </a:p>
          <a:p>
            <a:pPr algn="just" eaLnBrk="1" hangingPunct="1">
              <a:spcBef>
                <a:spcPct val="50000"/>
              </a:spcBef>
              <a:buFontTx/>
              <a:buChar char="•"/>
            </a:pPr>
            <a:r>
              <a:rPr lang="it-IT" altLang="it-IT" b="1" smtClean="0"/>
              <a:t>Il giudizio sanitario sul nesso causale tra vaccinazione, trasfusione,somministrazione di emoderivati, il contatto con il sangue e derivati in occasione di attività di servizio e la menomazione dell’integrità psico-fisica o la morte è espresso dalla commissione medico-ospedaliera di cui all’art. 165 del testo unico approvato con Decreto del Presidente della Repubblica 29 dicembre 1973, n° 1092.</a:t>
            </a:r>
          </a:p>
          <a:p>
            <a:pPr eaLnBrk="1" hangingPunct="1">
              <a:buFontTx/>
              <a:buChar char="•"/>
            </a:pPr>
            <a:r>
              <a:rPr lang="it-IT" altLang="it-IT" b="1" smtClean="0"/>
              <a:t>La commissione redige un verbale degli accertamenti eseguiti e formula il giudizio diagnostico sulle infermità e sulle lesioni contratte.</a:t>
            </a:r>
          </a:p>
          <a:p>
            <a:pPr eaLnBrk="1" hangingPunct="1">
              <a:buFontTx/>
              <a:buChar char="•"/>
            </a:pPr>
            <a:r>
              <a:rPr lang="it-IT" altLang="it-IT" b="1" smtClean="0"/>
              <a:t>La commissione esprime il proprio parere sul nesso causale tra le infermità o le lesioni e la vaccinazione, la trasfusione, la somministrazione di emoderivati, il contatto in occasione di attività di servizio</a:t>
            </a:r>
          </a:p>
          <a:p>
            <a:pPr eaLnBrk="1" hangingPunct="1">
              <a:buFontTx/>
              <a:buChar char="•"/>
            </a:pPr>
            <a:r>
              <a:rPr lang="it-IT" altLang="it-IT" b="1" smtClean="0"/>
              <a:t>Nel verbale è espresso il giudizio di classificazione delle lesioni e delle infermità secondo la tabella A al testo unico approvato con Decreto del Presidente della Repubblica 29 dicembre 1973, n° 1092.</a:t>
            </a:r>
          </a:p>
          <a:p>
            <a:pPr algn="just" eaLnBrk="1" hangingPunct="1">
              <a:spcBef>
                <a:spcPct val="50000"/>
              </a:spcBef>
              <a:buFontTx/>
              <a:buChar char="•"/>
            </a:pPr>
            <a:endParaRPr lang="it-IT" altLang="it-IT" b="1" smtClean="0"/>
          </a:p>
          <a:p>
            <a:pPr eaLnBrk="1" hangingPunct="1"/>
            <a:endParaRPr lang="it-IT" altLang="it-IT" smtClean="0"/>
          </a:p>
        </p:txBody>
      </p:sp>
    </p:spTree>
    <p:extLst>
      <p:ext uri="{BB962C8B-B14F-4D97-AF65-F5344CB8AC3E}">
        <p14:creationId xmlns:p14="http://schemas.microsoft.com/office/powerpoint/2010/main" val="1281228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CD8FD82-B96D-4D6C-91AD-35DA5E6C79AF}" type="slidenum">
              <a:rPr lang="it-IT" altLang="it-IT"/>
              <a:pPr/>
              <a:t>123</a:t>
            </a:fld>
            <a:endParaRPr lang="it-IT" altLang="it-IT"/>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136910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9A18C49-FA9E-492E-A04A-39D6B6FA99ED}" type="slidenum">
              <a:rPr lang="it-IT" altLang="it-IT"/>
              <a:pPr/>
              <a:t>124</a:t>
            </a:fld>
            <a:endParaRPr lang="it-IT" altLang="it-IT"/>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2228808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2884E57-FD65-4DEA-A0CA-A39A4DA7708F}" type="slidenum">
              <a:rPr lang="it-IT" altLang="it-IT"/>
              <a:pPr/>
              <a:t>125</a:t>
            </a:fld>
            <a:endParaRPr lang="it-IT" altLang="it-IT"/>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2702507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322F9B0-E89C-4B69-8BD4-794A6F565FB5}" type="slidenum">
              <a:rPr lang="it-IT" altLang="it-IT"/>
              <a:pPr/>
              <a:t>126</a:t>
            </a:fld>
            <a:endParaRPr lang="it-IT" altLang="it-IT"/>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it-IT" altLang="it-IT" smtClean="0"/>
              <a:t>Nella Legge 210/92 l’inquadramento nosografico che determina il giudizio diagnostico assume rilievo particolare dal momento che è richiesto di esprimersi in tema di causalità materiale; Ossia riassume in se </a:t>
            </a:r>
          </a:p>
          <a:p>
            <a:pPr eaLnBrk="1" hangingPunct="1"/>
            <a:r>
              <a:rPr lang="it-IT" altLang="it-IT" smtClean="0"/>
              <a:t>-un giudizio etiologico</a:t>
            </a:r>
          </a:p>
          <a:p>
            <a:pPr eaLnBrk="1" hangingPunct="1"/>
            <a:r>
              <a:rPr lang="it-IT" altLang="it-IT" smtClean="0"/>
              <a:t>-Un giudizio prognostico ( con rilevanza relativa poiché l’art. 6 comma 1 consente l’aggravamento con unico limite quello cronologico dei sei mesi dalla conoscibilità dell’evento)</a:t>
            </a:r>
          </a:p>
          <a:p>
            <a:pPr eaLnBrk="1" hangingPunct="1"/>
            <a:r>
              <a:rPr lang="it-IT" altLang="it-IT" smtClean="0"/>
              <a:t>-Un giudizio di menomazione temporanea/permanente</a:t>
            </a:r>
          </a:p>
          <a:p>
            <a:pPr eaLnBrk="1" hangingPunct="1"/>
            <a:endParaRPr lang="it-IT" altLang="it-IT" smtClean="0"/>
          </a:p>
        </p:txBody>
      </p:sp>
    </p:spTree>
    <p:extLst>
      <p:ext uri="{BB962C8B-B14F-4D97-AF65-F5344CB8AC3E}">
        <p14:creationId xmlns:p14="http://schemas.microsoft.com/office/powerpoint/2010/main" val="300594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705E87-A403-4B6E-826E-54AE6D5AA764}" type="slidenum">
              <a:rPr lang="it-IT" altLang="it-IT"/>
              <a:pPr eaLnBrk="1" hangingPunct="1">
                <a:spcBef>
                  <a:spcPct val="0"/>
                </a:spcBef>
              </a:pPr>
              <a:t>92</a:t>
            </a:fld>
            <a:endParaRPr lang="it-IT" altLang="it-IT"/>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1173757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901FFBE-73E9-4456-A7FF-8963A62926FD}" type="slidenum">
              <a:rPr lang="it-IT" altLang="it-IT"/>
              <a:pPr/>
              <a:t>127</a:t>
            </a:fld>
            <a:endParaRPr lang="it-IT" altLang="it-IT"/>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1079571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EDE2BBE-8260-4164-85ED-2BC723EAEAE3}" type="slidenum">
              <a:rPr lang="it-IT" altLang="it-IT"/>
              <a:pPr/>
              <a:t>128</a:t>
            </a:fld>
            <a:endParaRPr lang="it-IT" altLang="it-IT"/>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3791545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50F939A-FE9D-42D5-8D49-E3D76E0E0977}" type="slidenum">
              <a:rPr lang="it-IT" altLang="it-IT"/>
              <a:pPr/>
              <a:t>129</a:t>
            </a:fld>
            <a:endParaRPr lang="it-IT" altLang="it-IT"/>
          </a:p>
        </p:txBody>
      </p:sp>
      <p:sp>
        <p:nvSpPr>
          <p:cNvPr id="77827" name="Rectangle 2"/>
          <p:cNvSpPr>
            <a:spLocks noChangeArrowheads="1"/>
          </p:cNvSpPr>
          <p:nvPr/>
        </p:nvSpPr>
        <p:spPr bwMode="auto">
          <a:xfrm>
            <a:off x="3852016" y="0"/>
            <a:ext cx="2945659" cy="496332"/>
          </a:xfrm>
          <a:prstGeom prst="rect">
            <a:avLst/>
          </a:prstGeom>
          <a:noFill/>
          <a:ln w="12700">
            <a:noFill/>
            <a:miter lim="800000"/>
            <a:headEnd/>
            <a:tailEnd/>
          </a:ln>
        </p:spPr>
        <p:txBody>
          <a:bodyPr wrap="none" anchor="ctr"/>
          <a:lstStyle/>
          <a:p>
            <a:pPr algn="ctr" eaLnBrk="1" hangingPunct="1"/>
            <a:endParaRPr lang="it-IT" altLang="it-IT"/>
          </a:p>
        </p:txBody>
      </p:sp>
      <p:sp>
        <p:nvSpPr>
          <p:cNvPr id="77828" name="Rectangle 3"/>
          <p:cNvSpPr>
            <a:spLocks noChangeArrowheads="1"/>
          </p:cNvSpPr>
          <p:nvPr/>
        </p:nvSpPr>
        <p:spPr bwMode="auto">
          <a:xfrm>
            <a:off x="3852016" y="9430306"/>
            <a:ext cx="2945659" cy="496332"/>
          </a:xfrm>
          <a:prstGeom prst="rect">
            <a:avLst/>
          </a:prstGeom>
          <a:noFill/>
          <a:ln w="12700">
            <a:noFill/>
            <a:miter lim="800000"/>
            <a:headEnd/>
            <a:tailEnd/>
          </a:ln>
        </p:spPr>
        <p:txBody>
          <a:bodyPr lIns="19050" tIns="0" rIns="19050" bIns="0" anchor="b"/>
          <a:lstStyle/>
          <a:p>
            <a:pPr algn="r"/>
            <a:r>
              <a:rPr lang="en-US" altLang="it-IT" sz="1000" i="1">
                <a:latin typeface="Times New Roman" pitchFamily="18" charset="0"/>
              </a:rPr>
              <a:t>2</a:t>
            </a:r>
          </a:p>
        </p:txBody>
      </p:sp>
      <p:sp>
        <p:nvSpPr>
          <p:cNvPr id="77829" name="Rectangle 4"/>
          <p:cNvSpPr>
            <a:spLocks noChangeArrowheads="1"/>
          </p:cNvSpPr>
          <p:nvPr/>
        </p:nvSpPr>
        <p:spPr bwMode="auto">
          <a:xfrm>
            <a:off x="0" y="9430306"/>
            <a:ext cx="2945659" cy="496332"/>
          </a:xfrm>
          <a:prstGeom prst="rect">
            <a:avLst/>
          </a:prstGeom>
          <a:noFill/>
          <a:ln w="12700">
            <a:noFill/>
            <a:miter lim="800000"/>
            <a:headEnd/>
            <a:tailEnd/>
          </a:ln>
        </p:spPr>
        <p:txBody>
          <a:bodyPr wrap="none" anchor="ctr"/>
          <a:lstStyle/>
          <a:p>
            <a:pPr algn="ctr" eaLnBrk="1" hangingPunct="1"/>
            <a:endParaRPr lang="it-IT" altLang="it-IT"/>
          </a:p>
        </p:txBody>
      </p:sp>
      <p:sp>
        <p:nvSpPr>
          <p:cNvPr id="77830" name="Rectangle 5"/>
          <p:cNvSpPr>
            <a:spLocks noChangeArrowheads="1"/>
          </p:cNvSpPr>
          <p:nvPr/>
        </p:nvSpPr>
        <p:spPr bwMode="auto">
          <a:xfrm>
            <a:off x="0" y="0"/>
            <a:ext cx="2945659" cy="496332"/>
          </a:xfrm>
          <a:prstGeom prst="rect">
            <a:avLst/>
          </a:prstGeom>
          <a:noFill/>
          <a:ln w="12700">
            <a:noFill/>
            <a:miter lim="800000"/>
            <a:headEnd/>
            <a:tailEnd/>
          </a:ln>
        </p:spPr>
        <p:txBody>
          <a:bodyPr wrap="none" anchor="ctr"/>
          <a:lstStyle/>
          <a:p>
            <a:pPr algn="ctr" eaLnBrk="1" hangingPunct="1"/>
            <a:endParaRPr lang="it-IT" altLang="it-IT"/>
          </a:p>
        </p:txBody>
      </p:sp>
      <p:sp>
        <p:nvSpPr>
          <p:cNvPr id="77831" name="Rectangle 6"/>
          <p:cNvSpPr>
            <a:spLocks noGrp="1" noRot="1" noChangeAspect="1" noChangeArrowheads="1" noTextEdit="1"/>
          </p:cNvSpPr>
          <p:nvPr>
            <p:ph type="sldImg"/>
          </p:nvPr>
        </p:nvSpPr>
        <p:spPr>
          <a:xfrm>
            <a:off x="1140814" y="751391"/>
            <a:ext cx="4516048" cy="3708702"/>
          </a:xfrm>
          <a:ln w="12700" cap="flat">
            <a:solidFill>
              <a:schemeClr val="tx1"/>
            </a:solidFill>
          </a:ln>
        </p:spPr>
      </p:sp>
      <p:sp>
        <p:nvSpPr>
          <p:cNvPr id="77832" name="Rectangle 7"/>
          <p:cNvSpPr>
            <a:spLocks noGrp="1" noChangeArrowheads="1"/>
          </p:cNvSpPr>
          <p:nvPr>
            <p:ph type="body" idx="1"/>
          </p:nvPr>
        </p:nvSpPr>
        <p:spPr>
          <a:xfrm>
            <a:off x="906357" y="4715153"/>
            <a:ext cx="4984962" cy="4466987"/>
          </a:xfrm>
          <a:noFill/>
          <a:ln/>
        </p:spPr>
        <p:txBody>
          <a:bodyPr lIns="90488" tIns="44450" rIns="90488" bIns="44450"/>
          <a:lstStyle/>
          <a:p>
            <a:endParaRPr lang="it-IT" altLang="it-IT" smtClean="0"/>
          </a:p>
        </p:txBody>
      </p:sp>
    </p:spTree>
    <p:extLst>
      <p:ext uri="{BB962C8B-B14F-4D97-AF65-F5344CB8AC3E}">
        <p14:creationId xmlns:p14="http://schemas.microsoft.com/office/powerpoint/2010/main" val="1126202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80AE905-FFC0-483C-9798-2E58C37DF348}" type="slidenum">
              <a:rPr lang="it-IT" altLang="it-IT"/>
              <a:pPr/>
              <a:t>130</a:t>
            </a:fld>
            <a:endParaRPr lang="it-IT" altLang="it-IT"/>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it-IT" altLang="it-IT" smtClean="0"/>
              <a:t>Il sistema di sorveglianza specifico per l’epatite virale acuta (S.E.I.E.V.A. acronimo si Sistema Epidemiologico Integrato dell’Epatite Virale Acuta) è stato creato nel 1984 presso l’Istituto Superiore di Sanità e costituisce un utile strumento per migliorare le conoscenze, le modalità di trasmissione e l’efficacia delle misure di prevenzione.</a:t>
            </a:r>
          </a:p>
          <a:p>
            <a:pPr eaLnBrk="1" hangingPunct="1"/>
            <a:endParaRPr lang="it-IT" altLang="it-IT" smtClean="0"/>
          </a:p>
          <a:p>
            <a:pPr eaLnBrk="1" hangingPunct="1"/>
            <a:endParaRPr lang="it-IT" altLang="it-IT" smtClean="0"/>
          </a:p>
        </p:txBody>
      </p:sp>
    </p:spTree>
    <p:extLst>
      <p:ext uri="{BB962C8B-B14F-4D97-AF65-F5344CB8AC3E}">
        <p14:creationId xmlns:p14="http://schemas.microsoft.com/office/powerpoint/2010/main" val="3108458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7EF994B-E8CD-4E38-8624-FF5E441113FE}" type="slidenum">
              <a:rPr lang="it-IT" altLang="it-IT"/>
              <a:pPr/>
              <a:t>131</a:t>
            </a:fld>
            <a:endParaRPr lang="it-IT" altLang="it-IT"/>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it-IT" altLang="it-IT" smtClean="0"/>
              <a:t>Nella nostra casistica assumono rilevanza le infezioni post-trasfusionali da HBV, HDV, HCV e HIV. Alcuni agenti patogeni (quali HAV, CMV, EBV, malaria,triposoma, toxoplasma, filaria, sifilide, leishmzania etc) possono determinare epatopatie, ma assumono scarsa rilevanza epidemiologica in Italia come infezioni post-trasfusionali, altri ancora sono di individuazione recente e non ne è stato ancora determinato il potenziale patogeno HGC, TTV. SENV</a:t>
            </a:r>
          </a:p>
        </p:txBody>
      </p:sp>
    </p:spTree>
    <p:extLst>
      <p:ext uri="{BB962C8B-B14F-4D97-AF65-F5344CB8AC3E}">
        <p14:creationId xmlns:p14="http://schemas.microsoft.com/office/powerpoint/2010/main" val="1858594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29F3382-6120-45CF-A1FA-DF277FA60638}" type="slidenum">
              <a:rPr lang="it-IT" altLang="it-IT"/>
              <a:pPr/>
              <a:t>132</a:t>
            </a:fld>
            <a:endParaRPr lang="it-IT" altLang="it-IT"/>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it-IT" altLang="it-IT" smtClean="0"/>
              <a:t>Una difficoltà a cui ci siamo trovati di fronte come CMO, balza agli occhi osservando questa diapositiva e le successive: come si può vedere i tempi di latenza di malattia possono essere lunghi e le patologie possono risultare talmente lunghi da non poter avere una continuità cronologica clinica</a:t>
            </a:r>
          </a:p>
        </p:txBody>
      </p:sp>
    </p:spTree>
    <p:extLst>
      <p:ext uri="{BB962C8B-B14F-4D97-AF65-F5344CB8AC3E}">
        <p14:creationId xmlns:p14="http://schemas.microsoft.com/office/powerpoint/2010/main" val="3887165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14E0FCA-B888-473A-A0B0-2AE402DC8A9C}" type="slidenum">
              <a:rPr lang="it-IT" altLang="it-IT"/>
              <a:pPr/>
              <a:t>133</a:t>
            </a:fld>
            <a:endParaRPr lang="it-IT" altLang="it-IT"/>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it-IT" altLang="it-IT" smtClean="0"/>
              <a:t>Principi di medicina interna dell’Harrison:</a:t>
            </a:r>
          </a:p>
          <a:p>
            <a:pPr eaLnBrk="1" hangingPunct="1"/>
            <a:r>
              <a:rPr lang="it-IT" altLang="it-IT" smtClean="0"/>
              <a:t>È necessaria la massima cautela nel porre diagnosi di epatopatia post-trasfusionale</a:t>
            </a:r>
          </a:p>
          <a:p>
            <a:pPr eaLnBrk="1" hangingPunct="1"/>
            <a:r>
              <a:rPr lang="it-IT" altLang="it-IT" smtClean="0">
                <a:solidFill>
                  <a:srgbClr val="FF0000"/>
                </a:solidFill>
              </a:rPr>
              <a:t>L’infezione di HBV ha 3 diversi quadri clinici:</a:t>
            </a:r>
          </a:p>
          <a:p>
            <a:pPr eaLnBrk="1" hangingPunct="1"/>
            <a:endParaRPr lang="it-IT" altLang="it-IT" smtClean="0"/>
          </a:p>
          <a:p>
            <a:pPr eaLnBrk="1" hangingPunct="1"/>
            <a:r>
              <a:rPr lang="it-IT" altLang="it-IT" smtClean="0"/>
              <a:t>1) decorso </a:t>
            </a:r>
            <a:r>
              <a:rPr lang="it-IT" altLang="it-IT" smtClean="0">
                <a:solidFill>
                  <a:schemeClr val="accent2"/>
                </a:solidFill>
              </a:rPr>
              <a:t>acuto </a:t>
            </a:r>
            <a:r>
              <a:rPr lang="it-IT" altLang="it-IT" smtClean="0"/>
              <a:t>con completo recupero e immunità dall’infezione</a:t>
            </a:r>
          </a:p>
          <a:p>
            <a:pPr eaLnBrk="1" hangingPunct="1"/>
            <a:r>
              <a:rPr lang="it-IT" altLang="it-IT" smtClean="0"/>
              <a:t>2) </a:t>
            </a:r>
            <a:r>
              <a:rPr lang="it-IT" altLang="it-IT" smtClean="0">
                <a:solidFill>
                  <a:schemeClr val="accent2"/>
                </a:solidFill>
              </a:rPr>
              <a:t>fulminante</a:t>
            </a:r>
            <a:r>
              <a:rPr lang="it-IT" altLang="it-IT" smtClean="0"/>
              <a:t>: epatiti con mortalità del 90% (1% dei casi)</a:t>
            </a:r>
          </a:p>
          <a:p>
            <a:pPr eaLnBrk="1" hangingPunct="1"/>
            <a:r>
              <a:rPr lang="it-IT" altLang="it-IT" smtClean="0"/>
              <a:t>3) infezione </a:t>
            </a:r>
            <a:r>
              <a:rPr lang="it-IT" altLang="it-IT" smtClean="0">
                <a:solidFill>
                  <a:schemeClr val="accent2"/>
                </a:solidFill>
              </a:rPr>
              <a:t>cronica</a:t>
            </a:r>
            <a:r>
              <a:rPr lang="it-IT" altLang="it-IT" smtClean="0"/>
              <a:t>: persistenza del virus, il malato diventa portatore (10% dei     casi)</a:t>
            </a:r>
          </a:p>
          <a:p>
            <a:pPr eaLnBrk="1" hangingPunct="1"/>
            <a:r>
              <a:rPr lang="it-IT" altLang="it-IT" smtClean="0"/>
              <a:t>Nel mondo ci sono più di 200milioni di  portatori di HBV</a:t>
            </a:r>
          </a:p>
          <a:p>
            <a:pPr eaLnBrk="1" hangingPunct="1"/>
            <a:endParaRPr lang="it-IT" altLang="it-IT" smtClean="0"/>
          </a:p>
        </p:txBody>
      </p:sp>
    </p:spTree>
    <p:extLst>
      <p:ext uri="{BB962C8B-B14F-4D97-AF65-F5344CB8AC3E}">
        <p14:creationId xmlns:p14="http://schemas.microsoft.com/office/powerpoint/2010/main" val="2228632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0E1FAB6-3718-4B9D-87BB-C859DBFC8560}" type="slidenum">
              <a:rPr lang="it-IT" altLang="it-IT"/>
              <a:pPr/>
              <a:t>134</a:t>
            </a:fld>
            <a:endParaRPr lang="it-IT" altLang="it-IT"/>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normAutofit fontScale="92500" lnSpcReduction="10000"/>
          </a:bodyPr>
          <a:lstStyle/>
          <a:p>
            <a:pPr eaLnBrk="1" hangingPunct="1"/>
            <a:r>
              <a:rPr lang="it-IT" altLang="it-IT" smtClean="0"/>
              <a:t>Fino al 1990 (anno di introduzione dello screening) l’ HCV era la causa del 60-90% di epatiti PT.</a:t>
            </a:r>
          </a:p>
          <a:p>
            <a:pPr eaLnBrk="1" hangingPunct="1"/>
            <a:r>
              <a:rPr lang="it-IT" altLang="it-IT" smtClean="0"/>
              <a:t>HCV è un virus molto eterogeneo perché molto mutante</a:t>
            </a:r>
          </a:p>
          <a:p>
            <a:pPr eaLnBrk="1" hangingPunct="1"/>
            <a:endParaRPr lang="it-IT" altLang="it-IT" smtClean="0"/>
          </a:p>
          <a:p>
            <a:pPr eaLnBrk="1" hangingPunct="1"/>
            <a:r>
              <a:rPr lang="it-IT" altLang="it-IT" smtClean="0"/>
              <a:t>•Sei genotipi maggiori, sulla base dell’analisi filogenetica delle regioni del core, E1 e NS5</a:t>
            </a:r>
          </a:p>
          <a:p>
            <a:pPr eaLnBrk="1" hangingPunct="1"/>
            <a:r>
              <a:rPr lang="it-IT" altLang="it-IT" smtClean="0"/>
              <a:t>•Ogni genotipo è suddiviso in sottotipi minori</a:t>
            </a:r>
          </a:p>
          <a:p>
            <a:pPr eaLnBrk="1" hangingPunct="1"/>
            <a:r>
              <a:rPr lang="it-IT" altLang="it-IT" smtClean="0"/>
              <a:t>•Altro tipo di variabilità, le quasi-specie, cioè varianti spontanee o indotte dalla terapia e presenti nel singolo paziente infetto</a:t>
            </a:r>
          </a:p>
          <a:p>
            <a:pPr eaLnBrk="1" hangingPunct="1"/>
            <a:endParaRPr lang="it-IT" altLang="it-IT" smtClean="0"/>
          </a:p>
          <a:p>
            <a:pPr eaLnBrk="1" hangingPunct="1"/>
            <a:r>
              <a:rPr lang="it-IT" altLang="it-IT" smtClean="0"/>
              <a:t>In Italia i genotipi più frequentemente trasmessi sono il genotipo 1 e il genotipo 3, essendo il genotipo 1 quello più rappresentato nella nostra popolazione e il genotipo 3 quello selezionatosi più recentemente nei giovani</a:t>
            </a:r>
          </a:p>
          <a:p>
            <a:pPr eaLnBrk="1" hangingPunct="1"/>
            <a:r>
              <a:rPr lang="it-IT" altLang="it-IT" smtClean="0"/>
              <a:t>Al mondo oltre 80 milioni di donne HCV positive sono in età fertile.</a:t>
            </a:r>
          </a:p>
          <a:p>
            <a:pPr eaLnBrk="1" hangingPunct="1"/>
            <a:r>
              <a:rPr lang="it-IT" altLang="it-IT" smtClean="0"/>
              <a:t>In Italia --</a:t>
            </a:r>
            <a:r>
              <a:rPr lang="it-IT" altLang="it-IT" smtClean="0">
                <a:sym typeface="Wingdings" pitchFamily="2" charset="2"/>
              </a:rPr>
              <a:t> prevalenza dell’ Infezione da HCV in gravidanza	1-2,4 %</a:t>
            </a:r>
          </a:p>
          <a:p>
            <a:pPr eaLnBrk="1" hangingPunct="1"/>
            <a:r>
              <a:rPr lang="it-IT" altLang="it-IT" smtClean="0">
                <a:sym typeface="Wingdings" pitchFamily="2" charset="2"/>
              </a:rPr>
              <a:t>Nel 40-50% dei casi non è possibile individuare nessun fattore di rischio,</a:t>
            </a:r>
          </a:p>
          <a:p>
            <a:pPr eaLnBrk="1" hangingPunct="1"/>
            <a:r>
              <a:rPr lang="it-IT" altLang="it-IT" smtClean="0">
                <a:sym typeface="Wingdings" pitchFamily="2" charset="2"/>
              </a:rPr>
              <a:t> negli altri casi i fattori di rischio sono quelli tipici delle infezioni da HCV:</a:t>
            </a:r>
          </a:p>
          <a:p>
            <a:pPr eaLnBrk="1" hangingPunct="1"/>
            <a:r>
              <a:rPr lang="it-IT" altLang="it-IT" smtClean="0">
                <a:sym typeface="Wingdings" pitchFamily="2" charset="2"/>
              </a:rPr>
              <a:t> 30-40% stupefacenti per via endovenosa</a:t>
            </a:r>
          </a:p>
          <a:p>
            <a:pPr eaLnBrk="1" hangingPunct="1"/>
            <a:r>
              <a:rPr lang="it-IT" altLang="it-IT" smtClean="0">
                <a:sym typeface="Wingdings" pitchFamily="2" charset="2"/>
              </a:rPr>
              <a:t> &lt; 20% trasfusioni di sangue / emoderivati </a:t>
            </a:r>
          </a:p>
          <a:p>
            <a:pPr eaLnBrk="1" hangingPunct="1"/>
            <a:r>
              <a:rPr lang="it-IT" altLang="it-IT" smtClean="0">
                <a:sym typeface="Wingdings" pitchFamily="2" charset="2"/>
              </a:rPr>
              <a:t>                partner di persona anti HCV positivo</a:t>
            </a:r>
          </a:p>
          <a:p>
            <a:pPr eaLnBrk="1" hangingPunct="1"/>
            <a:r>
              <a:rPr lang="it-IT" altLang="it-IT" smtClean="0">
                <a:sym typeface="Wingdings" pitchFamily="2" charset="2"/>
              </a:rPr>
              <a:t>                tipo di lavoro svolto</a:t>
            </a:r>
          </a:p>
          <a:p>
            <a:pPr eaLnBrk="1" hangingPunct="1"/>
            <a:r>
              <a:rPr lang="it-IT" altLang="it-IT" smtClean="0">
                <a:solidFill>
                  <a:schemeClr val="accent2"/>
                </a:solidFill>
                <a:sym typeface="Wingdings" pitchFamily="2" charset="2"/>
              </a:rPr>
              <a:t>Il rischio di trasmissione verticale dell’infezione da HCV è circa del 6%</a:t>
            </a:r>
          </a:p>
          <a:p>
            <a:pPr eaLnBrk="1" hangingPunct="1"/>
            <a:r>
              <a:rPr lang="it-IT" altLang="it-IT" smtClean="0"/>
              <a:t>Nessun genotipo di HCV è specificamente correlato alla trasmissione verticale.</a:t>
            </a:r>
            <a:endParaRPr lang="it-IT" altLang="it-IT" b="1" smtClean="0"/>
          </a:p>
          <a:p>
            <a:pPr eaLnBrk="1" hangingPunct="1"/>
            <a:endParaRPr lang="it-IT" altLang="it-IT" smtClean="0"/>
          </a:p>
          <a:p>
            <a:pPr eaLnBrk="1" hangingPunct="1"/>
            <a:endParaRPr lang="it-IT" altLang="it-IT" smtClean="0"/>
          </a:p>
        </p:txBody>
      </p:sp>
    </p:spTree>
    <p:extLst>
      <p:ext uri="{BB962C8B-B14F-4D97-AF65-F5344CB8AC3E}">
        <p14:creationId xmlns:p14="http://schemas.microsoft.com/office/powerpoint/2010/main" val="2405147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1534A30-565A-4C5C-B9CD-1A2AC018B558}" type="slidenum">
              <a:rPr lang="it-IT" altLang="it-IT"/>
              <a:pPr/>
              <a:t>135</a:t>
            </a:fld>
            <a:endParaRPr lang="it-IT" altLang="it-IT"/>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it-IT" altLang="it-IT" smtClean="0"/>
              <a:t>Per rendere più agevole la diagnosi, presso la nostra Commissione abbiamo cercato di definire dei protocolli. </a:t>
            </a:r>
          </a:p>
          <a:p>
            <a:pPr eaLnBrk="1" hangingPunct="1"/>
            <a:r>
              <a:rPr lang="it-IT" altLang="it-IT" smtClean="0"/>
              <a:t>Non sono emersi problemi particolari nella diagnosi delle infezioni HIV.</a:t>
            </a:r>
          </a:p>
        </p:txBody>
      </p:sp>
    </p:spTree>
    <p:extLst>
      <p:ext uri="{BB962C8B-B14F-4D97-AF65-F5344CB8AC3E}">
        <p14:creationId xmlns:p14="http://schemas.microsoft.com/office/powerpoint/2010/main" val="1325234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7587D6A-1D17-491A-AA0F-67FA56878F5F}" type="slidenum">
              <a:rPr lang="it-IT" altLang="it-IT"/>
              <a:pPr/>
              <a:t>136</a:t>
            </a:fld>
            <a:endParaRPr lang="it-IT" altLang="it-IT"/>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144221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D117AC-D984-4BB4-A457-47699A65477C}" type="slidenum">
              <a:rPr lang="it-IT" altLang="it-IT"/>
              <a:pPr eaLnBrk="1" hangingPunct="1">
                <a:spcBef>
                  <a:spcPct val="0"/>
                </a:spcBef>
              </a:pPr>
              <a:t>93</a:t>
            </a:fld>
            <a:endParaRPr lang="it-IT" altLang="it-IT"/>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3781800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FBFB4C9-250B-440A-9DE9-36F32D12B3AB}" type="slidenum">
              <a:rPr lang="it-IT" altLang="it-IT"/>
              <a:pPr/>
              <a:t>137</a:t>
            </a:fld>
            <a:endParaRPr lang="it-IT" altLang="it-IT"/>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it-IT" altLang="it-IT" smtClean="0"/>
              <a:t>Questa è la  risposta al quesito posto dall’Ufficio Speciale per l’attuazione della Legge 210/92 del Ministero della Sanità: “chiarire se la sola  positività per HIV o HCV possa configurare la menomazione permanente dell’integrità psicofisica” .</a:t>
            </a:r>
          </a:p>
        </p:txBody>
      </p:sp>
    </p:spTree>
    <p:extLst>
      <p:ext uri="{BB962C8B-B14F-4D97-AF65-F5344CB8AC3E}">
        <p14:creationId xmlns:p14="http://schemas.microsoft.com/office/powerpoint/2010/main" val="2963317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EE23F85-885D-4BC6-A899-7311D6E0F2A5}" type="slidenum">
              <a:rPr lang="it-IT" altLang="it-IT"/>
              <a:pPr/>
              <a:t>138</a:t>
            </a:fld>
            <a:endParaRPr lang="it-IT" altLang="it-IT"/>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it-IT" altLang="it-IT" smtClean="0"/>
              <a:t>Il Consiglio continuava definendo il danno epatico permanente come:</a:t>
            </a:r>
          </a:p>
          <a:p>
            <a:pPr eaLnBrk="1" hangingPunct="1">
              <a:buFontTx/>
              <a:buChar char="•"/>
            </a:pPr>
            <a:r>
              <a:rPr lang="it-IT" altLang="it-IT" sz="900" smtClean="0"/>
              <a:t>Aumento delle  transaminasi in prelievi seriati per 1 anno + ecografia che dimostri “disomogeneità”</a:t>
            </a:r>
          </a:p>
          <a:p>
            <a:pPr eaLnBrk="1" hangingPunct="1">
              <a:buFontTx/>
              <a:buChar char="-"/>
            </a:pPr>
            <a:r>
              <a:rPr lang="it-IT" altLang="it-IT" sz="900" smtClean="0"/>
              <a:t>Aumento delle  transaminasi per 6 mesi con scintigrafia epatica che dimostri una aumentata captazione del lobo epatico sn. e     	captazione splenica &lt; 15%</a:t>
            </a:r>
          </a:p>
          <a:p>
            <a:pPr eaLnBrk="1" hangingPunct="1">
              <a:buFontTx/>
              <a:buChar char="-"/>
            </a:pPr>
            <a:r>
              <a:rPr lang="it-IT" altLang="it-IT" sz="900" smtClean="0"/>
              <a:t>Biopsia epatica positiva</a:t>
            </a:r>
          </a:p>
          <a:p>
            <a:pPr eaLnBrk="1" hangingPunct="1"/>
            <a:r>
              <a:rPr lang="it-IT" altLang="it-IT" sz="900" smtClean="0"/>
              <a:t>Le attuali conoscenze hanno evidenziato la non correlabilità tra valori di transaminasi</a:t>
            </a:r>
          </a:p>
          <a:p>
            <a:pPr eaLnBrk="1" hangingPunct="1"/>
            <a:r>
              <a:rPr lang="it-IT" altLang="it-IT" sz="900" smtClean="0"/>
              <a:t>Nonostante i limiti delle attuali conoscenze scientifiche i NAT test risultano essere, in assenza di biopsia epatica l’unico esame in grado di indicare la replicazzione virale e quindi la cronicità.</a:t>
            </a:r>
          </a:p>
          <a:p>
            <a:pPr eaLnBrk="1" hangingPunct="1"/>
            <a:endParaRPr lang="it-IT" altLang="it-IT" sz="900" smtClean="0"/>
          </a:p>
          <a:p>
            <a:pPr eaLnBrk="1" hangingPunct="1"/>
            <a:endParaRPr lang="it-IT" altLang="it-IT" smtClean="0"/>
          </a:p>
        </p:txBody>
      </p:sp>
    </p:spTree>
    <p:extLst>
      <p:ext uri="{BB962C8B-B14F-4D97-AF65-F5344CB8AC3E}">
        <p14:creationId xmlns:p14="http://schemas.microsoft.com/office/powerpoint/2010/main" val="323039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70133E-1F21-4884-B620-5C004A6D9C97}" type="slidenum">
              <a:rPr lang="it-IT" altLang="it-IT"/>
              <a:pPr/>
              <a:t>139</a:t>
            </a:fld>
            <a:endParaRPr lang="it-IT" altLang="it-IT"/>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it-IT" altLang="it-IT" smtClean="0"/>
              <a:t>Ci siamo orientati verso due criteri per stabilire il nesso di causalità</a:t>
            </a:r>
          </a:p>
        </p:txBody>
      </p:sp>
    </p:spTree>
    <p:extLst>
      <p:ext uri="{BB962C8B-B14F-4D97-AF65-F5344CB8AC3E}">
        <p14:creationId xmlns:p14="http://schemas.microsoft.com/office/powerpoint/2010/main" val="761152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A95B7F6-FDE6-4316-8B1A-59C164164B23}" type="slidenum">
              <a:rPr lang="it-IT" altLang="it-IT"/>
              <a:pPr/>
              <a:t>140</a:t>
            </a:fld>
            <a:endParaRPr lang="it-IT" altLang="it-IT"/>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650488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2FE8F86-23CB-4316-BACB-FE86935F8E69}" type="slidenum">
              <a:rPr lang="it-IT" altLang="it-IT"/>
              <a:pPr/>
              <a:t>141</a:t>
            </a:fld>
            <a:endParaRPr lang="it-IT" altLang="it-IT"/>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2246939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3816098-E569-4B41-B454-0D4974B27AA6}" type="slidenum">
              <a:rPr lang="it-IT" altLang="it-IT"/>
              <a:pPr/>
              <a:t>142</a:t>
            </a:fld>
            <a:endParaRPr lang="it-IT" altLang="it-IT"/>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343004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4F62199-6CF1-42B7-B1E0-CE86C839A865}" type="slidenum">
              <a:rPr lang="it-IT" altLang="it-IT"/>
              <a:pPr/>
              <a:t>143</a:t>
            </a:fld>
            <a:endParaRPr lang="it-IT" altLang="it-IT"/>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2514841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4E24821-D290-40CB-A690-51B276A1C612}" type="slidenum">
              <a:rPr lang="it-IT" altLang="it-IT"/>
              <a:pPr/>
              <a:t>144</a:t>
            </a:fld>
            <a:endParaRPr lang="it-IT" altLang="it-IT"/>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it-IT" altLang="it-IT" smtClean="0"/>
              <a:t>Il rischio di contrarre una epatite dopo somministrazione di emoderivati prima del 1985 era prossimo al 100% a causa delle modalità di preparazione degli stessi: provenienza dall’estero da donatori mercenari, non subivano trattamenti inattivanti virali e peculiarità dei virus ( per es. l’HCV si concentra nelle frazioni dei fattori di coagulazione).</a:t>
            </a:r>
          </a:p>
          <a:p>
            <a:pPr eaLnBrk="1" hangingPunct="1"/>
            <a:r>
              <a:rPr lang="it-IT" altLang="it-IT" smtClean="0"/>
              <a:t>Dopo l’introduzione dei procedimenti di inattivazione virale, il rischio è diventato secondario ad una non corretta preparazione: il solo frazionamento del plasma a freddo con etanolo è sufficiente ad inattivare l’HIV ed a ridurre ai minimi termini la carica per HBV ed HCV; solo per HCV non esiste a tutt’oggi un rischio zero. </a:t>
            </a:r>
          </a:p>
        </p:txBody>
      </p:sp>
    </p:spTree>
    <p:extLst>
      <p:ext uri="{BB962C8B-B14F-4D97-AF65-F5344CB8AC3E}">
        <p14:creationId xmlns:p14="http://schemas.microsoft.com/office/powerpoint/2010/main" val="3052935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2186943-58C3-4987-BE61-47D718057EBA}" type="slidenum">
              <a:rPr lang="it-IT" altLang="it-IT"/>
              <a:pPr/>
              <a:t>145</a:t>
            </a:fld>
            <a:endParaRPr lang="it-IT" altLang="it-IT"/>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1228418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8AAAB28-A2D9-4207-8F5F-75885DA94225}" type="slidenum">
              <a:rPr lang="it-IT" altLang="it-IT"/>
              <a:pPr/>
              <a:t>146</a:t>
            </a:fld>
            <a:endParaRPr lang="it-IT" altLang="it-IT"/>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it-IT" altLang="it-IT" smtClean="0"/>
              <a:t>In un indagine di Polizia giudiziaria condotta per ordine della Magistratura di 2790 dosi di immunoglobuline antitetaniche di un lotto distribuito nel 1992 nessun ricevente risultò essere contagiato da HCV tranne il querelante.</a:t>
            </a:r>
          </a:p>
        </p:txBody>
      </p:sp>
    </p:spTree>
    <p:extLst>
      <p:ext uri="{BB962C8B-B14F-4D97-AF65-F5344CB8AC3E}">
        <p14:creationId xmlns:p14="http://schemas.microsoft.com/office/powerpoint/2010/main" val="381344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a:ln/>
        </p:spPr>
      </p:sp>
      <p:sp>
        <p:nvSpPr>
          <p:cNvPr id="450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
        <p:nvSpPr>
          <p:cNvPr id="450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CAFA08-0BED-4768-93AA-19FFFF8FA89E}" type="slidenum">
              <a:rPr lang="it-IT" altLang="it-IT"/>
              <a:pPr eaLnBrk="1" hangingPunct="1">
                <a:spcBef>
                  <a:spcPct val="0"/>
                </a:spcBef>
              </a:pPr>
              <a:t>94</a:t>
            </a:fld>
            <a:endParaRPr lang="it-IT" altLang="it-IT"/>
          </a:p>
        </p:txBody>
      </p:sp>
    </p:spTree>
    <p:extLst>
      <p:ext uri="{BB962C8B-B14F-4D97-AF65-F5344CB8AC3E}">
        <p14:creationId xmlns:p14="http://schemas.microsoft.com/office/powerpoint/2010/main" val="3028537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588AC6F-B2F5-48D5-B873-82BFB46FD454}" type="slidenum">
              <a:rPr lang="it-IT" altLang="it-IT"/>
              <a:pPr/>
              <a:t>147</a:t>
            </a:fld>
            <a:endParaRPr lang="it-IT" altLang="it-IT"/>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it-IT" altLang="it-IT" smtClean="0"/>
              <a:t>La sentenza 476 del 26/11/02 della Corte costituzionale estende il nesso di causa tra attività di servizio e contagio non solo a coloro che tra gli operatori sanitari abbiano contratto HIV, ma anche per gli altri tipi di infezioni epatrope. </a:t>
            </a:r>
          </a:p>
          <a:p>
            <a:pPr eaLnBrk="1" hangingPunct="1"/>
            <a:r>
              <a:rPr lang="it-IT" altLang="it-IT" smtClean="0"/>
              <a:t>Recentemente il Ministero della Salute</a:t>
            </a:r>
          </a:p>
        </p:txBody>
      </p:sp>
    </p:spTree>
    <p:extLst>
      <p:ext uri="{BB962C8B-B14F-4D97-AF65-F5344CB8AC3E}">
        <p14:creationId xmlns:p14="http://schemas.microsoft.com/office/powerpoint/2010/main" val="3330083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A18F987-4575-4D00-8F96-97E4F253B0A3}" type="slidenum">
              <a:rPr lang="it-IT" altLang="it-IT"/>
              <a:pPr/>
              <a:t>148</a:t>
            </a:fld>
            <a:endParaRPr lang="it-IT" altLang="it-IT"/>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it-IT" altLang="it-IT" smtClean="0"/>
              <a:t>Art.2 comma 6 della Legge 238/97 ha esteso il beneficio anche ai coniugi nonché al figlio contagiato durante la gestazione.</a:t>
            </a:r>
          </a:p>
          <a:p>
            <a:pPr eaLnBrk="1" hangingPunct="1"/>
            <a:endParaRPr lang="it-IT" altLang="it-IT" smtClean="0"/>
          </a:p>
        </p:txBody>
      </p:sp>
    </p:spTree>
    <p:extLst>
      <p:ext uri="{BB962C8B-B14F-4D97-AF65-F5344CB8AC3E}">
        <p14:creationId xmlns:p14="http://schemas.microsoft.com/office/powerpoint/2010/main" val="4005291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63812B5-E5BD-4824-8384-B605F6DA29DF}" type="slidenum">
              <a:rPr lang="it-IT" altLang="it-IT"/>
              <a:pPr/>
              <a:t>149</a:t>
            </a:fld>
            <a:endParaRPr lang="it-IT" altLang="it-IT"/>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it-IT" altLang="it-IT" smtClean="0"/>
              <a:t>Se possibile acquisire i dati anamnestici e clinici delle cartelle cliniche.</a:t>
            </a:r>
          </a:p>
        </p:txBody>
      </p:sp>
    </p:spTree>
    <p:extLst>
      <p:ext uri="{BB962C8B-B14F-4D97-AF65-F5344CB8AC3E}">
        <p14:creationId xmlns:p14="http://schemas.microsoft.com/office/powerpoint/2010/main" val="2743079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C8BE41B-DE8C-4AEF-8DF5-DC53C1A23D51}" type="slidenum">
              <a:rPr lang="it-IT" altLang="it-IT"/>
              <a:pPr/>
              <a:t>150</a:t>
            </a:fld>
            <a:endParaRPr lang="it-IT" altLang="it-IT"/>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it-IT" altLang="it-IT" sz="800" smtClean="0">
                <a:solidFill>
                  <a:srgbClr val="000000"/>
                </a:solidFill>
              </a:rPr>
              <a:t>l’ART.3 DELLA Legge 210/92 nel comma 1 e nel comma 7 stabilisce i termini di presentazione della domanda per l’ottenimento dell’indennizzo. Sia la La legge che la Circolare del Ministero della Sanità 500.VII/A:G:3/6274-bis non facevano distinzione tra epatiti e vaccinazioni: con la Legge 238/97 viene precisato che il termine è inteso per le epatiti. Con la Circolare del 15 aprile 2002 il Ministero della Salute stabilisce  i termini di presentazione della domanda per le epatiti post trasfusionali alla data 3/7/97. Inoltre per le vaccinazioni facoltative i termini sono quelli indicati dalla L.362/99: 4 anni dall’entrata in vigore.</a:t>
            </a:r>
          </a:p>
        </p:txBody>
      </p:sp>
    </p:spTree>
    <p:extLst>
      <p:ext uri="{BB962C8B-B14F-4D97-AF65-F5344CB8AC3E}">
        <p14:creationId xmlns:p14="http://schemas.microsoft.com/office/powerpoint/2010/main" val="571328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13E1A51-1BE4-4B4B-8968-4DAD837176F6}" type="slidenum">
              <a:rPr lang="it-IT" altLang="it-IT"/>
              <a:pPr/>
              <a:t>151</a:t>
            </a:fld>
            <a:endParaRPr lang="it-IT" altLang="it-IT"/>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252636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BFA9539-0FE5-4349-9A4A-D8523C34F3E4}" type="slidenum">
              <a:rPr lang="it-IT" altLang="it-IT"/>
              <a:pPr/>
              <a:t>152</a:t>
            </a:fld>
            <a:endParaRPr lang="it-IT" altLang="it-IT"/>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it-IT" altLang="it-IT" smtClean="0"/>
              <a:t>Queste considerazioni sono ispirate alla “Guida orientativa per la valutazione del danno permanente” del Consiglio direttivo della Società Italiana di Medicina Legale e delle Assicurazioni (SIMLA).</a:t>
            </a:r>
          </a:p>
        </p:txBody>
      </p:sp>
    </p:spTree>
    <p:extLst>
      <p:ext uri="{BB962C8B-B14F-4D97-AF65-F5344CB8AC3E}">
        <p14:creationId xmlns:p14="http://schemas.microsoft.com/office/powerpoint/2010/main" val="28244948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1BFC957-9CBA-4D84-922D-560C4E69BEDB}" type="slidenum">
              <a:rPr lang="it-IT" altLang="it-IT"/>
              <a:pPr/>
              <a:t>153</a:t>
            </a:fld>
            <a:endParaRPr lang="it-IT" altLang="it-IT"/>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4095103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1FC3446-810E-4A10-9DE7-604DA0864E0E}" type="slidenum">
              <a:rPr lang="it-IT" altLang="it-IT"/>
              <a:pPr/>
              <a:t>154</a:t>
            </a:fld>
            <a:endParaRPr lang="it-IT" altLang="it-IT"/>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3245584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237DDC0-5429-4830-8B92-CB8E11BCB972}" type="slidenum">
              <a:rPr lang="it-IT" altLang="it-IT"/>
              <a:pPr/>
              <a:t>155</a:t>
            </a:fld>
            <a:endParaRPr lang="it-IT" altLang="it-IT"/>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it-IT" altLang="it-IT" smtClean="0"/>
              <a:t>In merito al risarcimento del danno a carattere permanente dei soggetti vaccinati , la valutazione va riferita agli esiti permanenti delle complicazioni e delle reazioni delle singole vaccinazioni per stabilare la percentuale di invalidità ed adeguarla e compararla a quella prevista dalla tabella A.</a:t>
            </a:r>
          </a:p>
        </p:txBody>
      </p:sp>
    </p:spTree>
    <p:extLst>
      <p:ext uri="{BB962C8B-B14F-4D97-AF65-F5344CB8AC3E}">
        <p14:creationId xmlns:p14="http://schemas.microsoft.com/office/powerpoint/2010/main" val="32717371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1CC6C08-DA08-4CCC-8C53-357CE1016618}" type="slidenum">
              <a:rPr lang="it-IT" altLang="it-IT"/>
              <a:pPr/>
              <a:t>156</a:t>
            </a:fld>
            <a:endParaRPr lang="it-IT" altLang="it-IT"/>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it-IT" altLang="it-IT" smtClean="0"/>
              <a:t>Per   ciò che concerne le vaccinazioni </a:t>
            </a:r>
          </a:p>
        </p:txBody>
      </p:sp>
    </p:spTree>
    <p:extLst>
      <p:ext uri="{BB962C8B-B14F-4D97-AF65-F5344CB8AC3E}">
        <p14:creationId xmlns:p14="http://schemas.microsoft.com/office/powerpoint/2010/main" val="77108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
        <p:nvSpPr>
          <p:cNvPr id="4608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9F5D406-4F3E-42F5-8432-D2445817DABB}" type="slidenum">
              <a:rPr lang="it-IT" altLang="it-IT"/>
              <a:pPr eaLnBrk="1" hangingPunct="1">
                <a:spcBef>
                  <a:spcPct val="0"/>
                </a:spcBef>
              </a:pPr>
              <a:t>95</a:t>
            </a:fld>
            <a:endParaRPr lang="it-IT" altLang="it-IT"/>
          </a:p>
        </p:txBody>
      </p:sp>
    </p:spTree>
    <p:extLst>
      <p:ext uri="{BB962C8B-B14F-4D97-AF65-F5344CB8AC3E}">
        <p14:creationId xmlns:p14="http://schemas.microsoft.com/office/powerpoint/2010/main" val="19063264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CC90FFA-8630-4C60-B02C-1DA864B44DAC}" type="slidenum">
              <a:rPr lang="it-IT" altLang="it-IT"/>
              <a:pPr/>
              <a:t>157</a:t>
            </a:fld>
            <a:endParaRPr lang="it-IT" altLang="it-IT"/>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29042302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1AC6D39-D012-4498-AA39-EC55D8109C6F}" type="slidenum">
              <a:rPr lang="it-IT" altLang="it-IT"/>
              <a:pPr/>
              <a:t>158</a:t>
            </a:fld>
            <a:endParaRPr lang="it-IT" altLang="it-IT"/>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it-IT" altLang="it-IT" smtClean="0"/>
              <a:t>Panencefalite sclerosante sub-acuta –vaccinazione antimorbillose</a:t>
            </a:r>
          </a:p>
          <a:p>
            <a:pPr eaLnBrk="1" hangingPunct="1"/>
            <a:r>
              <a:rPr lang="it-IT" altLang="it-IT" smtClean="0"/>
              <a:t>SIDS (Sudden Infant Death Syndrome)</a:t>
            </a:r>
          </a:p>
        </p:txBody>
      </p:sp>
    </p:spTree>
    <p:extLst>
      <p:ext uri="{BB962C8B-B14F-4D97-AF65-F5344CB8AC3E}">
        <p14:creationId xmlns:p14="http://schemas.microsoft.com/office/powerpoint/2010/main" val="3863185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26B39C5-1CA9-4EF2-9E9C-3C540A80A6E6}" type="slidenum">
              <a:rPr lang="it-IT" altLang="it-IT"/>
              <a:pPr/>
              <a:t>159</a:t>
            </a:fld>
            <a:endParaRPr lang="it-IT" altLang="it-IT"/>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12540465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ACC5343-34C1-4DC0-86EC-EC15A8E60131}" type="slidenum">
              <a:rPr lang="it-IT" altLang="it-IT"/>
              <a:pPr/>
              <a:t>160</a:t>
            </a:fld>
            <a:endParaRPr lang="it-IT" altLang="it-IT"/>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9196047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EF72DEA-FE7B-4EBE-BE58-5C1363FA997E}" type="slidenum">
              <a:rPr lang="it-IT" altLang="it-IT"/>
              <a:pPr/>
              <a:t>161</a:t>
            </a:fld>
            <a:endParaRPr lang="it-IT" altLang="it-IT"/>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1689689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CFD55634-CA16-4A57-8A04-E8C6D9F82A79}" type="slidenum">
              <a:rPr lang="it-IT" altLang="it-IT"/>
              <a:pPr/>
              <a:t>162</a:t>
            </a:fld>
            <a:endParaRPr lang="it-IT" altLang="it-IT"/>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it-IT" altLang="it-IT" smtClean="0"/>
              <a:t>Art 9 d.Pr. Del 238/97</a:t>
            </a:r>
          </a:p>
        </p:txBody>
      </p:sp>
    </p:spTree>
    <p:extLst>
      <p:ext uri="{BB962C8B-B14F-4D97-AF65-F5344CB8AC3E}">
        <p14:creationId xmlns:p14="http://schemas.microsoft.com/office/powerpoint/2010/main" val="4034296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F28C9C9-5468-4399-B898-120D4DB4BE78}" type="slidenum">
              <a:rPr lang="it-IT" altLang="it-IT"/>
              <a:pPr/>
              <a:t>173</a:t>
            </a:fld>
            <a:endParaRPr lang="it-IT" altLang="it-IT"/>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218990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9839F9A-C28D-47BA-816B-174601AD2763}" type="slidenum">
              <a:rPr lang="it-IT" altLang="it-IT"/>
              <a:pPr/>
              <a:t>175</a:t>
            </a:fld>
            <a:endParaRPr lang="it-IT" altLang="it-IT"/>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algn="just" eaLnBrk="1" hangingPunct="1">
              <a:spcBef>
                <a:spcPct val="50000"/>
              </a:spcBef>
            </a:pPr>
            <a:r>
              <a:rPr lang="it-IT" altLang="it-IT" b="1" smtClean="0"/>
              <a:t>Il Giudizio Sanitario come recita l’art.4 della 210/92 compete alla CMO:</a:t>
            </a:r>
          </a:p>
          <a:p>
            <a:pPr algn="just" eaLnBrk="1" hangingPunct="1">
              <a:spcBef>
                <a:spcPct val="50000"/>
              </a:spcBef>
              <a:buFontTx/>
              <a:buChar char="•"/>
            </a:pPr>
            <a:r>
              <a:rPr lang="it-IT" altLang="it-IT" b="1" smtClean="0"/>
              <a:t>Il giudizio sanitario sul nesso causale tra vaccinazione, trasfusione,somministrazione di emoderivati, il contatto con il sangue e derivati in occasione di attività di servizio e la menomazione dell’integrità psico-fisica o la morte è espresso dalla commissione medico-ospedaliera di cui all’art. 165 del testo unico approvato con Decreto del Presidente della Repubblica 29 dicembre 1973, n° 1092.</a:t>
            </a:r>
          </a:p>
          <a:p>
            <a:pPr eaLnBrk="1" hangingPunct="1">
              <a:buFontTx/>
              <a:buChar char="•"/>
            </a:pPr>
            <a:r>
              <a:rPr lang="it-IT" altLang="it-IT" b="1" smtClean="0"/>
              <a:t>La commissione redige un verbale degli accertamenti eseguiti e formula il giudizio diagnostico sulle infermità e sulle lesioni contratte.</a:t>
            </a:r>
          </a:p>
          <a:p>
            <a:pPr eaLnBrk="1" hangingPunct="1">
              <a:buFontTx/>
              <a:buChar char="•"/>
            </a:pPr>
            <a:r>
              <a:rPr lang="it-IT" altLang="it-IT" b="1" smtClean="0"/>
              <a:t>La commissione esprime il proprio parere sul nesso causale tra le infermità o le lesioni e la vaccinazione, la trasfusione, la somministrazione di emoderivati, il contatto in occasione di attività di servizio</a:t>
            </a:r>
          </a:p>
          <a:p>
            <a:pPr eaLnBrk="1" hangingPunct="1">
              <a:buFontTx/>
              <a:buChar char="•"/>
            </a:pPr>
            <a:r>
              <a:rPr lang="it-IT" altLang="it-IT" b="1" smtClean="0"/>
              <a:t>Nel verbale è espresso il giudizio di classificazione delle lesioni e delle infermità secondo la tabella A al testo unico approvato con Decreto del Presidente della Repubblica 29 dicembre 1973, n° 1092.</a:t>
            </a:r>
          </a:p>
          <a:p>
            <a:pPr algn="just" eaLnBrk="1" hangingPunct="1">
              <a:spcBef>
                <a:spcPct val="50000"/>
              </a:spcBef>
              <a:buFontTx/>
              <a:buChar char="•"/>
            </a:pPr>
            <a:endParaRPr lang="it-IT" altLang="it-IT" b="1" smtClean="0"/>
          </a:p>
          <a:p>
            <a:pPr eaLnBrk="1" hangingPunct="1"/>
            <a:endParaRPr lang="it-IT" altLang="it-IT" smtClean="0"/>
          </a:p>
        </p:txBody>
      </p:sp>
    </p:spTree>
    <p:extLst>
      <p:ext uri="{BB962C8B-B14F-4D97-AF65-F5344CB8AC3E}">
        <p14:creationId xmlns:p14="http://schemas.microsoft.com/office/powerpoint/2010/main" val="12847896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CD8FD82-B96D-4D6C-91AD-35DA5E6C79AF}" type="slidenum">
              <a:rPr lang="it-IT" altLang="it-IT"/>
              <a:pPr/>
              <a:t>176</a:t>
            </a:fld>
            <a:endParaRPr lang="it-IT" altLang="it-IT"/>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355320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9A18C49-FA9E-492E-A04A-39D6B6FA99ED}" type="slidenum">
              <a:rPr lang="it-IT" altLang="it-IT"/>
              <a:pPr/>
              <a:t>177</a:t>
            </a:fld>
            <a:endParaRPr lang="it-IT" altLang="it-IT"/>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50574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3142751-9DEB-41E9-B8E2-5E40C7BA587B}" type="slidenum">
              <a:rPr lang="it-IT" altLang="it-IT"/>
              <a:pPr eaLnBrk="1" hangingPunct="1">
                <a:spcBef>
                  <a:spcPct val="0"/>
                </a:spcBef>
              </a:pPr>
              <a:t>96</a:t>
            </a:fld>
            <a:endParaRPr lang="it-IT" altLang="it-IT"/>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8160264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2884E57-FD65-4DEA-A0CA-A39A4DA7708F}" type="slidenum">
              <a:rPr lang="it-IT" altLang="it-IT"/>
              <a:pPr/>
              <a:t>178</a:t>
            </a:fld>
            <a:endParaRPr lang="it-IT" altLang="it-IT"/>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22763447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322F9B0-E89C-4B69-8BD4-794A6F565FB5}" type="slidenum">
              <a:rPr lang="it-IT" altLang="it-IT"/>
              <a:pPr/>
              <a:t>179</a:t>
            </a:fld>
            <a:endParaRPr lang="it-IT" altLang="it-IT"/>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it-IT" altLang="it-IT" smtClean="0"/>
              <a:t>Nella Legge 210/92 l’inquadramento nosografico che determina il giudizio diagnostico assume rilievo particolare dal momento che è richiesto di esprimersi in tema di causalità materiale; Ossia riassume in se </a:t>
            </a:r>
          </a:p>
          <a:p>
            <a:pPr eaLnBrk="1" hangingPunct="1"/>
            <a:r>
              <a:rPr lang="it-IT" altLang="it-IT" smtClean="0"/>
              <a:t>-un giudizio etiologico</a:t>
            </a:r>
          </a:p>
          <a:p>
            <a:pPr eaLnBrk="1" hangingPunct="1"/>
            <a:r>
              <a:rPr lang="it-IT" altLang="it-IT" smtClean="0"/>
              <a:t>-Un giudizio prognostico ( con rilevanza relativa poiché l’art. 6 comma 1 consente l’aggravamento con unico limite quello cronologico dei sei mesi dalla conoscibilità dell’evento)</a:t>
            </a:r>
          </a:p>
          <a:p>
            <a:pPr eaLnBrk="1" hangingPunct="1"/>
            <a:r>
              <a:rPr lang="it-IT" altLang="it-IT" smtClean="0"/>
              <a:t>-Un giudizio di menomazione temporanea/permanente</a:t>
            </a:r>
          </a:p>
          <a:p>
            <a:pPr eaLnBrk="1" hangingPunct="1"/>
            <a:endParaRPr lang="it-IT" altLang="it-IT" smtClean="0"/>
          </a:p>
        </p:txBody>
      </p:sp>
    </p:spTree>
    <p:extLst>
      <p:ext uri="{BB962C8B-B14F-4D97-AF65-F5344CB8AC3E}">
        <p14:creationId xmlns:p14="http://schemas.microsoft.com/office/powerpoint/2010/main" val="6234774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901FFBE-73E9-4456-A7FF-8963A62926FD}" type="slidenum">
              <a:rPr lang="it-IT" altLang="it-IT"/>
              <a:pPr/>
              <a:t>180</a:t>
            </a:fld>
            <a:endParaRPr lang="it-IT" altLang="it-IT"/>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1110206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EDE2BBE-8260-4164-85ED-2BC723EAEAE3}" type="slidenum">
              <a:rPr lang="it-IT" altLang="it-IT"/>
              <a:pPr/>
              <a:t>181</a:t>
            </a:fld>
            <a:endParaRPr lang="it-IT" altLang="it-IT"/>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38978407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50F939A-FE9D-42D5-8D49-E3D76E0E0977}" type="slidenum">
              <a:rPr lang="it-IT" altLang="it-IT"/>
              <a:pPr/>
              <a:t>182</a:t>
            </a:fld>
            <a:endParaRPr lang="it-IT" altLang="it-IT"/>
          </a:p>
        </p:txBody>
      </p:sp>
      <p:sp>
        <p:nvSpPr>
          <p:cNvPr id="77827" name="Rectangle 2"/>
          <p:cNvSpPr>
            <a:spLocks noChangeArrowheads="1"/>
          </p:cNvSpPr>
          <p:nvPr/>
        </p:nvSpPr>
        <p:spPr bwMode="auto">
          <a:xfrm>
            <a:off x="3852016" y="0"/>
            <a:ext cx="2945659" cy="496332"/>
          </a:xfrm>
          <a:prstGeom prst="rect">
            <a:avLst/>
          </a:prstGeom>
          <a:noFill/>
          <a:ln w="12700">
            <a:noFill/>
            <a:miter lim="800000"/>
            <a:headEnd/>
            <a:tailEnd/>
          </a:ln>
        </p:spPr>
        <p:txBody>
          <a:bodyPr wrap="none" anchor="ctr"/>
          <a:lstStyle/>
          <a:p>
            <a:pPr algn="ctr" eaLnBrk="1" hangingPunct="1"/>
            <a:endParaRPr lang="it-IT" altLang="it-IT"/>
          </a:p>
        </p:txBody>
      </p:sp>
      <p:sp>
        <p:nvSpPr>
          <p:cNvPr id="77828" name="Rectangle 3"/>
          <p:cNvSpPr>
            <a:spLocks noChangeArrowheads="1"/>
          </p:cNvSpPr>
          <p:nvPr/>
        </p:nvSpPr>
        <p:spPr bwMode="auto">
          <a:xfrm>
            <a:off x="3852016" y="9430306"/>
            <a:ext cx="2945659" cy="496332"/>
          </a:xfrm>
          <a:prstGeom prst="rect">
            <a:avLst/>
          </a:prstGeom>
          <a:noFill/>
          <a:ln w="12700">
            <a:noFill/>
            <a:miter lim="800000"/>
            <a:headEnd/>
            <a:tailEnd/>
          </a:ln>
        </p:spPr>
        <p:txBody>
          <a:bodyPr lIns="19050" tIns="0" rIns="19050" bIns="0" anchor="b"/>
          <a:lstStyle/>
          <a:p>
            <a:pPr algn="r"/>
            <a:r>
              <a:rPr lang="en-US" altLang="it-IT" sz="1000" i="1">
                <a:latin typeface="Times New Roman" pitchFamily="18" charset="0"/>
              </a:rPr>
              <a:t>2</a:t>
            </a:r>
          </a:p>
        </p:txBody>
      </p:sp>
      <p:sp>
        <p:nvSpPr>
          <p:cNvPr id="77829" name="Rectangle 4"/>
          <p:cNvSpPr>
            <a:spLocks noChangeArrowheads="1"/>
          </p:cNvSpPr>
          <p:nvPr/>
        </p:nvSpPr>
        <p:spPr bwMode="auto">
          <a:xfrm>
            <a:off x="0" y="9430306"/>
            <a:ext cx="2945659" cy="496332"/>
          </a:xfrm>
          <a:prstGeom prst="rect">
            <a:avLst/>
          </a:prstGeom>
          <a:noFill/>
          <a:ln w="12700">
            <a:noFill/>
            <a:miter lim="800000"/>
            <a:headEnd/>
            <a:tailEnd/>
          </a:ln>
        </p:spPr>
        <p:txBody>
          <a:bodyPr wrap="none" anchor="ctr"/>
          <a:lstStyle/>
          <a:p>
            <a:pPr algn="ctr" eaLnBrk="1" hangingPunct="1"/>
            <a:endParaRPr lang="it-IT" altLang="it-IT"/>
          </a:p>
        </p:txBody>
      </p:sp>
      <p:sp>
        <p:nvSpPr>
          <p:cNvPr id="77830" name="Rectangle 5"/>
          <p:cNvSpPr>
            <a:spLocks noChangeArrowheads="1"/>
          </p:cNvSpPr>
          <p:nvPr/>
        </p:nvSpPr>
        <p:spPr bwMode="auto">
          <a:xfrm>
            <a:off x="0" y="0"/>
            <a:ext cx="2945659" cy="496332"/>
          </a:xfrm>
          <a:prstGeom prst="rect">
            <a:avLst/>
          </a:prstGeom>
          <a:noFill/>
          <a:ln w="12700">
            <a:noFill/>
            <a:miter lim="800000"/>
            <a:headEnd/>
            <a:tailEnd/>
          </a:ln>
        </p:spPr>
        <p:txBody>
          <a:bodyPr wrap="none" anchor="ctr"/>
          <a:lstStyle/>
          <a:p>
            <a:pPr algn="ctr" eaLnBrk="1" hangingPunct="1"/>
            <a:endParaRPr lang="it-IT" altLang="it-IT"/>
          </a:p>
        </p:txBody>
      </p:sp>
      <p:sp>
        <p:nvSpPr>
          <p:cNvPr id="77831" name="Rectangle 6"/>
          <p:cNvSpPr>
            <a:spLocks noGrp="1" noRot="1" noChangeAspect="1" noChangeArrowheads="1" noTextEdit="1"/>
          </p:cNvSpPr>
          <p:nvPr>
            <p:ph type="sldImg"/>
          </p:nvPr>
        </p:nvSpPr>
        <p:spPr>
          <a:xfrm>
            <a:off x="1140814" y="751391"/>
            <a:ext cx="4516048" cy="3708702"/>
          </a:xfrm>
          <a:ln w="12700" cap="flat">
            <a:solidFill>
              <a:schemeClr val="tx1"/>
            </a:solidFill>
          </a:ln>
        </p:spPr>
      </p:sp>
      <p:sp>
        <p:nvSpPr>
          <p:cNvPr id="77832" name="Rectangle 7"/>
          <p:cNvSpPr>
            <a:spLocks noGrp="1" noChangeArrowheads="1"/>
          </p:cNvSpPr>
          <p:nvPr>
            <p:ph type="body" idx="1"/>
          </p:nvPr>
        </p:nvSpPr>
        <p:spPr>
          <a:xfrm>
            <a:off x="906357" y="4715153"/>
            <a:ext cx="4984962" cy="4466987"/>
          </a:xfrm>
          <a:noFill/>
          <a:ln/>
        </p:spPr>
        <p:txBody>
          <a:bodyPr lIns="90488" tIns="44450" rIns="90488" bIns="44450"/>
          <a:lstStyle/>
          <a:p>
            <a:endParaRPr lang="it-IT" altLang="it-IT" smtClean="0"/>
          </a:p>
        </p:txBody>
      </p:sp>
    </p:spTree>
    <p:extLst>
      <p:ext uri="{BB962C8B-B14F-4D97-AF65-F5344CB8AC3E}">
        <p14:creationId xmlns:p14="http://schemas.microsoft.com/office/powerpoint/2010/main" val="4751327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80AE905-FFC0-483C-9798-2E58C37DF348}" type="slidenum">
              <a:rPr lang="it-IT" altLang="it-IT"/>
              <a:pPr/>
              <a:t>183</a:t>
            </a:fld>
            <a:endParaRPr lang="it-IT" altLang="it-IT"/>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it-IT" altLang="it-IT" smtClean="0"/>
              <a:t>Il sistema di sorveglianza specifico per l’epatite virale acuta (S.E.I.E.V.A. acronimo si Sistema Epidemiologico Integrato dell’Epatite Virale Acuta) è stato creato nel 1984 presso l’Istituto Superiore di Sanità e costituisce un utile strumento per migliorare le conoscenze, le modalità di trasmissione e l’efficacia delle misure di prevenzione.</a:t>
            </a:r>
          </a:p>
          <a:p>
            <a:pPr eaLnBrk="1" hangingPunct="1"/>
            <a:endParaRPr lang="it-IT" altLang="it-IT" smtClean="0"/>
          </a:p>
          <a:p>
            <a:pPr eaLnBrk="1" hangingPunct="1"/>
            <a:endParaRPr lang="it-IT" altLang="it-IT" smtClean="0"/>
          </a:p>
        </p:txBody>
      </p:sp>
    </p:spTree>
    <p:extLst>
      <p:ext uri="{BB962C8B-B14F-4D97-AF65-F5344CB8AC3E}">
        <p14:creationId xmlns:p14="http://schemas.microsoft.com/office/powerpoint/2010/main" val="35657252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7EF994B-E8CD-4E38-8624-FF5E441113FE}" type="slidenum">
              <a:rPr lang="it-IT" altLang="it-IT"/>
              <a:pPr/>
              <a:t>184</a:t>
            </a:fld>
            <a:endParaRPr lang="it-IT" altLang="it-IT"/>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it-IT" altLang="it-IT" smtClean="0"/>
              <a:t>Nella nostra casistica assumono rilevanza le infezioni post-trasfusionali da HBV, HDV, HCV e HIV. Alcuni agenti patogeni (quali HAV, CMV, EBV, malaria,triposoma, toxoplasma, filaria, sifilide, leishmzania etc) possono determinare epatopatie, ma assumono scarsa rilevanza epidemiologica in Italia come infezioni post-trasfusionali, altri ancora sono di individuazione recente e non ne è stato ancora determinato il potenziale patogeno HGC, TTV. SENV</a:t>
            </a:r>
          </a:p>
        </p:txBody>
      </p:sp>
    </p:spTree>
    <p:extLst>
      <p:ext uri="{BB962C8B-B14F-4D97-AF65-F5344CB8AC3E}">
        <p14:creationId xmlns:p14="http://schemas.microsoft.com/office/powerpoint/2010/main" val="9486944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29F3382-6120-45CF-A1FA-DF277FA60638}" type="slidenum">
              <a:rPr lang="it-IT" altLang="it-IT"/>
              <a:pPr/>
              <a:t>185</a:t>
            </a:fld>
            <a:endParaRPr lang="it-IT" altLang="it-IT"/>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it-IT" altLang="it-IT" smtClean="0"/>
              <a:t>Una difficoltà a cui ci siamo trovati di fronte come CMO, balza agli occhi osservando questa diapositiva e le successive: come si può vedere i tempi di latenza di malattia possono essere lunghi e le patologie possono risultare talmente lunghi da non poter avere una continuità cronologica clinica</a:t>
            </a:r>
          </a:p>
        </p:txBody>
      </p:sp>
    </p:spTree>
    <p:extLst>
      <p:ext uri="{BB962C8B-B14F-4D97-AF65-F5344CB8AC3E}">
        <p14:creationId xmlns:p14="http://schemas.microsoft.com/office/powerpoint/2010/main" val="3666950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14E0FCA-B888-473A-A0B0-2AE402DC8A9C}" type="slidenum">
              <a:rPr lang="it-IT" altLang="it-IT"/>
              <a:pPr/>
              <a:t>186</a:t>
            </a:fld>
            <a:endParaRPr lang="it-IT" altLang="it-IT"/>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it-IT" altLang="it-IT" smtClean="0"/>
              <a:t>Principi di medicina interna dell’Harrison:</a:t>
            </a:r>
          </a:p>
          <a:p>
            <a:pPr eaLnBrk="1" hangingPunct="1"/>
            <a:r>
              <a:rPr lang="it-IT" altLang="it-IT" smtClean="0"/>
              <a:t>È necessaria la massima cautela nel porre diagnosi di epatopatia post-trasfusionale</a:t>
            </a:r>
          </a:p>
          <a:p>
            <a:pPr eaLnBrk="1" hangingPunct="1"/>
            <a:r>
              <a:rPr lang="it-IT" altLang="it-IT" smtClean="0">
                <a:solidFill>
                  <a:srgbClr val="FF0000"/>
                </a:solidFill>
              </a:rPr>
              <a:t>L’infezione di HBV ha 3 diversi quadri clinici:</a:t>
            </a:r>
          </a:p>
          <a:p>
            <a:pPr eaLnBrk="1" hangingPunct="1"/>
            <a:endParaRPr lang="it-IT" altLang="it-IT" smtClean="0"/>
          </a:p>
          <a:p>
            <a:pPr eaLnBrk="1" hangingPunct="1"/>
            <a:r>
              <a:rPr lang="it-IT" altLang="it-IT" smtClean="0"/>
              <a:t>1) decorso </a:t>
            </a:r>
            <a:r>
              <a:rPr lang="it-IT" altLang="it-IT" smtClean="0">
                <a:solidFill>
                  <a:schemeClr val="accent2"/>
                </a:solidFill>
              </a:rPr>
              <a:t>acuto </a:t>
            </a:r>
            <a:r>
              <a:rPr lang="it-IT" altLang="it-IT" smtClean="0"/>
              <a:t>con completo recupero e immunità dall’infezione</a:t>
            </a:r>
          </a:p>
          <a:p>
            <a:pPr eaLnBrk="1" hangingPunct="1"/>
            <a:r>
              <a:rPr lang="it-IT" altLang="it-IT" smtClean="0"/>
              <a:t>2) </a:t>
            </a:r>
            <a:r>
              <a:rPr lang="it-IT" altLang="it-IT" smtClean="0">
                <a:solidFill>
                  <a:schemeClr val="accent2"/>
                </a:solidFill>
              </a:rPr>
              <a:t>fulminante</a:t>
            </a:r>
            <a:r>
              <a:rPr lang="it-IT" altLang="it-IT" smtClean="0"/>
              <a:t>: epatiti con mortalità del 90% (1% dei casi)</a:t>
            </a:r>
          </a:p>
          <a:p>
            <a:pPr eaLnBrk="1" hangingPunct="1"/>
            <a:r>
              <a:rPr lang="it-IT" altLang="it-IT" smtClean="0"/>
              <a:t>3) infezione </a:t>
            </a:r>
            <a:r>
              <a:rPr lang="it-IT" altLang="it-IT" smtClean="0">
                <a:solidFill>
                  <a:schemeClr val="accent2"/>
                </a:solidFill>
              </a:rPr>
              <a:t>cronica</a:t>
            </a:r>
            <a:r>
              <a:rPr lang="it-IT" altLang="it-IT" smtClean="0"/>
              <a:t>: persistenza del virus, il malato diventa portatore (10% dei     casi)</a:t>
            </a:r>
          </a:p>
          <a:p>
            <a:pPr eaLnBrk="1" hangingPunct="1"/>
            <a:r>
              <a:rPr lang="it-IT" altLang="it-IT" smtClean="0"/>
              <a:t>Nel mondo ci sono più di 200milioni di  portatori di HBV</a:t>
            </a:r>
          </a:p>
          <a:p>
            <a:pPr eaLnBrk="1" hangingPunct="1"/>
            <a:endParaRPr lang="it-IT" altLang="it-IT" smtClean="0"/>
          </a:p>
        </p:txBody>
      </p:sp>
    </p:spTree>
    <p:extLst>
      <p:ext uri="{BB962C8B-B14F-4D97-AF65-F5344CB8AC3E}">
        <p14:creationId xmlns:p14="http://schemas.microsoft.com/office/powerpoint/2010/main" val="16408143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0E1FAB6-3718-4B9D-87BB-C859DBFC8560}" type="slidenum">
              <a:rPr lang="it-IT" altLang="it-IT"/>
              <a:pPr/>
              <a:t>187</a:t>
            </a:fld>
            <a:endParaRPr lang="it-IT" altLang="it-IT"/>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normAutofit fontScale="92500" lnSpcReduction="10000"/>
          </a:bodyPr>
          <a:lstStyle/>
          <a:p>
            <a:pPr eaLnBrk="1" hangingPunct="1"/>
            <a:r>
              <a:rPr lang="it-IT" altLang="it-IT" smtClean="0"/>
              <a:t>Fino al 1990 (anno di introduzione dello screening) l’ HCV era la causa del 60-90% di epatiti PT.</a:t>
            </a:r>
          </a:p>
          <a:p>
            <a:pPr eaLnBrk="1" hangingPunct="1"/>
            <a:r>
              <a:rPr lang="it-IT" altLang="it-IT" smtClean="0"/>
              <a:t>HCV è un virus molto eterogeneo perché molto mutante</a:t>
            </a:r>
          </a:p>
          <a:p>
            <a:pPr eaLnBrk="1" hangingPunct="1"/>
            <a:endParaRPr lang="it-IT" altLang="it-IT" smtClean="0"/>
          </a:p>
          <a:p>
            <a:pPr eaLnBrk="1" hangingPunct="1"/>
            <a:r>
              <a:rPr lang="it-IT" altLang="it-IT" smtClean="0"/>
              <a:t>•Sei genotipi maggiori, sulla base dell’analisi filogenetica delle regioni del core, E1 e NS5</a:t>
            </a:r>
          </a:p>
          <a:p>
            <a:pPr eaLnBrk="1" hangingPunct="1"/>
            <a:r>
              <a:rPr lang="it-IT" altLang="it-IT" smtClean="0"/>
              <a:t>•Ogni genotipo è suddiviso in sottotipi minori</a:t>
            </a:r>
          </a:p>
          <a:p>
            <a:pPr eaLnBrk="1" hangingPunct="1"/>
            <a:r>
              <a:rPr lang="it-IT" altLang="it-IT" smtClean="0"/>
              <a:t>•Altro tipo di variabilità, le quasi-specie, cioè varianti spontanee o indotte dalla terapia e presenti nel singolo paziente infetto</a:t>
            </a:r>
          </a:p>
          <a:p>
            <a:pPr eaLnBrk="1" hangingPunct="1"/>
            <a:endParaRPr lang="it-IT" altLang="it-IT" smtClean="0"/>
          </a:p>
          <a:p>
            <a:pPr eaLnBrk="1" hangingPunct="1"/>
            <a:r>
              <a:rPr lang="it-IT" altLang="it-IT" smtClean="0"/>
              <a:t>In Italia i genotipi più frequentemente trasmessi sono il genotipo 1 e il genotipo 3, essendo il genotipo 1 quello più rappresentato nella nostra popolazione e il genotipo 3 quello selezionatosi più recentemente nei giovani</a:t>
            </a:r>
          </a:p>
          <a:p>
            <a:pPr eaLnBrk="1" hangingPunct="1"/>
            <a:r>
              <a:rPr lang="it-IT" altLang="it-IT" smtClean="0"/>
              <a:t>Al mondo oltre 80 milioni di donne HCV positive sono in età fertile.</a:t>
            </a:r>
          </a:p>
          <a:p>
            <a:pPr eaLnBrk="1" hangingPunct="1"/>
            <a:r>
              <a:rPr lang="it-IT" altLang="it-IT" smtClean="0"/>
              <a:t>In Italia --</a:t>
            </a:r>
            <a:r>
              <a:rPr lang="it-IT" altLang="it-IT" smtClean="0">
                <a:sym typeface="Wingdings" pitchFamily="2" charset="2"/>
              </a:rPr>
              <a:t> prevalenza dell’ Infezione da HCV in gravidanza	1-2,4 %</a:t>
            </a:r>
          </a:p>
          <a:p>
            <a:pPr eaLnBrk="1" hangingPunct="1"/>
            <a:r>
              <a:rPr lang="it-IT" altLang="it-IT" smtClean="0">
                <a:sym typeface="Wingdings" pitchFamily="2" charset="2"/>
              </a:rPr>
              <a:t>Nel 40-50% dei casi non è possibile individuare nessun fattore di rischio,</a:t>
            </a:r>
          </a:p>
          <a:p>
            <a:pPr eaLnBrk="1" hangingPunct="1"/>
            <a:r>
              <a:rPr lang="it-IT" altLang="it-IT" smtClean="0">
                <a:sym typeface="Wingdings" pitchFamily="2" charset="2"/>
              </a:rPr>
              <a:t> negli altri casi i fattori di rischio sono quelli tipici delle infezioni da HCV:</a:t>
            </a:r>
          </a:p>
          <a:p>
            <a:pPr eaLnBrk="1" hangingPunct="1"/>
            <a:r>
              <a:rPr lang="it-IT" altLang="it-IT" smtClean="0">
                <a:sym typeface="Wingdings" pitchFamily="2" charset="2"/>
              </a:rPr>
              <a:t> 30-40% stupefacenti per via endovenosa</a:t>
            </a:r>
          </a:p>
          <a:p>
            <a:pPr eaLnBrk="1" hangingPunct="1"/>
            <a:r>
              <a:rPr lang="it-IT" altLang="it-IT" smtClean="0">
                <a:sym typeface="Wingdings" pitchFamily="2" charset="2"/>
              </a:rPr>
              <a:t> &lt; 20% trasfusioni di sangue / emoderivati </a:t>
            </a:r>
          </a:p>
          <a:p>
            <a:pPr eaLnBrk="1" hangingPunct="1"/>
            <a:r>
              <a:rPr lang="it-IT" altLang="it-IT" smtClean="0">
                <a:sym typeface="Wingdings" pitchFamily="2" charset="2"/>
              </a:rPr>
              <a:t>                partner di persona anti HCV positivo</a:t>
            </a:r>
          </a:p>
          <a:p>
            <a:pPr eaLnBrk="1" hangingPunct="1"/>
            <a:r>
              <a:rPr lang="it-IT" altLang="it-IT" smtClean="0">
                <a:sym typeface="Wingdings" pitchFamily="2" charset="2"/>
              </a:rPr>
              <a:t>                tipo di lavoro svolto</a:t>
            </a:r>
          </a:p>
          <a:p>
            <a:pPr eaLnBrk="1" hangingPunct="1"/>
            <a:r>
              <a:rPr lang="it-IT" altLang="it-IT" smtClean="0">
                <a:solidFill>
                  <a:schemeClr val="accent2"/>
                </a:solidFill>
                <a:sym typeface="Wingdings" pitchFamily="2" charset="2"/>
              </a:rPr>
              <a:t>Il rischio di trasmissione verticale dell’infezione da HCV è circa del 6%</a:t>
            </a:r>
          </a:p>
          <a:p>
            <a:pPr eaLnBrk="1" hangingPunct="1"/>
            <a:r>
              <a:rPr lang="it-IT" altLang="it-IT" smtClean="0"/>
              <a:t>Nessun genotipo di HCV è specificamente correlato alla trasmissione verticale.</a:t>
            </a:r>
            <a:endParaRPr lang="it-IT" altLang="it-IT" b="1" smtClean="0"/>
          </a:p>
          <a:p>
            <a:pPr eaLnBrk="1" hangingPunct="1"/>
            <a:endParaRPr lang="it-IT" altLang="it-IT" smtClean="0"/>
          </a:p>
          <a:p>
            <a:pPr eaLnBrk="1" hangingPunct="1"/>
            <a:endParaRPr lang="it-IT" altLang="it-IT" smtClean="0"/>
          </a:p>
        </p:txBody>
      </p:sp>
    </p:spTree>
    <p:extLst>
      <p:ext uri="{BB962C8B-B14F-4D97-AF65-F5344CB8AC3E}">
        <p14:creationId xmlns:p14="http://schemas.microsoft.com/office/powerpoint/2010/main" val="340562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7164C34-A076-4929-8589-7B9FD2B495B1}" type="slidenum">
              <a:rPr lang="it-IT" altLang="it-IT"/>
              <a:pPr eaLnBrk="1" hangingPunct="1">
                <a:spcBef>
                  <a:spcPct val="0"/>
                </a:spcBef>
              </a:pPr>
              <a:t>99</a:t>
            </a:fld>
            <a:endParaRPr lang="it-IT" altLang="it-IT"/>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6611429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1534A30-565A-4C5C-B9CD-1A2AC018B558}" type="slidenum">
              <a:rPr lang="it-IT" altLang="it-IT"/>
              <a:pPr/>
              <a:t>188</a:t>
            </a:fld>
            <a:endParaRPr lang="it-IT" altLang="it-IT"/>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it-IT" altLang="it-IT" smtClean="0"/>
              <a:t>Per rendere più agevole la diagnosi, presso la nostra Commissione abbiamo cercato di definire dei protocolli. </a:t>
            </a:r>
          </a:p>
          <a:p>
            <a:pPr eaLnBrk="1" hangingPunct="1"/>
            <a:r>
              <a:rPr lang="it-IT" altLang="it-IT" smtClean="0"/>
              <a:t>Non sono emersi problemi particolari nella diagnosi delle infezioni HIV.</a:t>
            </a:r>
          </a:p>
        </p:txBody>
      </p:sp>
    </p:spTree>
    <p:extLst>
      <p:ext uri="{BB962C8B-B14F-4D97-AF65-F5344CB8AC3E}">
        <p14:creationId xmlns:p14="http://schemas.microsoft.com/office/powerpoint/2010/main" val="29983593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7587D6A-1D17-491A-AA0F-67FA56878F5F}" type="slidenum">
              <a:rPr lang="it-IT" altLang="it-IT"/>
              <a:pPr/>
              <a:t>189</a:t>
            </a:fld>
            <a:endParaRPr lang="it-IT" altLang="it-IT"/>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31401920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FBFB4C9-250B-440A-9DE9-36F32D12B3AB}" type="slidenum">
              <a:rPr lang="it-IT" altLang="it-IT"/>
              <a:pPr/>
              <a:t>190</a:t>
            </a:fld>
            <a:endParaRPr lang="it-IT" altLang="it-IT"/>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it-IT" altLang="it-IT" smtClean="0"/>
              <a:t>Questa è la  risposta al quesito posto dall’Ufficio Speciale per l’attuazione della Legge 210/92 del Ministero della Sanità: “chiarire se la sola  positività per HIV o HCV possa configurare la menomazione permanente dell’integrità psicofisica” .</a:t>
            </a:r>
          </a:p>
        </p:txBody>
      </p:sp>
    </p:spTree>
    <p:extLst>
      <p:ext uri="{BB962C8B-B14F-4D97-AF65-F5344CB8AC3E}">
        <p14:creationId xmlns:p14="http://schemas.microsoft.com/office/powerpoint/2010/main" val="7337845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EE23F85-885D-4BC6-A899-7311D6E0F2A5}" type="slidenum">
              <a:rPr lang="it-IT" altLang="it-IT"/>
              <a:pPr/>
              <a:t>191</a:t>
            </a:fld>
            <a:endParaRPr lang="it-IT" altLang="it-IT"/>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it-IT" altLang="it-IT" smtClean="0"/>
              <a:t>Il Consiglio continuava definendo il danno epatico permanente come:</a:t>
            </a:r>
          </a:p>
          <a:p>
            <a:pPr eaLnBrk="1" hangingPunct="1">
              <a:buFontTx/>
              <a:buChar char="•"/>
            </a:pPr>
            <a:r>
              <a:rPr lang="it-IT" altLang="it-IT" sz="900" smtClean="0"/>
              <a:t>Aumento delle  transaminasi in prelievi seriati per 1 anno + ecografia che dimostri “disomogeneità”</a:t>
            </a:r>
          </a:p>
          <a:p>
            <a:pPr eaLnBrk="1" hangingPunct="1">
              <a:buFontTx/>
              <a:buChar char="-"/>
            </a:pPr>
            <a:r>
              <a:rPr lang="it-IT" altLang="it-IT" sz="900" smtClean="0"/>
              <a:t>Aumento delle  transaminasi per 6 mesi con scintigrafia epatica che dimostri una aumentata captazione del lobo epatico sn. e     	captazione splenica &lt; 15%</a:t>
            </a:r>
          </a:p>
          <a:p>
            <a:pPr eaLnBrk="1" hangingPunct="1">
              <a:buFontTx/>
              <a:buChar char="-"/>
            </a:pPr>
            <a:r>
              <a:rPr lang="it-IT" altLang="it-IT" sz="900" smtClean="0"/>
              <a:t>Biopsia epatica positiva</a:t>
            </a:r>
          </a:p>
          <a:p>
            <a:pPr eaLnBrk="1" hangingPunct="1"/>
            <a:r>
              <a:rPr lang="it-IT" altLang="it-IT" sz="900" smtClean="0"/>
              <a:t>Le attuali conoscenze hanno evidenziato la non correlabilità tra valori di transaminasi</a:t>
            </a:r>
          </a:p>
          <a:p>
            <a:pPr eaLnBrk="1" hangingPunct="1"/>
            <a:r>
              <a:rPr lang="it-IT" altLang="it-IT" sz="900" smtClean="0"/>
              <a:t>Nonostante i limiti delle attuali conoscenze scientifiche i NAT test risultano essere, in assenza di biopsia epatica l’unico esame in grado di indicare la replicazzione virale e quindi la cronicità.</a:t>
            </a:r>
          </a:p>
          <a:p>
            <a:pPr eaLnBrk="1" hangingPunct="1"/>
            <a:endParaRPr lang="it-IT" altLang="it-IT" sz="900" smtClean="0"/>
          </a:p>
          <a:p>
            <a:pPr eaLnBrk="1" hangingPunct="1"/>
            <a:endParaRPr lang="it-IT" altLang="it-IT" smtClean="0"/>
          </a:p>
        </p:txBody>
      </p:sp>
    </p:spTree>
    <p:extLst>
      <p:ext uri="{BB962C8B-B14F-4D97-AF65-F5344CB8AC3E}">
        <p14:creationId xmlns:p14="http://schemas.microsoft.com/office/powerpoint/2010/main" val="7092784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370133E-1F21-4884-B620-5C004A6D9C97}" type="slidenum">
              <a:rPr lang="it-IT" altLang="it-IT"/>
              <a:pPr/>
              <a:t>192</a:t>
            </a:fld>
            <a:endParaRPr lang="it-IT" altLang="it-IT"/>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it-IT" altLang="it-IT" smtClean="0"/>
              <a:t>Ci siamo orientati verso due criteri per stabilire il nesso di causalità</a:t>
            </a:r>
          </a:p>
        </p:txBody>
      </p:sp>
    </p:spTree>
    <p:extLst>
      <p:ext uri="{BB962C8B-B14F-4D97-AF65-F5344CB8AC3E}">
        <p14:creationId xmlns:p14="http://schemas.microsoft.com/office/powerpoint/2010/main" val="4214598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A95B7F6-FDE6-4316-8B1A-59C164164B23}" type="slidenum">
              <a:rPr lang="it-IT" altLang="it-IT"/>
              <a:pPr/>
              <a:t>193</a:t>
            </a:fld>
            <a:endParaRPr lang="it-IT" altLang="it-IT"/>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36985567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2FE8F86-23CB-4316-BACB-FE86935F8E69}" type="slidenum">
              <a:rPr lang="it-IT" altLang="it-IT"/>
              <a:pPr/>
              <a:t>194</a:t>
            </a:fld>
            <a:endParaRPr lang="it-IT" altLang="it-IT"/>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4315337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3816098-E569-4B41-B454-0D4974B27AA6}" type="slidenum">
              <a:rPr lang="it-IT" altLang="it-IT"/>
              <a:pPr/>
              <a:t>195</a:t>
            </a:fld>
            <a:endParaRPr lang="it-IT" altLang="it-IT"/>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7002345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4F62199-6CF1-42B7-B1E0-CE86C839A865}" type="slidenum">
              <a:rPr lang="it-IT" altLang="it-IT"/>
              <a:pPr/>
              <a:t>196</a:t>
            </a:fld>
            <a:endParaRPr lang="it-IT" altLang="it-IT"/>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15166727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4E24821-D290-40CB-A690-51B276A1C612}" type="slidenum">
              <a:rPr lang="it-IT" altLang="it-IT"/>
              <a:pPr/>
              <a:t>197</a:t>
            </a:fld>
            <a:endParaRPr lang="it-IT" altLang="it-IT"/>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it-IT" altLang="it-IT" smtClean="0"/>
              <a:t>Il rischio di contrarre una epatite dopo somministrazione di emoderivati prima del 1985 era prossimo al 100% a causa delle modalità di preparazione degli stessi: provenienza dall’estero da donatori mercenari, non subivano trattamenti inattivanti virali e peculiarità dei virus ( per es. l’HCV si concentra nelle frazioni dei fattori di coagulazione).</a:t>
            </a:r>
          </a:p>
          <a:p>
            <a:pPr eaLnBrk="1" hangingPunct="1"/>
            <a:r>
              <a:rPr lang="it-IT" altLang="it-IT" smtClean="0"/>
              <a:t>Dopo l’introduzione dei procedimenti di inattivazione virale, il rischio è diventato secondario ad una non corretta preparazione: il solo frazionamento del plasma a freddo con etanolo è sufficiente ad inattivare l’HIV ed a ridurre ai minimi termini la carica per HBV ed HCV; solo per HCV non esiste a tutt’oggi un rischio zero. </a:t>
            </a:r>
          </a:p>
        </p:txBody>
      </p:sp>
    </p:spTree>
    <p:extLst>
      <p:ext uri="{BB962C8B-B14F-4D97-AF65-F5344CB8AC3E}">
        <p14:creationId xmlns:p14="http://schemas.microsoft.com/office/powerpoint/2010/main" val="341754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ED78A87-E759-402B-8E83-017097397829}" type="slidenum">
              <a:rPr lang="it-IT" altLang="it-IT"/>
              <a:pPr eaLnBrk="1" hangingPunct="1">
                <a:spcBef>
                  <a:spcPct val="0"/>
                </a:spcBef>
              </a:pPr>
              <a:t>100</a:t>
            </a:fld>
            <a:endParaRPr lang="it-IT" altLang="it-IT"/>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30037729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2186943-58C3-4987-BE61-47D718057EBA}" type="slidenum">
              <a:rPr lang="it-IT" altLang="it-IT"/>
              <a:pPr/>
              <a:t>198</a:t>
            </a:fld>
            <a:endParaRPr lang="it-IT" altLang="it-IT"/>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7828503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8AAAB28-A2D9-4207-8F5F-75885DA94225}" type="slidenum">
              <a:rPr lang="it-IT" altLang="it-IT"/>
              <a:pPr/>
              <a:t>199</a:t>
            </a:fld>
            <a:endParaRPr lang="it-IT" altLang="it-IT"/>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it-IT" altLang="it-IT" smtClean="0"/>
              <a:t>In un indagine di Polizia giudiziaria condotta per ordine della Magistratura di 2790 dosi di immunoglobuline antitetaniche di un lotto distribuito nel 1992 nessun ricevente risultò essere contagiato da HCV tranne il querelante.</a:t>
            </a:r>
          </a:p>
        </p:txBody>
      </p:sp>
    </p:spTree>
    <p:extLst>
      <p:ext uri="{BB962C8B-B14F-4D97-AF65-F5344CB8AC3E}">
        <p14:creationId xmlns:p14="http://schemas.microsoft.com/office/powerpoint/2010/main" val="33847714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588AC6F-B2F5-48D5-B873-82BFB46FD454}" type="slidenum">
              <a:rPr lang="it-IT" altLang="it-IT"/>
              <a:pPr/>
              <a:t>200</a:t>
            </a:fld>
            <a:endParaRPr lang="it-IT" altLang="it-IT"/>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it-IT" altLang="it-IT" smtClean="0"/>
              <a:t>La sentenza 476 del 26/11/02 della Corte costituzionale estende il nesso di causa tra attività di servizio e contagio non solo a coloro che tra gli operatori sanitari abbiano contratto HIV, ma anche per gli altri tipi di infezioni epatrope. </a:t>
            </a:r>
          </a:p>
          <a:p>
            <a:pPr eaLnBrk="1" hangingPunct="1"/>
            <a:r>
              <a:rPr lang="it-IT" altLang="it-IT" smtClean="0"/>
              <a:t>Recentemente il Ministero della Salute</a:t>
            </a:r>
          </a:p>
        </p:txBody>
      </p:sp>
    </p:spTree>
    <p:extLst>
      <p:ext uri="{BB962C8B-B14F-4D97-AF65-F5344CB8AC3E}">
        <p14:creationId xmlns:p14="http://schemas.microsoft.com/office/powerpoint/2010/main" val="860745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A18F987-4575-4D00-8F96-97E4F253B0A3}" type="slidenum">
              <a:rPr lang="it-IT" altLang="it-IT"/>
              <a:pPr/>
              <a:t>201</a:t>
            </a:fld>
            <a:endParaRPr lang="it-IT" altLang="it-IT"/>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it-IT" altLang="it-IT" smtClean="0"/>
              <a:t>Art.2 comma 6 della Legge 238/97 ha esteso il beneficio anche ai coniugi nonché al figlio contagiato durante la gestazione.</a:t>
            </a:r>
          </a:p>
          <a:p>
            <a:pPr eaLnBrk="1" hangingPunct="1"/>
            <a:endParaRPr lang="it-IT" altLang="it-IT" smtClean="0"/>
          </a:p>
        </p:txBody>
      </p:sp>
    </p:spTree>
    <p:extLst>
      <p:ext uri="{BB962C8B-B14F-4D97-AF65-F5344CB8AC3E}">
        <p14:creationId xmlns:p14="http://schemas.microsoft.com/office/powerpoint/2010/main" val="27781185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63812B5-E5BD-4824-8384-B605F6DA29DF}" type="slidenum">
              <a:rPr lang="it-IT" altLang="it-IT"/>
              <a:pPr/>
              <a:t>202</a:t>
            </a:fld>
            <a:endParaRPr lang="it-IT" altLang="it-IT"/>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it-IT" altLang="it-IT" smtClean="0"/>
              <a:t>Se possibile acquisire i dati anamnestici e clinici delle cartelle cliniche.</a:t>
            </a:r>
          </a:p>
        </p:txBody>
      </p:sp>
    </p:spTree>
    <p:extLst>
      <p:ext uri="{BB962C8B-B14F-4D97-AF65-F5344CB8AC3E}">
        <p14:creationId xmlns:p14="http://schemas.microsoft.com/office/powerpoint/2010/main" val="1971249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C8BE41B-DE8C-4AEF-8DF5-DC53C1A23D51}" type="slidenum">
              <a:rPr lang="it-IT" altLang="it-IT"/>
              <a:pPr/>
              <a:t>203</a:t>
            </a:fld>
            <a:endParaRPr lang="it-IT" altLang="it-IT"/>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it-IT" altLang="it-IT" sz="800" smtClean="0">
                <a:solidFill>
                  <a:srgbClr val="000000"/>
                </a:solidFill>
              </a:rPr>
              <a:t>l’ART.3 DELLA Legge 210/92 nel comma 1 e nel comma 7 stabilisce i termini di presentazione della domanda per l’ottenimento dell’indennizzo. Sia la La legge che la Circolare del Ministero della Sanità 500.VII/A:G:3/6274-bis non facevano distinzione tra epatiti e vaccinazioni: con la Legge 238/97 viene precisato che il termine è inteso per le epatiti. Con la Circolare del 15 aprile 2002 il Ministero della Salute stabilisce  i termini di presentazione della domanda per le epatiti post trasfusionali alla data 3/7/97. Inoltre per le vaccinazioni facoltative i termini sono quelli indicati dalla L.362/99: 4 anni dall’entrata in vigore.</a:t>
            </a:r>
          </a:p>
        </p:txBody>
      </p:sp>
    </p:spTree>
    <p:extLst>
      <p:ext uri="{BB962C8B-B14F-4D97-AF65-F5344CB8AC3E}">
        <p14:creationId xmlns:p14="http://schemas.microsoft.com/office/powerpoint/2010/main" val="4920065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13E1A51-1BE4-4B4B-8968-4DAD837176F6}" type="slidenum">
              <a:rPr lang="it-IT" altLang="it-IT"/>
              <a:pPr/>
              <a:t>204</a:t>
            </a:fld>
            <a:endParaRPr lang="it-IT" altLang="it-IT"/>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27992024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BFA9539-0FE5-4349-9A4A-D8523C34F3E4}" type="slidenum">
              <a:rPr lang="it-IT" altLang="it-IT"/>
              <a:pPr/>
              <a:t>205</a:t>
            </a:fld>
            <a:endParaRPr lang="it-IT" altLang="it-IT"/>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it-IT" altLang="it-IT" smtClean="0"/>
              <a:t>Queste considerazioni sono ispirate alla “Guida orientativa per la valutazione del danno permanente” del Consiglio direttivo della Società Italiana di Medicina Legale e delle Assicurazioni (SIMLA).</a:t>
            </a:r>
          </a:p>
        </p:txBody>
      </p:sp>
    </p:spTree>
    <p:extLst>
      <p:ext uri="{BB962C8B-B14F-4D97-AF65-F5344CB8AC3E}">
        <p14:creationId xmlns:p14="http://schemas.microsoft.com/office/powerpoint/2010/main" val="35128487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1BFC957-9CBA-4D84-922D-560C4E69BEDB}" type="slidenum">
              <a:rPr lang="it-IT" altLang="it-IT"/>
              <a:pPr/>
              <a:t>206</a:t>
            </a:fld>
            <a:endParaRPr lang="it-IT" altLang="it-IT"/>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16287774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1FC3446-810E-4A10-9DE7-604DA0864E0E}" type="slidenum">
              <a:rPr lang="it-IT" altLang="it-IT"/>
              <a:pPr/>
              <a:t>207</a:t>
            </a:fld>
            <a:endParaRPr lang="it-IT" altLang="it-IT"/>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301951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96194D4-BE03-4E23-A017-BF63BBF8D012}" type="slidenum">
              <a:rPr lang="it-IT" altLang="it-IT"/>
              <a:pPr eaLnBrk="1" hangingPunct="1">
                <a:spcBef>
                  <a:spcPct val="0"/>
                </a:spcBef>
              </a:pPr>
              <a:t>103</a:t>
            </a:fld>
            <a:endParaRPr lang="it-IT" altLang="it-IT"/>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Arial" panose="020B0604020202020204" pitchFamily="34" charset="0"/>
            </a:endParaRPr>
          </a:p>
        </p:txBody>
      </p:sp>
    </p:spTree>
    <p:extLst>
      <p:ext uri="{BB962C8B-B14F-4D97-AF65-F5344CB8AC3E}">
        <p14:creationId xmlns:p14="http://schemas.microsoft.com/office/powerpoint/2010/main" val="21753777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237DDC0-5429-4830-8B92-CB8E11BCB972}" type="slidenum">
              <a:rPr lang="it-IT" altLang="it-IT"/>
              <a:pPr/>
              <a:t>208</a:t>
            </a:fld>
            <a:endParaRPr lang="it-IT" altLang="it-IT"/>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it-IT" altLang="it-IT" smtClean="0"/>
              <a:t>In merito al risarcimento del danno a carattere permanente dei soggetti vaccinati , la valutazione va riferita agli esiti permanenti delle complicazioni e delle reazioni delle singole vaccinazioni per stabilare la percentuale di invalidità ed adeguarla e compararla a quella prevista dalla tabella A.</a:t>
            </a:r>
          </a:p>
        </p:txBody>
      </p:sp>
    </p:spTree>
    <p:extLst>
      <p:ext uri="{BB962C8B-B14F-4D97-AF65-F5344CB8AC3E}">
        <p14:creationId xmlns:p14="http://schemas.microsoft.com/office/powerpoint/2010/main" val="32231214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1CC6C08-DA08-4CCC-8C53-357CE1016618}" type="slidenum">
              <a:rPr lang="it-IT" altLang="it-IT"/>
              <a:pPr/>
              <a:t>209</a:t>
            </a:fld>
            <a:endParaRPr lang="it-IT" altLang="it-IT"/>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it-IT" altLang="it-IT" smtClean="0"/>
              <a:t>Per   ciò che concerne le vaccinazioni </a:t>
            </a:r>
          </a:p>
        </p:txBody>
      </p:sp>
    </p:spTree>
    <p:extLst>
      <p:ext uri="{BB962C8B-B14F-4D97-AF65-F5344CB8AC3E}">
        <p14:creationId xmlns:p14="http://schemas.microsoft.com/office/powerpoint/2010/main" val="37023526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CC90FFA-8630-4C60-B02C-1DA864B44DAC}" type="slidenum">
              <a:rPr lang="it-IT" altLang="it-IT"/>
              <a:pPr/>
              <a:t>210</a:t>
            </a:fld>
            <a:endParaRPr lang="it-IT" altLang="it-IT"/>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40814540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1AC6D39-D012-4498-AA39-EC55D8109C6F}" type="slidenum">
              <a:rPr lang="it-IT" altLang="it-IT"/>
              <a:pPr/>
              <a:t>211</a:t>
            </a:fld>
            <a:endParaRPr lang="it-IT" altLang="it-IT"/>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it-IT" altLang="it-IT" smtClean="0"/>
              <a:t>Panencefalite sclerosante sub-acuta –vaccinazione antimorbillose</a:t>
            </a:r>
          </a:p>
          <a:p>
            <a:pPr eaLnBrk="1" hangingPunct="1"/>
            <a:r>
              <a:rPr lang="it-IT" altLang="it-IT" smtClean="0"/>
              <a:t>SIDS (Sudden Infant Death Syndrome)</a:t>
            </a:r>
          </a:p>
        </p:txBody>
      </p:sp>
    </p:spTree>
    <p:extLst>
      <p:ext uri="{BB962C8B-B14F-4D97-AF65-F5344CB8AC3E}">
        <p14:creationId xmlns:p14="http://schemas.microsoft.com/office/powerpoint/2010/main" val="24369784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26B39C5-1CA9-4EF2-9E9C-3C540A80A6E6}" type="slidenum">
              <a:rPr lang="it-IT" altLang="it-IT"/>
              <a:pPr/>
              <a:t>212</a:t>
            </a:fld>
            <a:endParaRPr lang="it-IT" altLang="it-IT"/>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31232713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ACC5343-34C1-4DC0-86EC-EC15A8E60131}" type="slidenum">
              <a:rPr lang="it-IT" altLang="it-IT"/>
              <a:pPr/>
              <a:t>213</a:t>
            </a:fld>
            <a:endParaRPr lang="it-IT" altLang="it-IT"/>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16459468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EF72DEA-FE7B-4EBE-BE58-5C1363FA997E}" type="slidenum">
              <a:rPr lang="it-IT" altLang="it-IT"/>
              <a:pPr/>
              <a:t>214</a:t>
            </a:fld>
            <a:endParaRPr lang="it-IT" altLang="it-IT"/>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12601722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CFD55634-CA16-4A57-8A04-E8C6D9F82A79}" type="slidenum">
              <a:rPr lang="it-IT" altLang="it-IT"/>
              <a:pPr/>
              <a:t>215</a:t>
            </a:fld>
            <a:endParaRPr lang="it-IT" altLang="it-IT"/>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it-IT" altLang="it-IT" smtClean="0"/>
              <a:t>Art 9 d.Pr. Del 238/97</a:t>
            </a:r>
          </a:p>
        </p:txBody>
      </p:sp>
    </p:spTree>
    <p:extLst>
      <p:ext uri="{BB962C8B-B14F-4D97-AF65-F5344CB8AC3E}">
        <p14:creationId xmlns:p14="http://schemas.microsoft.com/office/powerpoint/2010/main" val="8947112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F28C9C9-5468-4399-B898-120D4DB4BE78}" type="slidenum">
              <a:rPr lang="it-IT" altLang="it-IT"/>
              <a:pPr/>
              <a:t>226</a:t>
            </a:fld>
            <a:endParaRPr lang="it-IT" altLang="it-IT"/>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it-IT" altLang="it-IT" smtClean="0"/>
          </a:p>
        </p:txBody>
      </p:sp>
    </p:spTree>
    <p:extLst>
      <p:ext uri="{BB962C8B-B14F-4D97-AF65-F5344CB8AC3E}">
        <p14:creationId xmlns:p14="http://schemas.microsoft.com/office/powerpoint/2010/main" val="283337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pPr>
              <a:defRPr/>
            </a:pPr>
            <a:fld id="{76268F22-9839-4B35-8156-EF5E1070A0DD}" type="datetimeFigureOut">
              <a:rPr lang="it-IT" smtClean="0"/>
              <a:pPr>
                <a:defRPr/>
              </a:pPr>
              <a:t>30/10/2019</a:t>
            </a:fld>
            <a:endParaRPr lang="it-IT"/>
          </a:p>
        </p:txBody>
      </p:sp>
      <p:sp>
        <p:nvSpPr>
          <p:cNvPr id="19" name="Footer Placeholder 18"/>
          <p:cNvSpPr>
            <a:spLocks noGrp="1"/>
          </p:cNvSpPr>
          <p:nvPr>
            <p:ph type="ftr" sz="quarter" idx="11"/>
          </p:nvPr>
        </p:nvSpPr>
        <p:spPr/>
        <p:txBody>
          <a:bodyPr/>
          <a:lstStyle/>
          <a:p>
            <a:pPr>
              <a:defRPr/>
            </a:pPr>
            <a:endParaRPr lang="it-IT"/>
          </a:p>
        </p:txBody>
      </p:sp>
      <p:sp>
        <p:nvSpPr>
          <p:cNvPr id="27" name="Slide Number Placeholder 26"/>
          <p:cNvSpPr>
            <a:spLocks noGrp="1"/>
          </p:cNvSpPr>
          <p:nvPr>
            <p:ph type="sldNum" sz="quarter" idx="12"/>
          </p:nvPr>
        </p:nvSpPr>
        <p:spPr/>
        <p:txBody>
          <a:bodyPr/>
          <a:lstStyle/>
          <a:p>
            <a:pPr>
              <a:defRPr/>
            </a:pPr>
            <a:fld id="{7C5E0A51-63A8-4F52-BABC-746681A254AB}"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pPr>
              <a:defRPr/>
            </a:pPr>
            <a:fld id="{C17CED0F-2ED4-4CF2-AEC7-1AD2A83DB764}" type="datetimeFigureOut">
              <a:rPr lang="it-IT" smtClean="0"/>
              <a:pPr>
                <a:defRPr/>
              </a:pPr>
              <a:t>30/10/2019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EBF11207-E537-4A7F-BC6F-2CB731629FAF}"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pPr>
              <a:defRPr/>
            </a:pPr>
            <a:fld id="{B367DA99-123A-4EF9-A520-5E021956C42B}" type="datetimeFigureOut">
              <a:rPr lang="it-IT" smtClean="0"/>
              <a:pPr>
                <a:defRPr/>
              </a:pPr>
              <a:t>30/10/2019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518A3469-9A98-42D8-A5B2-E746640D3CC3}" type="slidenum">
              <a:rPr lang="it-IT" smtClean="0"/>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D113A4AE-E2D1-4A52-B1B7-C9D3155A3E57}" type="slidenum">
              <a:rPr lang="it-IT" altLang="it-IT"/>
              <a:pPr/>
              <a:t>‹N›</a:t>
            </a:fld>
            <a:endParaRPr lang="it-IT" altLang="it-IT"/>
          </a:p>
        </p:txBody>
      </p:sp>
    </p:spTree>
    <p:extLst>
      <p:ext uri="{BB962C8B-B14F-4D97-AF65-F5344CB8AC3E}">
        <p14:creationId xmlns:p14="http://schemas.microsoft.com/office/powerpoint/2010/main" val="86961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228600"/>
            <a:ext cx="7772400" cy="5867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020C97-AC3D-42F0-B738-DE6DBA63E647}" type="slidenum">
              <a:rPr lang="en-US" altLang="it-IT"/>
              <a:pPr>
                <a:defRPr/>
              </a:pPr>
              <a:t>‹N›</a:t>
            </a:fld>
            <a:endParaRPr lang="en-US" altLang="it-IT"/>
          </a:p>
        </p:txBody>
      </p:sp>
    </p:spTree>
    <p:extLst>
      <p:ext uri="{BB962C8B-B14F-4D97-AF65-F5344CB8AC3E}">
        <p14:creationId xmlns:p14="http://schemas.microsoft.com/office/powerpoint/2010/main" val="342253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pPr>
              <a:defRPr/>
            </a:pPr>
            <a:fld id="{AFEE71E2-B8DB-4ED3-9C0F-B8A5518CE76C}" type="datetimeFigureOut">
              <a:rPr lang="it-IT" smtClean="0"/>
              <a:pPr>
                <a:defRPr/>
              </a:pPr>
              <a:t>30/10/2019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CC462FAD-4C85-4171-B094-8D1AB13EE45A}"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pPr>
              <a:defRPr/>
            </a:pPr>
            <a:fld id="{70C7567E-45DB-444A-914F-D64F50EC4645}" type="datetimeFigureOut">
              <a:rPr lang="it-IT" smtClean="0"/>
              <a:pPr>
                <a:defRPr/>
              </a:pPr>
              <a:t>30/10/2019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EB259DAE-3A3B-431A-B786-317D0FC841E5}"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pPr>
              <a:defRPr/>
            </a:pPr>
            <a:fld id="{15711208-6F50-4957-AD70-B1D506E3715F}" type="datetimeFigureOut">
              <a:rPr lang="it-IT" smtClean="0"/>
              <a:pPr>
                <a:defRPr/>
              </a:pPr>
              <a:t>30/10/2019</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8C3ACA02-881D-491B-B01E-287FEF737784}" type="slidenum">
              <a:rPr lang="it-IT" smtClean="0"/>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pPr>
              <a:defRPr/>
            </a:pPr>
            <a:fld id="{551BD067-4CA9-488D-9894-0609E988F113}" type="datetimeFigureOut">
              <a:rPr lang="it-IT" smtClean="0"/>
              <a:pPr>
                <a:defRPr/>
              </a:pPr>
              <a:t>30/10/2019</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2943359C-7494-4AEC-BEEC-A804F5C54EC1}" type="slidenum">
              <a:rPr lang="it-IT" smtClean="0"/>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pPr>
              <a:defRPr/>
            </a:pPr>
            <a:fld id="{235D1F52-A959-4D47-BDD5-F280CB40EA50}" type="datetimeFigureOut">
              <a:rPr lang="it-IT" smtClean="0"/>
              <a:pPr>
                <a:defRPr/>
              </a:pPr>
              <a:t>30/10/2019</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99CC370F-BB25-41CF-B7D9-F399B142B44B}"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769ECDA-793B-410D-8F0F-C557BEF51DE5}" type="datetimeFigureOut">
              <a:rPr lang="it-IT" smtClean="0"/>
              <a:pPr>
                <a:defRPr/>
              </a:pPr>
              <a:t>30/10/2019</a:t>
            </a:fld>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6F43BCB3-4C7F-4F3F-8A6D-FD6E5400E902}"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pPr>
              <a:defRPr/>
            </a:pPr>
            <a:fld id="{227610C6-0750-40BD-AC6F-8FAD967F3208}" type="datetimeFigureOut">
              <a:rPr lang="it-IT" smtClean="0"/>
              <a:pPr>
                <a:defRPr/>
              </a:pPr>
              <a:t>30/10/2019</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2F9A173E-EA4F-4BC9-8B2B-73AE0CBF2DF7}" type="slidenum">
              <a:rPr lang="it-IT" smtClean="0"/>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pPr>
              <a:defRPr/>
            </a:pPr>
            <a:fld id="{1608034A-6B90-487D-8D1C-21F730EB969B}" type="datetimeFigureOut">
              <a:rPr lang="it-IT" smtClean="0"/>
              <a:pPr>
                <a:defRPr/>
              </a:pPr>
              <a:t>30/10/2019</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a:xfrm>
            <a:off x="8077200" y="6356350"/>
            <a:ext cx="609600" cy="365125"/>
          </a:xfrm>
        </p:spPr>
        <p:txBody>
          <a:bodyPr/>
          <a:lstStyle/>
          <a:p>
            <a:pPr>
              <a:defRPr/>
            </a:pPr>
            <a:fld id="{99CD20A4-834C-40F8-9790-B63F432812D1}" type="slidenum">
              <a:rPr lang="it-IT" smtClean="0"/>
              <a:pPr>
                <a:defRPr/>
              </a:pPr>
              <a:t>‹N›</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5D3AA5F-5B4A-4C82-B6B1-3FC13FED7E24}" type="datetimeFigureOut">
              <a:rPr lang="it-IT" smtClean="0"/>
              <a:pPr>
                <a:defRPr/>
              </a:pPr>
              <a:t>30/10/2019</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49D825F-7A04-465D-B75A-C7D354F4DC8F}" type="slidenum">
              <a:rPr lang="it-IT" smtClean="0"/>
              <a:pPr>
                <a:defRPr/>
              </a:pPr>
              <a:t>‹N›</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3.bin"/></Relationships>
</file>

<file path=ppt/slides/_rels/slide1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hyperlink" Target="http://www.altalex.com/index.php?idnot=56977" TargetMode="Externa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hyperlink" Target="http://www.ilpost.it/2014/03/24/vaccini-autismo/" TargetMode="Externa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70.xml.rels><?xml version="1.0" encoding="UTF-8" standalone="yes"?>
<Relationships xmlns="http://schemas.openxmlformats.org/package/2006/relationships"><Relationship Id="rId2" Type="http://schemas.openxmlformats.org/officeDocument/2006/relationships/hyperlink" Target="http://www.ilpost.it/2014/03/24/vaccini-autismo/" TargetMode="Externa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9.emf"/><Relationship Id="rId4" Type="http://schemas.openxmlformats.org/officeDocument/2006/relationships/oleObject" Target="../embeddings/oleObject4.bin"/></Relationships>
</file>

<file path=ppt/slides/_rels/slide18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hyperlink" Target="http://www.altalex.com/index.php?idnot=56977" TargetMode="Externa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2" Type="http://schemas.openxmlformats.org/officeDocument/2006/relationships/hyperlink" Target="http://www.ilpost.it/2014/03/24/vaccini-autismo/" TargetMode="Externa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hyperlink" Target="http://www.ilpost.it/2014/03/24/vaccini-autismo/" TargetMode="Externa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1.png"/></Relationships>
</file>

<file path=ppt/slides/_rels/slide2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png"/></Relationships>
</file>

<file path=ppt/slides/_rels/slide2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2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31.png"/></Relationships>
</file>

<file path=ppt/slides/_rels/slide2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31.png"/></Relationships>
</file>

<file path=ppt/slides/_rels/slide2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46.png"/></Relationships>
</file>

<file path=ppt/slides/_rels/slide2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31.png"/></Relationships>
</file>

<file path=ppt/slides/_rels/slide2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50.png"/></Relationships>
</file>

<file path=ppt/slides/_rels/slide2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2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58.jpeg"/><Relationship Id="rId4" Type="http://schemas.openxmlformats.org/officeDocument/2006/relationships/image" Target="../media/image57.png"/></Relationships>
</file>

<file path=ppt/slides/_rels/slide2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59.jpe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2.gif"/></Relationships>
</file>

<file path=ppt/slides/_rels/slide2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2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2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2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5.gif"/><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5.gif"/><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snals.it/allegati.aspx?file=DPR_461-01.HTM&amp;tipo=htm&amp;tab=9"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25463" y="5229225"/>
            <a:ext cx="8066087" cy="1223963"/>
          </a:xfrm>
        </p:spPr>
        <p:txBody>
          <a:bodyPr>
            <a:normAutofit/>
          </a:bodyPr>
          <a:lstStyle/>
          <a:p>
            <a:pPr lvl="1" fontAlgn="auto">
              <a:spcAft>
                <a:spcPts val="0"/>
              </a:spcAft>
              <a:buFont typeface="Wingdings 2"/>
              <a:buNone/>
              <a:defRPr/>
            </a:pPr>
            <a:endParaRPr lang="it-IT" sz="2200" dirty="0" smtClean="0">
              <a:solidFill>
                <a:srgbClr val="002060"/>
              </a:solidFill>
              <a:effectLst>
                <a:outerShdw blurRad="38100" dist="38100" dir="2700000" algn="tl">
                  <a:srgbClr val="000000">
                    <a:alpha val="43137"/>
                  </a:srgbClr>
                </a:outerShdw>
              </a:effectLst>
            </a:endParaRPr>
          </a:p>
          <a:p>
            <a:pPr lvl="1" fontAlgn="auto">
              <a:spcAft>
                <a:spcPts val="0"/>
              </a:spcAft>
              <a:buFont typeface="Wingdings 2"/>
              <a:buNone/>
              <a:defRPr/>
            </a:pPr>
            <a:endParaRPr lang="it-IT" sz="1600" b="1" dirty="0"/>
          </a:p>
        </p:txBody>
      </p:sp>
      <p:pic>
        <p:nvPicPr>
          <p:cNvPr id="7"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800311"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8643" y="332656"/>
            <a:ext cx="2287315" cy="1440160"/>
          </a:xfrm>
          <a:prstGeom prst="rect">
            <a:avLst/>
          </a:prstGeom>
          <a:noFill/>
          <a:extLst>
            <a:ext uri="{909E8E84-426E-40DD-AFC4-6F175D3DCCD1}">
              <a14:hiddenFill xmlns:a14="http://schemas.microsoft.com/office/drawing/2010/main">
                <a:solidFill>
                  <a:srgbClr val="FFFFFF"/>
                </a:solidFill>
              </a14:hiddenFill>
            </a:ext>
          </a:extLst>
        </p:spPr>
      </p:pic>
      <p:sp>
        <p:nvSpPr>
          <p:cNvPr id="11" name="Titolo 1"/>
          <p:cNvSpPr>
            <a:spLocks noGrp="1"/>
          </p:cNvSpPr>
          <p:nvPr>
            <p:ph type="ctrTitle"/>
          </p:nvPr>
        </p:nvSpPr>
        <p:spPr>
          <a:xfrm>
            <a:off x="3203848" y="0"/>
            <a:ext cx="3096344" cy="1728193"/>
          </a:xfrm>
        </p:spPr>
        <p:txBody>
          <a:bodyPr>
            <a:noAutofit/>
          </a:bodyPr>
          <a:lstStyle/>
          <a:p>
            <a:r>
              <a:rPr lang="it-IT" sz="1700" i="1" dirty="0" smtClean="0">
                <a:solidFill>
                  <a:schemeClr val="tx2"/>
                </a:solidFill>
              </a:rPr>
              <a:t>«Dall’essere di Parmenide al valore della persona: tra storia e medicina legale della Pubblica Amministrazione» </a:t>
            </a:r>
            <a:endParaRPr lang="it-IT" sz="1700" i="1" dirty="0">
              <a:solidFill>
                <a:schemeClr val="tx2"/>
              </a:solidFill>
            </a:endParaRPr>
          </a:p>
        </p:txBody>
      </p:sp>
      <p:sp>
        <p:nvSpPr>
          <p:cNvPr id="12" name="Rettangolo 11"/>
          <p:cNvSpPr/>
          <p:nvPr/>
        </p:nvSpPr>
        <p:spPr>
          <a:xfrm>
            <a:off x="395536" y="5805264"/>
            <a:ext cx="8208912" cy="769441"/>
          </a:xfrm>
          <a:prstGeom prst="rect">
            <a:avLst/>
          </a:prstGeom>
        </p:spPr>
        <p:txBody>
          <a:bodyPr wrap="square">
            <a:spAutoFit/>
          </a:bodyPr>
          <a:lstStyle/>
          <a:p>
            <a:pPr lvl="1" algn="ctr"/>
            <a:r>
              <a:rPr lang="it-IT" sz="1200" b="1" dirty="0" err="1" smtClean="0">
                <a:solidFill>
                  <a:schemeClr val="tx2"/>
                </a:solidFill>
                <a:latin typeface="+mj-lt"/>
              </a:rPr>
              <a:t>Ascea</a:t>
            </a:r>
            <a:r>
              <a:rPr lang="it-IT" sz="1200" b="1" dirty="0" smtClean="0">
                <a:solidFill>
                  <a:schemeClr val="tx2"/>
                </a:solidFill>
                <a:latin typeface="+mj-lt"/>
              </a:rPr>
              <a:t> – </a:t>
            </a:r>
            <a:r>
              <a:rPr lang="it-IT" sz="1200" b="1" dirty="0" err="1" smtClean="0">
                <a:solidFill>
                  <a:schemeClr val="tx2"/>
                </a:solidFill>
                <a:latin typeface="+mj-lt"/>
              </a:rPr>
              <a:t>Casalvelino</a:t>
            </a:r>
            <a:r>
              <a:rPr lang="it-IT" sz="1200" b="1" dirty="0" smtClean="0">
                <a:solidFill>
                  <a:schemeClr val="tx2"/>
                </a:solidFill>
                <a:latin typeface="+mj-lt"/>
              </a:rPr>
              <a:t> 28-29-30 settembre 2016</a:t>
            </a:r>
          </a:p>
          <a:p>
            <a:pPr algn="ctr"/>
            <a:r>
              <a:rPr lang="it-IT" sz="1600" b="1" dirty="0" smtClean="0">
                <a:solidFill>
                  <a:schemeClr val="tx2"/>
                </a:solidFill>
                <a:latin typeface="+mj-lt"/>
              </a:rPr>
              <a:t>Associazione nazionale di Medicina Legale per la Pubblica Amministrazione</a:t>
            </a:r>
          </a:p>
          <a:p>
            <a:pPr algn="ctr"/>
            <a:r>
              <a:rPr lang="it-IT" sz="1600" b="1" dirty="0" smtClean="0">
                <a:solidFill>
                  <a:schemeClr val="tx2"/>
                </a:solidFill>
                <a:latin typeface="+mj-lt"/>
              </a:rPr>
              <a:t>I Congresso Nazionale </a:t>
            </a:r>
            <a:endParaRPr lang="it-IT" sz="1600" b="1" dirty="0">
              <a:solidFill>
                <a:schemeClr val="tx2"/>
              </a:solidFill>
              <a:latin typeface="+mj-lt"/>
            </a:endParaRPr>
          </a:p>
        </p:txBody>
      </p:sp>
      <p:sp>
        <p:nvSpPr>
          <p:cNvPr id="13" name="CasellaDiTesto 12"/>
          <p:cNvSpPr txBox="1"/>
          <p:nvPr/>
        </p:nvSpPr>
        <p:spPr>
          <a:xfrm>
            <a:off x="251520" y="3717032"/>
            <a:ext cx="8496944" cy="1200329"/>
          </a:xfrm>
          <a:prstGeom prst="rect">
            <a:avLst/>
          </a:prstGeom>
          <a:noFill/>
        </p:spPr>
        <p:txBody>
          <a:bodyPr wrap="square" rtlCol="0">
            <a:spAutoFit/>
          </a:bodyPr>
          <a:lstStyle/>
          <a:p>
            <a:pPr algn="ctr"/>
            <a:r>
              <a:rPr lang="it-IT" sz="1600" b="1" dirty="0" smtClean="0"/>
              <a:t>Ten. Col. CC RTL me Ernesto TARASCHI</a:t>
            </a:r>
          </a:p>
          <a:p>
            <a:pPr algn="ctr"/>
            <a:endParaRPr lang="it-IT" dirty="0" smtClean="0"/>
          </a:p>
          <a:p>
            <a:pPr algn="ctr"/>
            <a:r>
              <a:rPr lang="it-IT" b="1" dirty="0" smtClean="0">
                <a:solidFill>
                  <a:srgbClr val="FFFF00"/>
                </a:solidFill>
              </a:rPr>
              <a:t>La Commissione Medica di II Istanza alla luce del nuovo </a:t>
            </a:r>
          </a:p>
          <a:p>
            <a:pPr algn="ctr"/>
            <a:r>
              <a:rPr lang="it-IT" b="1" dirty="0" smtClean="0">
                <a:solidFill>
                  <a:srgbClr val="FFFF00"/>
                </a:solidFill>
              </a:rPr>
              <a:t>assetto territoriale interforze</a:t>
            </a:r>
            <a:endParaRPr lang="it-IT" b="1" dirty="0">
              <a:solidFill>
                <a:srgbClr val="FFFF00"/>
              </a:solidFill>
            </a:endParaRPr>
          </a:p>
        </p:txBody>
      </p:sp>
      <p:pic>
        <p:nvPicPr>
          <p:cNvPr id="14" name="Picture 1038" descr="Nuovo stemma"/>
          <p:cNvPicPr>
            <a:picLocks noChangeAspect="1" noChangeArrowheads="1"/>
          </p:cNvPicPr>
          <p:nvPr/>
        </p:nvPicPr>
        <p:blipFill>
          <a:blip r:embed="rId4" cstate="print"/>
          <a:srcRect/>
          <a:stretch>
            <a:fillRect/>
          </a:stretch>
        </p:blipFill>
        <p:spPr bwMode="auto">
          <a:xfrm>
            <a:off x="4211960" y="2564904"/>
            <a:ext cx="812383" cy="1195489"/>
          </a:xfrm>
          <a:prstGeom prst="rect">
            <a:avLst/>
          </a:prstGeom>
          <a:noFill/>
          <a:ln w="9525">
            <a:noFill/>
            <a:miter lim="800000"/>
            <a:headEnd/>
            <a:tailEnd/>
          </a:ln>
          <a:effectLst>
            <a:reflection blurRad="6350" stA="50000" endA="300" endPos="55500" dist="1016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2000" dirty="0" smtClean="0">
                <a:solidFill>
                  <a:srgbClr val="FFFF00"/>
                </a:solidFill>
                <a:latin typeface="+mn-lt"/>
              </a:rPr>
              <a:t>Direttiva MDGSAN 0005000 9 marzo 2007</a:t>
            </a:r>
            <a:br>
              <a:rPr lang="it-IT" sz="2000" dirty="0" smtClean="0">
                <a:solidFill>
                  <a:srgbClr val="FFFF00"/>
                </a:solidFill>
                <a:latin typeface="+mn-lt"/>
              </a:rPr>
            </a:br>
            <a:r>
              <a:rPr lang="it-IT" sz="1600" i="1" dirty="0" smtClean="0">
                <a:solidFill>
                  <a:schemeClr val="tx1"/>
                </a:solidFill>
                <a:effectLst/>
                <a:latin typeface="+mn-lt"/>
              </a:rPr>
              <a:t>Direttiva </a:t>
            </a:r>
            <a:r>
              <a:rPr lang="it-IT" sz="1600" i="1" dirty="0">
                <a:solidFill>
                  <a:schemeClr val="tx1"/>
                </a:solidFill>
                <a:effectLst/>
                <a:latin typeface="+mn-lt"/>
              </a:rPr>
              <a:t>sulle procedure per gli accertamenti sanitari in tema di </a:t>
            </a:r>
            <a:r>
              <a:rPr lang="it-IT" sz="1600" i="1" dirty="0" err="1">
                <a:solidFill>
                  <a:schemeClr val="tx1"/>
                </a:solidFill>
                <a:effectLst/>
                <a:latin typeface="+mn-lt"/>
              </a:rPr>
              <a:t>idoneita</a:t>
            </a:r>
            <a:r>
              <a:rPr lang="it-IT" sz="1600" i="1" dirty="0">
                <a:solidFill>
                  <a:schemeClr val="tx1"/>
                </a:solidFill>
                <a:effectLst/>
                <a:latin typeface="+mn-lt"/>
              </a:rPr>
              <a:t>̀ al servizio del competente Ufficiale medico (D.S.S.), della Commissione Medica Ospedaliera (C.M.O.) e della Commissione Medica di 2^ Istanza (C.M. di 2^ Istanza)</a:t>
            </a:r>
            <a:r>
              <a:rPr lang="it-IT" sz="1600" i="1" dirty="0" smtClean="0">
                <a:solidFill>
                  <a:schemeClr val="tx1"/>
                </a:solidFill>
                <a:effectLst/>
                <a:latin typeface="+mn-lt"/>
              </a:rPr>
              <a:t>.</a:t>
            </a:r>
            <a:endParaRPr lang="it-IT" sz="1600" i="1" dirty="0">
              <a:solidFill>
                <a:schemeClr val="tx1"/>
              </a:solidFill>
              <a:latin typeface="+mn-lt"/>
            </a:endParaRPr>
          </a:p>
        </p:txBody>
      </p:sp>
      <p:sp>
        <p:nvSpPr>
          <p:cNvPr id="5" name="Rectangle 4"/>
          <p:cNvSpPr/>
          <p:nvPr/>
        </p:nvSpPr>
        <p:spPr>
          <a:xfrm>
            <a:off x="355576" y="2204864"/>
            <a:ext cx="8424936" cy="6370975"/>
          </a:xfrm>
          <a:prstGeom prst="rect">
            <a:avLst/>
          </a:prstGeom>
        </p:spPr>
        <p:txBody>
          <a:bodyPr wrap="square">
            <a:spAutoFit/>
          </a:bodyPr>
          <a:lstStyle/>
          <a:p>
            <a:pPr algn="just"/>
            <a:r>
              <a:rPr lang="it-IT" sz="1600" b="1" dirty="0" smtClean="0">
                <a:latin typeface="+mn-lt"/>
                <a:cs typeface="Abadi MT Condensed Extra Bold"/>
              </a:rPr>
              <a:t>“</a:t>
            </a:r>
            <a:r>
              <a:rPr lang="en-US" b="1" i="1" dirty="0" smtClean="0">
                <a:latin typeface="+mn-lt"/>
                <a:cs typeface="Abadi MT Condensed Extra Bold"/>
              </a:rPr>
              <a:t>…</a:t>
            </a:r>
            <a:r>
              <a:rPr lang="it-IT" i="1" dirty="0">
                <a:latin typeface="+mn-lt"/>
              </a:rPr>
              <a:t>L’articolo 19 del Regolamento prevede per il personale militare, come per tutti gli altri dipendenti pubblici, la </a:t>
            </a:r>
            <a:r>
              <a:rPr lang="it-IT" i="1" dirty="0" err="1">
                <a:latin typeface="+mn-lt"/>
              </a:rPr>
              <a:t>possibilita</a:t>
            </a:r>
            <a:r>
              <a:rPr lang="it-IT" i="1" dirty="0">
                <a:latin typeface="+mn-lt"/>
              </a:rPr>
              <a:t>̀ del ricorso amministrativo, </a:t>
            </a:r>
            <a:r>
              <a:rPr lang="it-IT" i="1" dirty="0">
                <a:solidFill>
                  <a:schemeClr val="bg1"/>
                </a:solidFill>
                <a:latin typeface="+mn-lt"/>
              </a:rPr>
              <a:t>limitatamente alla procedura di accertamento dell’</a:t>
            </a:r>
            <a:r>
              <a:rPr lang="it-IT" i="1" dirty="0" err="1">
                <a:solidFill>
                  <a:schemeClr val="bg1"/>
                </a:solidFill>
                <a:latin typeface="+mn-lt"/>
              </a:rPr>
              <a:t>idoneita</a:t>
            </a:r>
            <a:r>
              <a:rPr lang="it-IT" i="1" dirty="0">
                <a:solidFill>
                  <a:schemeClr val="bg1"/>
                </a:solidFill>
                <a:latin typeface="+mn-lt"/>
              </a:rPr>
              <a:t>̀ al </a:t>
            </a:r>
            <a:r>
              <a:rPr lang="it-IT" i="1" dirty="0" smtClean="0">
                <a:solidFill>
                  <a:schemeClr val="bg1"/>
                </a:solidFill>
                <a:latin typeface="+mn-lt"/>
              </a:rPr>
              <a:t>servizio</a:t>
            </a:r>
            <a:r>
              <a:rPr lang="en-US" i="1" dirty="0" smtClean="0">
                <a:latin typeface="+mn-lt"/>
              </a:rPr>
              <a:t>….</a:t>
            </a:r>
            <a:r>
              <a:rPr lang="it-IT" i="1" dirty="0" smtClean="0">
                <a:latin typeface="+mn-lt"/>
              </a:rPr>
              <a:t> </a:t>
            </a:r>
            <a:endParaRPr lang="it-IT" i="1" dirty="0">
              <a:latin typeface="+mn-lt"/>
            </a:endParaRPr>
          </a:p>
          <a:p>
            <a:pPr algn="just"/>
            <a:endParaRPr lang="it-IT" i="1" dirty="0" smtClean="0">
              <a:latin typeface="+mn-lt"/>
            </a:endParaRPr>
          </a:p>
          <a:p>
            <a:pPr algn="just"/>
            <a:r>
              <a:rPr lang="en-US" i="1" dirty="0" smtClean="0">
                <a:latin typeface="+mn-lt"/>
              </a:rPr>
              <a:t>…</a:t>
            </a:r>
            <a:r>
              <a:rPr lang="it-IT" i="1" dirty="0" smtClean="0">
                <a:latin typeface="+mn-lt"/>
              </a:rPr>
              <a:t>Il </a:t>
            </a:r>
            <a:r>
              <a:rPr lang="it-IT" i="1" dirty="0">
                <a:latin typeface="+mn-lt"/>
              </a:rPr>
              <a:t>termine per la presentazione del ricorso è fissato in </a:t>
            </a:r>
            <a:r>
              <a:rPr lang="it-IT" i="1" dirty="0">
                <a:solidFill>
                  <a:schemeClr val="bg1"/>
                </a:solidFill>
                <a:latin typeface="+mn-lt"/>
              </a:rPr>
              <a:t>10 giorni dalla comunicazione </a:t>
            </a:r>
            <a:r>
              <a:rPr lang="it-IT" i="1" dirty="0">
                <a:latin typeface="+mn-lt"/>
              </a:rPr>
              <a:t>del verbale della competente Commissione medica (C.M.O., C.M.V., C.M.I.C./ASL</a:t>
            </a:r>
            <a:r>
              <a:rPr lang="it-IT" i="1" dirty="0" smtClean="0">
                <a:latin typeface="+mn-lt"/>
              </a:rPr>
              <a:t>)</a:t>
            </a:r>
            <a:r>
              <a:rPr lang="en-US" i="1" dirty="0" smtClean="0">
                <a:latin typeface="+mn-lt"/>
              </a:rPr>
              <a:t>….</a:t>
            </a:r>
            <a:r>
              <a:rPr lang="it-IT" i="1" dirty="0" smtClean="0">
                <a:latin typeface="+mn-lt"/>
              </a:rPr>
              <a:t> </a:t>
            </a:r>
            <a:endParaRPr lang="it-IT" i="1" dirty="0">
              <a:latin typeface="+mn-lt"/>
            </a:endParaRPr>
          </a:p>
          <a:p>
            <a:pPr algn="just"/>
            <a:endParaRPr lang="it-IT" i="1" dirty="0" smtClean="0">
              <a:latin typeface="+mn-lt"/>
            </a:endParaRPr>
          </a:p>
          <a:p>
            <a:pPr algn="just"/>
            <a:r>
              <a:rPr lang="en-US" i="1" dirty="0" smtClean="0">
                <a:latin typeface="+mn-lt"/>
              </a:rPr>
              <a:t>…</a:t>
            </a:r>
            <a:r>
              <a:rPr lang="it-IT" i="1" dirty="0" smtClean="0">
                <a:latin typeface="+mn-lt"/>
              </a:rPr>
              <a:t>La </a:t>
            </a:r>
            <a:r>
              <a:rPr lang="it-IT" i="1" dirty="0">
                <a:latin typeface="+mn-lt"/>
              </a:rPr>
              <a:t>pratica istruita dagli E.D.R. a seguito della presentazione del ricorso in argomento, viene inviata ad </a:t>
            </a:r>
            <a:r>
              <a:rPr lang="it-IT" i="1" dirty="0">
                <a:solidFill>
                  <a:schemeClr val="bg1"/>
                </a:solidFill>
                <a:latin typeface="+mn-lt"/>
              </a:rPr>
              <a:t>una delle neocostituite C.M. di 2^ Istanza</a:t>
            </a:r>
            <a:r>
              <a:rPr lang="it-IT" i="1" dirty="0">
                <a:latin typeface="+mn-lt"/>
              </a:rPr>
              <a:t>, secondo la competenza territoriale ridefinita con Decreto 21 dicembre 2006 di questo </a:t>
            </a:r>
            <a:r>
              <a:rPr lang="it-IT" i="1" dirty="0" smtClean="0">
                <a:latin typeface="+mn-lt"/>
              </a:rPr>
              <a:t>Dicastero</a:t>
            </a:r>
            <a:r>
              <a:rPr lang="en-US" sz="1600" dirty="0" smtClean="0"/>
              <a:t>…</a:t>
            </a:r>
            <a:r>
              <a:rPr lang="it-IT" sz="1600" dirty="0" smtClean="0"/>
              <a:t> </a:t>
            </a:r>
          </a:p>
          <a:p>
            <a:pPr algn="ctr">
              <a:spcBef>
                <a:spcPts val="7800"/>
              </a:spcBef>
            </a:pPr>
            <a:r>
              <a:rPr lang="it-IT" sz="1100" dirty="0" smtClean="0">
                <a:solidFill>
                  <a:schemeClr val="tx2"/>
                </a:solidFill>
              </a:rPr>
              <a:t>Ascea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a:p>
            <a:pPr algn="just"/>
            <a:endParaRPr lang="it-IT" sz="1600" dirty="0" smtClean="0"/>
          </a:p>
          <a:p>
            <a:pPr algn="just"/>
            <a:endParaRPr lang="it-IT" sz="1600" dirty="0" smtClean="0"/>
          </a:p>
          <a:p>
            <a:pPr algn="just"/>
            <a:endParaRPr lang="it-IT" sz="1600" dirty="0"/>
          </a:p>
          <a:p>
            <a:pPr algn="just"/>
            <a:endParaRPr lang="it-IT" sz="1600" dirty="0" smtClean="0"/>
          </a:p>
          <a:p>
            <a:pPr algn="just"/>
            <a:endParaRPr lang="it-IT" sz="1600" dirty="0"/>
          </a:p>
          <a:p>
            <a:pPr algn="just"/>
            <a:endParaRPr lang="it-IT" sz="1600" dirty="0" smtClean="0"/>
          </a:p>
          <a:p>
            <a:pPr algn="just"/>
            <a:endParaRPr lang="it-IT" sz="1600" dirty="0"/>
          </a:p>
        </p:txBody>
      </p:sp>
      <p:pic>
        <p:nvPicPr>
          <p:cNvPr id="6"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432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277813"/>
            <a:ext cx="7153275" cy="679450"/>
          </a:xfrm>
        </p:spPr>
        <p:txBody>
          <a:bodyPr>
            <a:normAutofit fontScale="90000"/>
          </a:bodyPr>
          <a:lstStyle/>
          <a:p>
            <a:pPr eaLnBrk="1" hangingPunct="1"/>
            <a:r>
              <a:rPr lang="it-IT" altLang="it-IT" sz="3600" b="1" smtClean="0">
                <a:solidFill>
                  <a:schemeClr val="bg1"/>
                </a:solidFill>
              </a:rPr>
              <a:t>Carattere relativo del giudizio </a:t>
            </a:r>
            <a:r>
              <a:rPr lang="it-IT" altLang="it-IT" sz="2900" b="1" smtClean="0">
                <a:solidFill>
                  <a:schemeClr val="bg1"/>
                </a:solidFill>
              </a:rPr>
              <a:t> di idoneita’ a mansione  specifica </a:t>
            </a:r>
          </a:p>
        </p:txBody>
      </p:sp>
      <p:sp>
        <p:nvSpPr>
          <p:cNvPr id="23557" name="Rectangle 3"/>
          <p:cNvSpPr>
            <a:spLocks noGrp="1" noChangeArrowheads="1"/>
          </p:cNvSpPr>
          <p:nvPr>
            <p:ph type="body" idx="1"/>
          </p:nvPr>
        </p:nvSpPr>
        <p:spPr>
          <a:xfrm>
            <a:off x="468313" y="1412875"/>
            <a:ext cx="8229600" cy="5040313"/>
          </a:xfrm>
        </p:spPr>
        <p:txBody>
          <a:bodyPr/>
          <a:lstStyle/>
          <a:p>
            <a:pPr eaLnBrk="1" hangingPunct="1">
              <a:lnSpc>
                <a:spcPct val="90000"/>
              </a:lnSpc>
            </a:pPr>
            <a:endParaRPr lang="it-IT" altLang="it-IT" sz="2400" b="1" smtClean="0">
              <a:solidFill>
                <a:srgbClr val="FFFF66"/>
              </a:solidFill>
            </a:endParaRPr>
          </a:p>
          <a:p>
            <a:pPr algn="ctr" eaLnBrk="1" hangingPunct="1">
              <a:lnSpc>
                <a:spcPct val="90000"/>
              </a:lnSpc>
              <a:buFont typeface="Wingdings" panose="05000000000000000000" pitchFamily="2" charset="2"/>
              <a:buNone/>
            </a:pPr>
            <a:r>
              <a:rPr lang="it-IT" altLang="it-IT" sz="2400" b="1" smtClean="0"/>
              <a:t>Pertanto </a:t>
            </a:r>
          </a:p>
          <a:p>
            <a:pPr eaLnBrk="1" hangingPunct="1">
              <a:lnSpc>
                <a:spcPct val="90000"/>
              </a:lnSpc>
            </a:pPr>
            <a:r>
              <a:rPr lang="it-IT" altLang="it-IT" sz="2400" b="1" smtClean="0"/>
              <a:t>A) L’idoneità specifica  non coincide con lo stato di generica validità </a:t>
            </a:r>
          </a:p>
          <a:p>
            <a:pPr algn="ctr" eaLnBrk="1" hangingPunct="1">
              <a:lnSpc>
                <a:spcPct val="90000"/>
              </a:lnSpc>
              <a:buFont typeface="Wingdings" panose="05000000000000000000" pitchFamily="2" charset="2"/>
              <a:buNone/>
            </a:pPr>
            <a:r>
              <a:rPr lang="it-IT" altLang="it-IT" sz="2400" smtClean="0">
                <a:solidFill>
                  <a:schemeClr val="bg1"/>
                </a:solidFill>
              </a:rPr>
              <a:t>(anche un soggetto riconosciuto genericamente valido può risultare inidoneo per una specifica mansione)</a:t>
            </a:r>
          </a:p>
          <a:p>
            <a:pPr eaLnBrk="1" hangingPunct="1">
              <a:lnSpc>
                <a:spcPct val="90000"/>
              </a:lnSpc>
              <a:buFont typeface="Wingdings" panose="05000000000000000000" pitchFamily="2" charset="2"/>
              <a:buNone/>
            </a:pPr>
            <a:endParaRPr lang="it-IT" altLang="it-IT" sz="2400" smtClean="0">
              <a:solidFill>
                <a:srgbClr val="FFFF00"/>
              </a:solidFill>
            </a:endParaRPr>
          </a:p>
          <a:p>
            <a:pPr eaLnBrk="1" hangingPunct="1">
              <a:lnSpc>
                <a:spcPct val="90000"/>
              </a:lnSpc>
            </a:pPr>
            <a:r>
              <a:rPr lang="it-IT" altLang="it-IT" sz="2400" b="1" smtClean="0"/>
              <a:t>B) Una  limitazione  dell’integrità psico-fisica non esclude necessariamente l’idoneità </a:t>
            </a:r>
          </a:p>
          <a:p>
            <a:pPr algn="ctr" eaLnBrk="1" hangingPunct="1">
              <a:lnSpc>
                <a:spcPct val="90000"/>
              </a:lnSpc>
              <a:buFont typeface="Wingdings" panose="05000000000000000000" pitchFamily="2" charset="2"/>
              <a:buNone/>
            </a:pPr>
            <a:r>
              <a:rPr lang="it-IT" altLang="it-IT" sz="2400" smtClean="0">
                <a:solidFill>
                  <a:schemeClr val="bg1"/>
                </a:solidFill>
              </a:rPr>
              <a:t>(un soggetto invalido può risultare idoneo) </a:t>
            </a:r>
          </a:p>
          <a:p>
            <a:pPr eaLnBrk="1" hangingPunct="1">
              <a:lnSpc>
                <a:spcPct val="90000"/>
              </a:lnSpc>
              <a:buFont typeface="Wingdings" panose="05000000000000000000" pitchFamily="2" charset="2"/>
              <a:buNone/>
            </a:pPr>
            <a:endParaRPr lang="it-IT" altLang="it-IT" sz="2400" smtClean="0"/>
          </a:p>
        </p:txBody>
      </p:sp>
      <p:pic>
        <p:nvPicPr>
          <p:cNvPr id="19460"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730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23557">
                                            <p:txEl>
                                              <p:pRg st="1" end="1"/>
                                            </p:txEl>
                                          </p:spTgt>
                                        </p:tgtEl>
                                        <p:attrNameLst>
                                          <p:attrName>style.visibility</p:attrName>
                                        </p:attrNameLst>
                                      </p:cBhvr>
                                      <p:to>
                                        <p:strVal val="visible"/>
                                      </p:to>
                                    </p:set>
                                    <p:anim calcmode="lin" valueType="num">
                                      <p:cBhvr>
                                        <p:cTn id="7" dur="1000" decel="50000" fill="hold">
                                          <p:stCondLst>
                                            <p:cond delay="0"/>
                                          </p:stCondLst>
                                        </p:cTn>
                                        <p:tgtEl>
                                          <p:spTgt spid="23557">
                                            <p:txEl>
                                              <p:pRg st="1" end="1"/>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3557">
                                            <p:txEl>
                                              <p:pRg st="1" end="1"/>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3557">
                                            <p:txEl>
                                              <p:pRg st="1" end="1"/>
                                            </p:txEl>
                                          </p:spTgt>
                                        </p:tgtEl>
                                        <p:attrNameLst>
                                          <p:attrName>ppt_w</p:attrName>
                                        </p:attrNameLst>
                                      </p:cBhvr>
                                      <p:tavLst>
                                        <p:tav tm="0">
                                          <p:val>
                                            <p:strVal val="#ppt_w*.05"/>
                                          </p:val>
                                        </p:tav>
                                        <p:tav tm="100000">
                                          <p:val>
                                            <p:strVal val="#ppt_w"/>
                                          </p:val>
                                        </p:tav>
                                      </p:tavLst>
                                    </p:anim>
                                    <p:anim calcmode="lin" valueType="num">
                                      <p:cBhvr>
                                        <p:cTn id="10" dur="2000" fill="hold"/>
                                        <p:tgtEl>
                                          <p:spTgt spid="23557">
                                            <p:txEl>
                                              <p:pRg st="1" end="1"/>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3557">
                                            <p:txEl>
                                              <p:pRg st="1" end="1"/>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3557">
                                            <p:txEl>
                                              <p:pRg st="1" end="1"/>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3557">
                                            <p:txEl>
                                              <p:pRg st="1" end="1"/>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3557">
                                            <p:txEl>
                                              <p:pRg st="1" end="1"/>
                                            </p:txEl>
                                          </p:spTgt>
                                        </p:tgtEl>
                                      </p:cBhvr>
                                    </p:animEffect>
                                  </p:childTnLst>
                                </p:cTn>
                              </p:par>
                            </p:childTnLst>
                          </p:cTn>
                        </p:par>
                        <p:par>
                          <p:cTn id="15" fill="hold" nodeType="afterGroup">
                            <p:stCondLst>
                              <p:cond delay="2000"/>
                            </p:stCondLst>
                            <p:childTnLst>
                              <p:par>
                                <p:cTn id="16" presetID="25" presetClass="entr" presetSubtype="0" fill="hold" nodeType="afterEffect">
                                  <p:stCondLst>
                                    <p:cond delay="0"/>
                                  </p:stCondLst>
                                  <p:childTnLst>
                                    <p:set>
                                      <p:cBhvr>
                                        <p:cTn id="17" dur="1" fill="hold">
                                          <p:stCondLst>
                                            <p:cond delay="0"/>
                                          </p:stCondLst>
                                        </p:cTn>
                                        <p:tgtEl>
                                          <p:spTgt spid="23557">
                                            <p:txEl>
                                              <p:pRg st="2" end="2"/>
                                            </p:txEl>
                                          </p:spTgt>
                                        </p:tgtEl>
                                        <p:attrNameLst>
                                          <p:attrName>style.visibility</p:attrName>
                                        </p:attrNameLst>
                                      </p:cBhvr>
                                      <p:to>
                                        <p:strVal val="visible"/>
                                      </p:to>
                                    </p:set>
                                    <p:anim calcmode="lin" valueType="num">
                                      <p:cBhvr>
                                        <p:cTn id="18" dur="1000" decel="50000" fill="hold">
                                          <p:stCondLst>
                                            <p:cond delay="0"/>
                                          </p:stCondLst>
                                        </p:cTn>
                                        <p:tgtEl>
                                          <p:spTgt spid="23557">
                                            <p:txEl>
                                              <p:pRg st="2" end="2"/>
                                            </p:txEl>
                                          </p:spTgt>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23557">
                                            <p:txEl>
                                              <p:pRg st="2" end="2"/>
                                            </p:txEl>
                                          </p:spTgt>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23557">
                                            <p:txEl>
                                              <p:pRg st="2" end="2"/>
                                            </p:txEl>
                                          </p:spTgt>
                                        </p:tgtEl>
                                        <p:attrNameLst>
                                          <p:attrName>ppt_w</p:attrName>
                                        </p:attrNameLst>
                                      </p:cBhvr>
                                      <p:tavLst>
                                        <p:tav tm="0">
                                          <p:val>
                                            <p:strVal val="#ppt_w*.05"/>
                                          </p:val>
                                        </p:tav>
                                        <p:tav tm="100000">
                                          <p:val>
                                            <p:strVal val="#ppt_w"/>
                                          </p:val>
                                        </p:tav>
                                      </p:tavLst>
                                    </p:anim>
                                    <p:anim calcmode="lin" valueType="num">
                                      <p:cBhvr>
                                        <p:cTn id="21" dur="2000" fill="hold"/>
                                        <p:tgtEl>
                                          <p:spTgt spid="23557">
                                            <p:txEl>
                                              <p:pRg st="2" end="2"/>
                                            </p:txEl>
                                          </p:spTgt>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23557">
                                            <p:txEl>
                                              <p:pRg st="2" end="2"/>
                                            </p:txEl>
                                          </p:spTgt>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23557">
                                            <p:txEl>
                                              <p:pRg st="2" end="2"/>
                                            </p:txEl>
                                          </p:spTgt>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23557">
                                            <p:txEl>
                                              <p:pRg st="2" end="2"/>
                                            </p:txEl>
                                          </p:spTgt>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23557">
                                            <p:txEl>
                                              <p:pRg st="2" end="2"/>
                                            </p:txEl>
                                          </p:spTgt>
                                        </p:tgtEl>
                                      </p:cBhvr>
                                    </p:animEffect>
                                  </p:childTnLst>
                                </p:cTn>
                              </p:par>
                            </p:childTnLst>
                          </p:cTn>
                        </p:par>
                        <p:par>
                          <p:cTn id="26" fill="hold" nodeType="afterGroup">
                            <p:stCondLst>
                              <p:cond delay="4000"/>
                            </p:stCondLst>
                            <p:childTnLst>
                              <p:par>
                                <p:cTn id="27" presetID="25" presetClass="entr" presetSubtype="0" fill="hold" nodeType="afterEffect">
                                  <p:stCondLst>
                                    <p:cond delay="0"/>
                                  </p:stCondLst>
                                  <p:childTnLst>
                                    <p:set>
                                      <p:cBhvr>
                                        <p:cTn id="28" dur="1" fill="hold">
                                          <p:stCondLst>
                                            <p:cond delay="0"/>
                                          </p:stCondLst>
                                        </p:cTn>
                                        <p:tgtEl>
                                          <p:spTgt spid="23557">
                                            <p:txEl>
                                              <p:pRg st="3" end="3"/>
                                            </p:txEl>
                                          </p:spTgt>
                                        </p:tgtEl>
                                        <p:attrNameLst>
                                          <p:attrName>style.visibility</p:attrName>
                                        </p:attrNameLst>
                                      </p:cBhvr>
                                      <p:to>
                                        <p:strVal val="visible"/>
                                      </p:to>
                                    </p:set>
                                    <p:anim calcmode="lin" valueType="num">
                                      <p:cBhvr>
                                        <p:cTn id="29" dur="1000" decel="50000" fill="hold">
                                          <p:stCondLst>
                                            <p:cond delay="0"/>
                                          </p:stCondLst>
                                        </p:cTn>
                                        <p:tgtEl>
                                          <p:spTgt spid="23557">
                                            <p:txEl>
                                              <p:pRg st="3" end="3"/>
                                            </p:txEl>
                                          </p:spTgt>
                                        </p:tgtEl>
                                        <p:attrNameLst>
                                          <p:attrName>style.rotation</p:attrName>
                                        </p:attrNameLst>
                                      </p:cBhvr>
                                      <p:tavLst>
                                        <p:tav tm="0">
                                          <p:val>
                                            <p:fltVal val="-90"/>
                                          </p:val>
                                        </p:tav>
                                        <p:tav tm="100000">
                                          <p:val>
                                            <p:fltVal val="0"/>
                                          </p:val>
                                        </p:tav>
                                      </p:tavLst>
                                    </p:anim>
                                    <p:anim calcmode="lin" valueType="num">
                                      <p:cBhvr>
                                        <p:cTn id="30" dur="1000" decel="50000" fill="hold">
                                          <p:stCondLst>
                                            <p:cond delay="0"/>
                                          </p:stCondLst>
                                        </p:cTn>
                                        <p:tgtEl>
                                          <p:spTgt spid="23557">
                                            <p:txEl>
                                              <p:pRg st="3" end="3"/>
                                            </p:txEl>
                                          </p:spTgt>
                                        </p:tgtEl>
                                        <p:attrNameLst>
                                          <p:attrName>ppt_w</p:attrName>
                                        </p:attrNameLst>
                                      </p:cBhvr>
                                      <p:tavLst>
                                        <p:tav tm="0">
                                          <p:val>
                                            <p:strVal val="#ppt_w"/>
                                          </p:val>
                                        </p:tav>
                                        <p:tav tm="100000">
                                          <p:val>
                                            <p:strVal val="#ppt_w*.05"/>
                                          </p:val>
                                        </p:tav>
                                      </p:tavLst>
                                    </p:anim>
                                    <p:anim calcmode="lin" valueType="num">
                                      <p:cBhvr>
                                        <p:cTn id="31" dur="1000" accel="50000" fill="hold">
                                          <p:stCondLst>
                                            <p:cond delay="1000"/>
                                          </p:stCondLst>
                                        </p:cTn>
                                        <p:tgtEl>
                                          <p:spTgt spid="23557">
                                            <p:txEl>
                                              <p:pRg st="3" end="3"/>
                                            </p:txEl>
                                          </p:spTgt>
                                        </p:tgtEl>
                                        <p:attrNameLst>
                                          <p:attrName>ppt_w</p:attrName>
                                        </p:attrNameLst>
                                      </p:cBhvr>
                                      <p:tavLst>
                                        <p:tav tm="0">
                                          <p:val>
                                            <p:strVal val="#ppt_w*.05"/>
                                          </p:val>
                                        </p:tav>
                                        <p:tav tm="100000">
                                          <p:val>
                                            <p:strVal val="#ppt_w"/>
                                          </p:val>
                                        </p:tav>
                                      </p:tavLst>
                                    </p:anim>
                                    <p:anim calcmode="lin" valueType="num">
                                      <p:cBhvr>
                                        <p:cTn id="32" dur="2000" fill="hold"/>
                                        <p:tgtEl>
                                          <p:spTgt spid="23557">
                                            <p:txEl>
                                              <p:pRg st="3" end="3"/>
                                            </p:txEl>
                                          </p:spTgt>
                                        </p:tgtEl>
                                        <p:attrNameLst>
                                          <p:attrName>ppt_h</p:attrName>
                                        </p:attrNameLst>
                                      </p:cBhvr>
                                      <p:tavLst>
                                        <p:tav tm="0">
                                          <p:val>
                                            <p:strVal val="#ppt_h"/>
                                          </p:val>
                                        </p:tav>
                                        <p:tav tm="100000">
                                          <p:val>
                                            <p:strVal val="#ppt_h"/>
                                          </p:val>
                                        </p:tav>
                                      </p:tavLst>
                                    </p:anim>
                                    <p:anim calcmode="lin" valueType="num">
                                      <p:cBhvr>
                                        <p:cTn id="33" dur="1000" decel="50000" fill="hold">
                                          <p:stCondLst>
                                            <p:cond delay="0"/>
                                          </p:stCondLst>
                                        </p:cTn>
                                        <p:tgtEl>
                                          <p:spTgt spid="23557">
                                            <p:txEl>
                                              <p:pRg st="3" end="3"/>
                                            </p:txEl>
                                          </p:spTgt>
                                        </p:tgtEl>
                                        <p:attrNameLst>
                                          <p:attrName>ppt_x</p:attrName>
                                        </p:attrNameLst>
                                      </p:cBhvr>
                                      <p:tavLst>
                                        <p:tav tm="0">
                                          <p:val>
                                            <p:strVal val="#ppt_x+.4"/>
                                          </p:val>
                                        </p:tav>
                                        <p:tav tm="100000">
                                          <p:val>
                                            <p:strVal val="#ppt_x"/>
                                          </p:val>
                                        </p:tav>
                                      </p:tavLst>
                                    </p:anim>
                                    <p:anim calcmode="lin" valueType="num">
                                      <p:cBhvr>
                                        <p:cTn id="34" dur="1000" decel="50000" fill="hold">
                                          <p:stCondLst>
                                            <p:cond delay="0"/>
                                          </p:stCondLst>
                                        </p:cTn>
                                        <p:tgtEl>
                                          <p:spTgt spid="23557">
                                            <p:txEl>
                                              <p:pRg st="3" end="3"/>
                                            </p:txEl>
                                          </p:spTgt>
                                        </p:tgtEl>
                                        <p:attrNameLst>
                                          <p:attrName>ppt_y</p:attrName>
                                        </p:attrNameLst>
                                      </p:cBhvr>
                                      <p:tavLst>
                                        <p:tav tm="0">
                                          <p:val>
                                            <p:strVal val="#ppt_y-.2"/>
                                          </p:val>
                                        </p:tav>
                                        <p:tav tm="100000">
                                          <p:val>
                                            <p:strVal val="#ppt_y+.1"/>
                                          </p:val>
                                        </p:tav>
                                      </p:tavLst>
                                    </p:anim>
                                    <p:anim calcmode="lin" valueType="num">
                                      <p:cBhvr>
                                        <p:cTn id="35" dur="1000" accel="50000" fill="hold">
                                          <p:stCondLst>
                                            <p:cond delay="1000"/>
                                          </p:stCondLst>
                                        </p:cTn>
                                        <p:tgtEl>
                                          <p:spTgt spid="23557">
                                            <p:txEl>
                                              <p:pRg st="3" end="3"/>
                                            </p:txEl>
                                          </p:spTgt>
                                        </p:tgtEl>
                                        <p:attrNameLst>
                                          <p:attrName>ppt_y</p:attrName>
                                        </p:attrNameLst>
                                      </p:cBhvr>
                                      <p:tavLst>
                                        <p:tav tm="0">
                                          <p:val>
                                            <p:strVal val="#ppt_y+.1"/>
                                          </p:val>
                                        </p:tav>
                                        <p:tav tm="100000">
                                          <p:val>
                                            <p:strVal val="#ppt_y"/>
                                          </p:val>
                                        </p:tav>
                                      </p:tavLst>
                                    </p:anim>
                                    <p:animEffect transition="in" filter="fade">
                                      <p:cBhvr>
                                        <p:cTn id="36" dur="2000" decel="50000">
                                          <p:stCondLst>
                                            <p:cond delay="0"/>
                                          </p:stCondLst>
                                        </p:cTn>
                                        <p:tgtEl>
                                          <p:spTgt spid="23557">
                                            <p:txEl>
                                              <p:pRg st="3" end="3"/>
                                            </p:txEl>
                                          </p:spTgt>
                                        </p:tgtEl>
                                      </p:cBhvr>
                                    </p:animEffect>
                                  </p:childTnLst>
                                </p:cTn>
                              </p:par>
                            </p:childTnLst>
                          </p:cTn>
                        </p:par>
                        <p:par>
                          <p:cTn id="37" fill="hold" nodeType="afterGroup">
                            <p:stCondLst>
                              <p:cond delay="6000"/>
                            </p:stCondLst>
                            <p:childTnLst>
                              <p:par>
                                <p:cTn id="38" presetID="25" presetClass="entr" presetSubtype="0" fill="hold" nodeType="afterEffect">
                                  <p:stCondLst>
                                    <p:cond delay="0"/>
                                  </p:stCondLst>
                                  <p:childTnLst>
                                    <p:set>
                                      <p:cBhvr>
                                        <p:cTn id="39" dur="1" fill="hold">
                                          <p:stCondLst>
                                            <p:cond delay="0"/>
                                          </p:stCondLst>
                                        </p:cTn>
                                        <p:tgtEl>
                                          <p:spTgt spid="23557">
                                            <p:txEl>
                                              <p:pRg st="5" end="5"/>
                                            </p:txEl>
                                          </p:spTgt>
                                        </p:tgtEl>
                                        <p:attrNameLst>
                                          <p:attrName>style.visibility</p:attrName>
                                        </p:attrNameLst>
                                      </p:cBhvr>
                                      <p:to>
                                        <p:strVal val="visible"/>
                                      </p:to>
                                    </p:set>
                                    <p:anim calcmode="lin" valueType="num">
                                      <p:cBhvr>
                                        <p:cTn id="40" dur="1000" decel="50000" fill="hold">
                                          <p:stCondLst>
                                            <p:cond delay="0"/>
                                          </p:stCondLst>
                                        </p:cTn>
                                        <p:tgtEl>
                                          <p:spTgt spid="23557">
                                            <p:txEl>
                                              <p:pRg st="5" end="5"/>
                                            </p:txEl>
                                          </p:spTgt>
                                        </p:tgtEl>
                                        <p:attrNameLst>
                                          <p:attrName>style.rotation</p:attrName>
                                        </p:attrNameLst>
                                      </p:cBhvr>
                                      <p:tavLst>
                                        <p:tav tm="0">
                                          <p:val>
                                            <p:fltVal val="-90"/>
                                          </p:val>
                                        </p:tav>
                                        <p:tav tm="100000">
                                          <p:val>
                                            <p:fltVal val="0"/>
                                          </p:val>
                                        </p:tav>
                                      </p:tavLst>
                                    </p:anim>
                                    <p:anim calcmode="lin" valueType="num">
                                      <p:cBhvr>
                                        <p:cTn id="41" dur="1000" decel="50000" fill="hold">
                                          <p:stCondLst>
                                            <p:cond delay="0"/>
                                          </p:stCondLst>
                                        </p:cTn>
                                        <p:tgtEl>
                                          <p:spTgt spid="23557">
                                            <p:txEl>
                                              <p:pRg st="5" end="5"/>
                                            </p:txEl>
                                          </p:spTgt>
                                        </p:tgtEl>
                                        <p:attrNameLst>
                                          <p:attrName>ppt_w</p:attrName>
                                        </p:attrNameLst>
                                      </p:cBhvr>
                                      <p:tavLst>
                                        <p:tav tm="0">
                                          <p:val>
                                            <p:strVal val="#ppt_w"/>
                                          </p:val>
                                        </p:tav>
                                        <p:tav tm="100000">
                                          <p:val>
                                            <p:strVal val="#ppt_w*.05"/>
                                          </p:val>
                                        </p:tav>
                                      </p:tavLst>
                                    </p:anim>
                                    <p:anim calcmode="lin" valueType="num">
                                      <p:cBhvr>
                                        <p:cTn id="42" dur="1000" accel="50000" fill="hold">
                                          <p:stCondLst>
                                            <p:cond delay="1000"/>
                                          </p:stCondLst>
                                        </p:cTn>
                                        <p:tgtEl>
                                          <p:spTgt spid="23557">
                                            <p:txEl>
                                              <p:pRg st="5" end="5"/>
                                            </p:txEl>
                                          </p:spTgt>
                                        </p:tgtEl>
                                        <p:attrNameLst>
                                          <p:attrName>ppt_w</p:attrName>
                                        </p:attrNameLst>
                                      </p:cBhvr>
                                      <p:tavLst>
                                        <p:tav tm="0">
                                          <p:val>
                                            <p:strVal val="#ppt_w*.05"/>
                                          </p:val>
                                        </p:tav>
                                        <p:tav tm="100000">
                                          <p:val>
                                            <p:strVal val="#ppt_w"/>
                                          </p:val>
                                        </p:tav>
                                      </p:tavLst>
                                    </p:anim>
                                    <p:anim calcmode="lin" valueType="num">
                                      <p:cBhvr>
                                        <p:cTn id="43" dur="2000" fill="hold"/>
                                        <p:tgtEl>
                                          <p:spTgt spid="23557">
                                            <p:txEl>
                                              <p:pRg st="5" end="5"/>
                                            </p:txEl>
                                          </p:spTgt>
                                        </p:tgtEl>
                                        <p:attrNameLst>
                                          <p:attrName>ppt_h</p:attrName>
                                        </p:attrNameLst>
                                      </p:cBhvr>
                                      <p:tavLst>
                                        <p:tav tm="0">
                                          <p:val>
                                            <p:strVal val="#ppt_h"/>
                                          </p:val>
                                        </p:tav>
                                        <p:tav tm="100000">
                                          <p:val>
                                            <p:strVal val="#ppt_h"/>
                                          </p:val>
                                        </p:tav>
                                      </p:tavLst>
                                    </p:anim>
                                    <p:anim calcmode="lin" valueType="num">
                                      <p:cBhvr>
                                        <p:cTn id="44" dur="1000" decel="50000" fill="hold">
                                          <p:stCondLst>
                                            <p:cond delay="0"/>
                                          </p:stCondLst>
                                        </p:cTn>
                                        <p:tgtEl>
                                          <p:spTgt spid="23557">
                                            <p:txEl>
                                              <p:pRg st="5" end="5"/>
                                            </p:txEl>
                                          </p:spTgt>
                                        </p:tgtEl>
                                        <p:attrNameLst>
                                          <p:attrName>ppt_x</p:attrName>
                                        </p:attrNameLst>
                                      </p:cBhvr>
                                      <p:tavLst>
                                        <p:tav tm="0">
                                          <p:val>
                                            <p:strVal val="#ppt_x+.4"/>
                                          </p:val>
                                        </p:tav>
                                        <p:tav tm="100000">
                                          <p:val>
                                            <p:strVal val="#ppt_x"/>
                                          </p:val>
                                        </p:tav>
                                      </p:tavLst>
                                    </p:anim>
                                    <p:anim calcmode="lin" valueType="num">
                                      <p:cBhvr>
                                        <p:cTn id="45" dur="1000" decel="50000" fill="hold">
                                          <p:stCondLst>
                                            <p:cond delay="0"/>
                                          </p:stCondLst>
                                        </p:cTn>
                                        <p:tgtEl>
                                          <p:spTgt spid="23557">
                                            <p:txEl>
                                              <p:pRg st="5" end="5"/>
                                            </p:txEl>
                                          </p:spTgt>
                                        </p:tgtEl>
                                        <p:attrNameLst>
                                          <p:attrName>ppt_y</p:attrName>
                                        </p:attrNameLst>
                                      </p:cBhvr>
                                      <p:tavLst>
                                        <p:tav tm="0">
                                          <p:val>
                                            <p:strVal val="#ppt_y-.2"/>
                                          </p:val>
                                        </p:tav>
                                        <p:tav tm="100000">
                                          <p:val>
                                            <p:strVal val="#ppt_y+.1"/>
                                          </p:val>
                                        </p:tav>
                                      </p:tavLst>
                                    </p:anim>
                                    <p:anim calcmode="lin" valueType="num">
                                      <p:cBhvr>
                                        <p:cTn id="46" dur="1000" accel="50000" fill="hold">
                                          <p:stCondLst>
                                            <p:cond delay="1000"/>
                                          </p:stCondLst>
                                        </p:cTn>
                                        <p:tgtEl>
                                          <p:spTgt spid="23557">
                                            <p:txEl>
                                              <p:pRg st="5" end="5"/>
                                            </p:txEl>
                                          </p:spTgt>
                                        </p:tgtEl>
                                        <p:attrNameLst>
                                          <p:attrName>ppt_y</p:attrName>
                                        </p:attrNameLst>
                                      </p:cBhvr>
                                      <p:tavLst>
                                        <p:tav tm="0">
                                          <p:val>
                                            <p:strVal val="#ppt_y+.1"/>
                                          </p:val>
                                        </p:tav>
                                        <p:tav tm="100000">
                                          <p:val>
                                            <p:strVal val="#ppt_y"/>
                                          </p:val>
                                        </p:tav>
                                      </p:tavLst>
                                    </p:anim>
                                    <p:animEffect transition="in" filter="fade">
                                      <p:cBhvr>
                                        <p:cTn id="47" dur="2000" decel="50000">
                                          <p:stCondLst>
                                            <p:cond delay="0"/>
                                          </p:stCondLst>
                                        </p:cTn>
                                        <p:tgtEl>
                                          <p:spTgt spid="23557">
                                            <p:txEl>
                                              <p:pRg st="5" end="5"/>
                                            </p:txEl>
                                          </p:spTgt>
                                        </p:tgtEl>
                                      </p:cBhvr>
                                    </p:animEffect>
                                  </p:childTnLst>
                                </p:cTn>
                              </p:par>
                            </p:childTnLst>
                          </p:cTn>
                        </p:par>
                        <p:par>
                          <p:cTn id="48" fill="hold" nodeType="afterGroup">
                            <p:stCondLst>
                              <p:cond delay="8000"/>
                            </p:stCondLst>
                            <p:childTnLst>
                              <p:par>
                                <p:cTn id="49" presetID="25" presetClass="entr" presetSubtype="0" fill="hold" nodeType="afterEffect">
                                  <p:stCondLst>
                                    <p:cond delay="0"/>
                                  </p:stCondLst>
                                  <p:childTnLst>
                                    <p:set>
                                      <p:cBhvr>
                                        <p:cTn id="50" dur="1" fill="hold">
                                          <p:stCondLst>
                                            <p:cond delay="0"/>
                                          </p:stCondLst>
                                        </p:cTn>
                                        <p:tgtEl>
                                          <p:spTgt spid="23557">
                                            <p:txEl>
                                              <p:pRg st="6" end="6"/>
                                            </p:txEl>
                                          </p:spTgt>
                                        </p:tgtEl>
                                        <p:attrNameLst>
                                          <p:attrName>style.visibility</p:attrName>
                                        </p:attrNameLst>
                                      </p:cBhvr>
                                      <p:to>
                                        <p:strVal val="visible"/>
                                      </p:to>
                                    </p:set>
                                    <p:anim calcmode="lin" valueType="num">
                                      <p:cBhvr>
                                        <p:cTn id="51" dur="1000" decel="50000" fill="hold">
                                          <p:stCondLst>
                                            <p:cond delay="0"/>
                                          </p:stCondLst>
                                        </p:cTn>
                                        <p:tgtEl>
                                          <p:spTgt spid="23557">
                                            <p:txEl>
                                              <p:pRg st="6" end="6"/>
                                            </p:txEl>
                                          </p:spTgt>
                                        </p:tgtEl>
                                        <p:attrNameLst>
                                          <p:attrName>style.rotation</p:attrName>
                                        </p:attrNameLst>
                                      </p:cBhvr>
                                      <p:tavLst>
                                        <p:tav tm="0">
                                          <p:val>
                                            <p:fltVal val="-90"/>
                                          </p:val>
                                        </p:tav>
                                        <p:tav tm="100000">
                                          <p:val>
                                            <p:fltVal val="0"/>
                                          </p:val>
                                        </p:tav>
                                      </p:tavLst>
                                    </p:anim>
                                    <p:anim calcmode="lin" valueType="num">
                                      <p:cBhvr>
                                        <p:cTn id="52" dur="1000" decel="50000" fill="hold">
                                          <p:stCondLst>
                                            <p:cond delay="0"/>
                                          </p:stCondLst>
                                        </p:cTn>
                                        <p:tgtEl>
                                          <p:spTgt spid="23557">
                                            <p:txEl>
                                              <p:pRg st="6" end="6"/>
                                            </p:txEl>
                                          </p:spTgt>
                                        </p:tgtEl>
                                        <p:attrNameLst>
                                          <p:attrName>ppt_w</p:attrName>
                                        </p:attrNameLst>
                                      </p:cBhvr>
                                      <p:tavLst>
                                        <p:tav tm="0">
                                          <p:val>
                                            <p:strVal val="#ppt_w"/>
                                          </p:val>
                                        </p:tav>
                                        <p:tav tm="100000">
                                          <p:val>
                                            <p:strVal val="#ppt_w*.05"/>
                                          </p:val>
                                        </p:tav>
                                      </p:tavLst>
                                    </p:anim>
                                    <p:anim calcmode="lin" valueType="num">
                                      <p:cBhvr>
                                        <p:cTn id="53" dur="1000" accel="50000" fill="hold">
                                          <p:stCondLst>
                                            <p:cond delay="1000"/>
                                          </p:stCondLst>
                                        </p:cTn>
                                        <p:tgtEl>
                                          <p:spTgt spid="23557">
                                            <p:txEl>
                                              <p:pRg st="6" end="6"/>
                                            </p:txEl>
                                          </p:spTgt>
                                        </p:tgtEl>
                                        <p:attrNameLst>
                                          <p:attrName>ppt_w</p:attrName>
                                        </p:attrNameLst>
                                      </p:cBhvr>
                                      <p:tavLst>
                                        <p:tav tm="0">
                                          <p:val>
                                            <p:strVal val="#ppt_w*.05"/>
                                          </p:val>
                                        </p:tav>
                                        <p:tav tm="100000">
                                          <p:val>
                                            <p:strVal val="#ppt_w"/>
                                          </p:val>
                                        </p:tav>
                                      </p:tavLst>
                                    </p:anim>
                                    <p:anim calcmode="lin" valueType="num">
                                      <p:cBhvr>
                                        <p:cTn id="54" dur="2000" fill="hold"/>
                                        <p:tgtEl>
                                          <p:spTgt spid="23557">
                                            <p:txEl>
                                              <p:pRg st="6" end="6"/>
                                            </p:txEl>
                                          </p:spTgt>
                                        </p:tgtEl>
                                        <p:attrNameLst>
                                          <p:attrName>ppt_h</p:attrName>
                                        </p:attrNameLst>
                                      </p:cBhvr>
                                      <p:tavLst>
                                        <p:tav tm="0">
                                          <p:val>
                                            <p:strVal val="#ppt_h"/>
                                          </p:val>
                                        </p:tav>
                                        <p:tav tm="100000">
                                          <p:val>
                                            <p:strVal val="#ppt_h"/>
                                          </p:val>
                                        </p:tav>
                                      </p:tavLst>
                                    </p:anim>
                                    <p:anim calcmode="lin" valueType="num">
                                      <p:cBhvr>
                                        <p:cTn id="55" dur="1000" decel="50000" fill="hold">
                                          <p:stCondLst>
                                            <p:cond delay="0"/>
                                          </p:stCondLst>
                                        </p:cTn>
                                        <p:tgtEl>
                                          <p:spTgt spid="23557">
                                            <p:txEl>
                                              <p:pRg st="6" end="6"/>
                                            </p:txEl>
                                          </p:spTgt>
                                        </p:tgtEl>
                                        <p:attrNameLst>
                                          <p:attrName>ppt_x</p:attrName>
                                        </p:attrNameLst>
                                      </p:cBhvr>
                                      <p:tavLst>
                                        <p:tav tm="0">
                                          <p:val>
                                            <p:strVal val="#ppt_x+.4"/>
                                          </p:val>
                                        </p:tav>
                                        <p:tav tm="100000">
                                          <p:val>
                                            <p:strVal val="#ppt_x"/>
                                          </p:val>
                                        </p:tav>
                                      </p:tavLst>
                                    </p:anim>
                                    <p:anim calcmode="lin" valueType="num">
                                      <p:cBhvr>
                                        <p:cTn id="56" dur="1000" decel="50000" fill="hold">
                                          <p:stCondLst>
                                            <p:cond delay="0"/>
                                          </p:stCondLst>
                                        </p:cTn>
                                        <p:tgtEl>
                                          <p:spTgt spid="23557">
                                            <p:txEl>
                                              <p:pRg st="6" end="6"/>
                                            </p:txEl>
                                          </p:spTgt>
                                        </p:tgtEl>
                                        <p:attrNameLst>
                                          <p:attrName>ppt_y</p:attrName>
                                        </p:attrNameLst>
                                      </p:cBhvr>
                                      <p:tavLst>
                                        <p:tav tm="0">
                                          <p:val>
                                            <p:strVal val="#ppt_y-.2"/>
                                          </p:val>
                                        </p:tav>
                                        <p:tav tm="100000">
                                          <p:val>
                                            <p:strVal val="#ppt_y+.1"/>
                                          </p:val>
                                        </p:tav>
                                      </p:tavLst>
                                    </p:anim>
                                    <p:anim calcmode="lin" valueType="num">
                                      <p:cBhvr>
                                        <p:cTn id="57" dur="1000" accel="50000" fill="hold">
                                          <p:stCondLst>
                                            <p:cond delay="1000"/>
                                          </p:stCondLst>
                                        </p:cTn>
                                        <p:tgtEl>
                                          <p:spTgt spid="23557">
                                            <p:txEl>
                                              <p:pRg st="6" end="6"/>
                                            </p:txEl>
                                          </p:spTgt>
                                        </p:tgtEl>
                                        <p:attrNameLst>
                                          <p:attrName>ppt_y</p:attrName>
                                        </p:attrNameLst>
                                      </p:cBhvr>
                                      <p:tavLst>
                                        <p:tav tm="0">
                                          <p:val>
                                            <p:strVal val="#ppt_y+.1"/>
                                          </p:val>
                                        </p:tav>
                                        <p:tav tm="100000">
                                          <p:val>
                                            <p:strVal val="#ppt_y"/>
                                          </p:val>
                                        </p:tav>
                                      </p:tavLst>
                                    </p:anim>
                                    <p:animEffect transition="in" filter="fade">
                                      <p:cBhvr>
                                        <p:cTn id="58" dur="2000" decel="50000">
                                          <p:stCondLst>
                                            <p:cond delay="0"/>
                                          </p:stCondLst>
                                        </p:cTn>
                                        <p:tgtEl>
                                          <p:spTgt spid="235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900113" y="188913"/>
            <a:ext cx="7772400" cy="1143000"/>
          </a:xfrm>
        </p:spPr>
        <p:txBody>
          <a:bodyPr/>
          <a:lstStyle/>
          <a:p>
            <a:r>
              <a:rPr lang="it-IT" altLang="it-IT" sz="2400" b="1" smtClean="0">
                <a:solidFill>
                  <a:schemeClr val="tx1"/>
                </a:solidFill>
              </a:rPr>
              <a:t>GIUDIZIO DI  IDONEITA</a:t>
            </a:r>
            <a:br>
              <a:rPr lang="it-IT" altLang="it-IT" sz="2400" b="1" smtClean="0">
                <a:solidFill>
                  <a:schemeClr val="tx1"/>
                </a:solidFill>
              </a:rPr>
            </a:br>
            <a:r>
              <a:rPr lang="it-IT" altLang="it-IT" sz="2000" b="1" smtClean="0">
                <a:solidFill>
                  <a:schemeClr val="tx1"/>
                </a:solidFill>
              </a:rPr>
              <a:t>un giudizio complesso</a:t>
            </a:r>
            <a:br>
              <a:rPr lang="it-IT" altLang="it-IT" sz="2000" b="1" smtClean="0">
                <a:solidFill>
                  <a:schemeClr val="tx1"/>
                </a:solidFill>
              </a:rPr>
            </a:br>
            <a:endParaRPr lang="it-IT" altLang="it-IT" sz="2000" smtClean="0">
              <a:solidFill>
                <a:schemeClr val="tx1"/>
              </a:solidFill>
            </a:endParaRPr>
          </a:p>
        </p:txBody>
      </p:sp>
      <p:sp>
        <p:nvSpPr>
          <p:cNvPr id="21509" name="Segnaposto contenuto 2"/>
          <p:cNvSpPr>
            <a:spLocks noGrp="1"/>
          </p:cNvSpPr>
          <p:nvPr>
            <p:ph idx="1"/>
          </p:nvPr>
        </p:nvSpPr>
        <p:spPr>
          <a:xfrm>
            <a:off x="611188" y="1135063"/>
            <a:ext cx="8137525" cy="4718050"/>
          </a:xfrm>
        </p:spPr>
        <p:txBody>
          <a:bodyPr/>
          <a:lstStyle/>
          <a:p>
            <a:pPr>
              <a:buFontTx/>
              <a:buNone/>
            </a:pPr>
            <a:r>
              <a:rPr lang="it-IT" altLang="it-IT" smtClean="0">
                <a:solidFill>
                  <a:srgbClr val="FF0000"/>
                </a:solidFill>
              </a:rPr>
              <a:t>   </a:t>
            </a:r>
            <a:r>
              <a:rPr lang="it-IT" altLang="it-IT" sz="2000" smtClean="0"/>
              <a:t>L’articolazione e proprietà del giudizio di idoneità risultano     un’attività complessa che  richiede:</a:t>
            </a:r>
          </a:p>
          <a:p>
            <a:pPr>
              <a:buFontTx/>
              <a:buNone/>
            </a:pPr>
            <a:endParaRPr lang="it-IT" altLang="it-IT" sz="2000" smtClean="0"/>
          </a:p>
          <a:p>
            <a:pPr lvl="1">
              <a:buFont typeface="Wingdings" panose="05000000000000000000" pitchFamily="2" charset="2"/>
              <a:buChar char="Ø"/>
            </a:pPr>
            <a:r>
              <a:rPr lang="it-IT" altLang="it-IT" sz="1800" smtClean="0">
                <a:solidFill>
                  <a:schemeClr val="bg1"/>
                </a:solidFill>
              </a:rPr>
              <a:t> preciso inquadramento del rischio lavorativo</a:t>
            </a:r>
          </a:p>
          <a:p>
            <a:pPr lvl="1">
              <a:buFont typeface="Wingdings" panose="05000000000000000000" pitchFamily="2" charset="2"/>
              <a:buChar char="Ø"/>
            </a:pPr>
            <a:r>
              <a:rPr lang="it-IT" altLang="it-IT" sz="1800" smtClean="0">
                <a:solidFill>
                  <a:schemeClr val="bg1"/>
                </a:solidFill>
              </a:rPr>
              <a:t> corretto inquadramento diagnostico </a:t>
            </a:r>
          </a:p>
          <a:p>
            <a:pPr lvl="1">
              <a:buFont typeface="Wingdings" panose="05000000000000000000" pitchFamily="2" charset="2"/>
              <a:buChar char="Ø"/>
            </a:pPr>
            <a:r>
              <a:rPr lang="it-IT" altLang="it-IT" sz="1800" smtClean="0">
                <a:solidFill>
                  <a:schemeClr val="bg1"/>
                </a:solidFill>
              </a:rPr>
              <a:t> valutazione della compatibilità tra infermità e compiti svolti</a:t>
            </a:r>
          </a:p>
          <a:p>
            <a:pPr lvl="1">
              <a:buFont typeface="Wingdings" panose="05000000000000000000" pitchFamily="2" charset="2"/>
              <a:buChar char="Ø"/>
            </a:pPr>
            <a:r>
              <a:rPr lang="it-IT" altLang="it-IT" sz="1800" smtClean="0">
                <a:solidFill>
                  <a:schemeClr val="bg1"/>
                </a:solidFill>
              </a:rPr>
              <a:t> corretta indicazione di limitazioni e presidi protettivi</a:t>
            </a:r>
          </a:p>
          <a:p>
            <a:pPr lvl="1">
              <a:buFont typeface="Wingdings" panose="05000000000000000000" pitchFamily="2" charset="2"/>
              <a:buChar char="Ø"/>
            </a:pPr>
            <a:r>
              <a:rPr lang="it-IT" altLang="it-IT" sz="1800" smtClean="0">
                <a:solidFill>
                  <a:schemeClr val="bg1"/>
                </a:solidFill>
              </a:rPr>
              <a:t> valutazione della sussistenza di  malattia professionale</a:t>
            </a:r>
          </a:p>
          <a:p>
            <a:pPr lvl="1">
              <a:buFont typeface="Wingdings" panose="05000000000000000000" pitchFamily="2" charset="2"/>
              <a:buChar char="Ø"/>
            </a:pPr>
            <a:r>
              <a:rPr lang="it-IT" altLang="it-IT" sz="1800" smtClean="0">
                <a:solidFill>
                  <a:schemeClr val="bg1"/>
                </a:solidFill>
              </a:rPr>
              <a:t> attenzione alle  implicazioni medico-legali  spesso  intricate relative    </a:t>
            </a:r>
          </a:p>
          <a:p>
            <a:pPr lvl="1">
              <a:buFont typeface="Wingdings" panose="05000000000000000000" pitchFamily="2" charset="2"/>
              <a:buNone/>
            </a:pPr>
            <a:r>
              <a:rPr lang="it-IT" altLang="it-IT" sz="1800" smtClean="0">
                <a:solidFill>
                  <a:schemeClr val="bg1"/>
                </a:solidFill>
              </a:rPr>
              <a:t>      alla  esposizione a responsabilità professionale. </a:t>
            </a:r>
          </a:p>
          <a:p>
            <a:pPr lvl="1">
              <a:buFont typeface="Wingdings" panose="05000000000000000000" pitchFamily="2" charset="2"/>
              <a:buNone/>
            </a:pPr>
            <a:endParaRPr lang="it-IT" altLang="it-IT" sz="1800" smtClean="0">
              <a:solidFill>
                <a:srgbClr val="FF0000"/>
              </a:solidFill>
            </a:endParaRPr>
          </a:p>
          <a:p>
            <a:pPr>
              <a:buFont typeface="Wingdings" panose="05000000000000000000" pitchFamily="2" charset="2"/>
              <a:buNone/>
            </a:pPr>
            <a:r>
              <a:rPr lang="it-IT" altLang="it-IT" sz="2000" b="1" smtClean="0">
                <a:solidFill>
                  <a:srgbClr val="FF0000"/>
                </a:solidFill>
              </a:rPr>
              <a:t>       </a:t>
            </a:r>
            <a:r>
              <a:rPr lang="it-IT" altLang="it-IT" sz="2000" b="1" smtClean="0"/>
              <a:t>La complessità del giudizio viene ben percepita se si tiene   </a:t>
            </a:r>
          </a:p>
          <a:p>
            <a:pPr>
              <a:buFont typeface="Wingdings" panose="05000000000000000000" pitchFamily="2" charset="2"/>
              <a:buNone/>
            </a:pPr>
            <a:r>
              <a:rPr lang="it-IT" altLang="it-IT" sz="2000" b="1" smtClean="0"/>
              <a:t>        conto di tutti gli interessi coinvolti </a:t>
            </a:r>
          </a:p>
          <a:p>
            <a:endParaRPr lang="it-IT" altLang="it-IT" sz="1800" smtClean="0"/>
          </a:p>
        </p:txBody>
      </p:sp>
      <p:sp>
        <p:nvSpPr>
          <p:cNvPr id="21510" name="Freccia a destra 3"/>
          <p:cNvSpPr>
            <a:spLocks noChangeArrowheads="1"/>
          </p:cNvSpPr>
          <p:nvPr/>
        </p:nvSpPr>
        <p:spPr bwMode="auto">
          <a:xfrm rot="5400000">
            <a:off x="6815932" y="6009481"/>
            <a:ext cx="750888" cy="485775"/>
          </a:xfrm>
          <a:prstGeom prst="rightArrow">
            <a:avLst>
              <a:gd name="adj1" fmla="val 50000"/>
              <a:gd name="adj2" fmla="val 49865"/>
            </a:avLst>
          </a:prstGeom>
          <a:solidFill>
            <a:schemeClr val="accent1"/>
          </a:solidFill>
          <a:ln w="9525" algn="ctr">
            <a:solidFill>
              <a:schemeClr val="tx1"/>
            </a:solidFill>
            <a:round/>
            <a:headEnd/>
            <a:tailEnd/>
          </a:ln>
        </p:spPr>
        <p:txBody>
          <a:bodyPr rot="10800000" vert="eaVert"/>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pic>
        <p:nvPicPr>
          <p:cNvPr id="20485"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58356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611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withEffect">
                                  <p:stCondLst>
                                    <p:cond delay="0"/>
                                  </p:stCondLst>
                                  <p:childTnLst>
                                    <p:set>
                                      <p:cBhvr>
                                        <p:cTn id="6" dur="1" fill="hold">
                                          <p:stCondLst>
                                            <p:cond delay="0"/>
                                          </p:stCondLst>
                                        </p:cTn>
                                        <p:tgtEl>
                                          <p:spTgt spid="21509">
                                            <p:txEl>
                                              <p:pRg st="2" end="2"/>
                                            </p:txEl>
                                          </p:spTgt>
                                        </p:tgtEl>
                                        <p:attrNameLst>
                                          <p:attrName>style.visibility</p:attrName>
                                        </p:attrNameLst>
                                      </p:cBhvr>
                                      <p:to>
                                        <p:strVal val="visible"/>
                                      </p:to>
                                    </p:set>
                                    <p:anim calcmode="lin" valueType="num">
                                      <p:cBhvr>
                                        <p:cTn id="7" dur="1000" fill="hold"/>
                                        <p:tgtEl>
                                          <p:spTgt spid="21509">
                                            <p:txEl>
                                              <p:pRg st="2" end="2"/>
                                            </p:txEl>
                                          </p:spTgt>
                                        </p:tgtEl>
                                        <p:attrNameLst>
                                          <p:attrName>ppt_x</p:attrName>
                                        </p:attrNameLst>
                                      </p:cBhvr>
                                      <p:tavLst>
                                        <p:tav tm="0">
                                          <p:val>
                                            <p:strVal val="#ppt_x-#ppt_w/2"/>
                                          </p:val>
                                        </p:tav>
                                        <p:tav tm="100000">
                                          <p:val>
                                            <p:strVal val="#ppt_x"/>
                                          </p:val>
                                        </p:tav>
                                      </p:tavLst>
                                    </p:anim>
                                    <p:anim calcmode="lin" valueType="num">
                                      <p:cBhvr>
                                        <p:cTn id="8" dur="1000" fill="hold"/>
                                        <p:tgtEl>
                                          <p:spTgt spid="21509">
                                            <p:txEl>
                                              <p:pRg st="2" end="2"/>
                                            </p:txEl>
                                          </p:spTgt>
                                        </p:tgtEl>
                                        <p:attrNameLst>
                                          <p:attrName>ppt_y</p:attrName>
                                        </p:attrNameLst>
                                      </p:cBhvr>
                                      <p:tavLst>
                                        <p:tav tm="0">
                                          <p:val>
                                            <p:strVal val="#ppt_y"/>
                                          </p:val>
                                        </p:tav>
                                        <p:tav tm="100000">
                                          <p:val>
                                            <p:strVal val="#ppt_y"/>
                                          </p:val>
                                        </p:tav>
                                      </p:tavLst>
                                    </p:anim>
                                    <p:anim calcmode="lin" valueType="num">
                                      <p:cBhvr>
                                        <p:cTn id="9" dur="1000" fill="hold"/>
                                        <p:tgtEl>
                                          <p:spTgt spid="21509">
                                            <p:txEl>
                                              <p:pRg st="2" end="2"/>
                                            </p:txEl>
                                          </p:spTgt>
                                        </p:tgtEl>
                                        <p:attrNameLst>
                                          <p:attrName>ppt_w</p:attrName>
                                        </p:attrNameLst>
                                      </p:cBhvr>
                                      <p:tavLst>
                                        <p:tav tm="0">
                                          <p:val>
                                            <p:fltVal val="0"/>
                                          </p:val>
                                        </p:tav>
                                        <p:tav tm="100000">
                                          <p:val>
                                            <p:strVal val="#ppt_w"/>
                                          </p:val>
                                        </p:tav>
                                      </p:tavLst>
                                    </p:anim>
                                    <p:anim calcmode="lin" valueType="num">
                                      <p:cBhvr>
                                        <p:cTn id="10" dur="1000" fill="hold"/>
                                        <p:tgtEl>
                                          <p:spTgt spid="21509">
                                            <p:txEl>
                                              <p:pRg st="2" end="2"/>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17" presetClass="entr" presetSubtype="8" fill="hold" nodeType="afterEffect">
                                  <p:stCondLst>
                                    <p:cond delay="0"/>
                                  </p:stCondLst>
                                  <p:childTnLst>
                                    <p:set>
                                      <p:cBhvr>
                                        <p:cTn id="13" dur="1" fill="hold">
                                          <p:stCondLst>
                                            <p:cond delay="0"/>
                                          </p:stCondLst>
                                        </p:cTn>
                                        <p:tgtEl>
                                          <p:spTgt spid="21509">
                                            <p:txEl>
                                              <p:pRg st="3" end="3"/>
                                            </p:txEl>
                                          </p:spTgt>
                                        </p:tgtEl>
                                        <p:attrNameLst>
                                          <p:attrName>style.visibility</p:attrName>
                                        </p:attrNameLst>
                                      </p:cBhvr>
                                      <p:to>
                                        <p:strVal val="visible"/>
                                      </p:to>
                                    </p:set>
                                    <p:anim calcmode="lin" valueType="num">
                                      <p:cBhvr>
                                        <p:cTn id="14" dur="1000" fill="hold"/>
                                        <p:tgtEl>
                                          <p:spTgt spid="21509">
                                            <p:txEl>
                                              <p:pRg st="3" end="3"/>
                                            </p:txEl>
                                          </p:spTgt>
                                        </p:tgtEl>
                                        <p:attrNameLst>
                                          <p:attrName>ppt_x</p:attrName>
                                        </p:attrNameLst>
                                      </p:cBhvr>
                                      <p:tavLst>
                                        <p:tav tm="0">
                                          <p:val>
                                            <p:strVal val="#ppt_x-#ppt_w/2"/>
                                          </p:val>
                                        </p:tav>
                                        <p:tav tm="100000">
                                          <p:val>
                                            <p:strVal val="#ppt_x"/>
                                          </p:val>
                                        </p:tav>
                                      </p:tavLst>
                                    </p:anim>
                                    <p:anim calcmode="lin" valueType="num">
                                      <p:cBhvr>
                                        <p:cTn id="15" dur="1000" fill="hold"/>
                                        <p:tgtEl>
                                          <p:spTgt spid="21509">
                                            <p:txEl>
                                              <p:pRg st="3" end="3"/>
                                            </p:txEl>
                                          </p:spTgt>
                                        </p:tgtEl>
                                        <p:attrNameLst>
                                          <p:attrName>ppt_y</p:attrName>
                                        </p:attrNameLst>
                                      </p:cBhvr>
                                      <p:tavLst>
                                        <p:tav tm="0">
                                          <p:val>
                                            <p:strVal val="#ppt_y"/>
                                          </p:val>
                                        </p:tav>
                                        <p:tav tm="100000">
                                          <p:val>
                                            <p:strVal val="#ppt_y"/>
                                          </p:val>
                                        </p:tav>
                                      </p:tavLst>
                                    </p:anim>
                                    <p:anim calcmode="lin" valueType="num">
                                      <p:cBhvr>
                                        <p:cTn id="16" dur="1000" fill="hold"/>
                                        <p:tgtEl>
                                          <p:spTgt spid="21509">
                                            <p:txEl>
                                              <p:pRg st="3" end="3"/>
                                            </p:txEl>
                                          </p:spTgt>
                                        </p:tgtEl>
                                        <p:attrNameLst>
                                          <p:attrName>ppt_w</p:attrName>
                                        </p:attrNameLst>
                                      </p:cBhvr>
                                      <p:tavLst>
                                        <p:tav tm="0">
                                          <p:val>
                                            <p:fltVal val="0"/>
                                          </p:val>
                                        </p:tav>
                                        <p:tav tm="100000">
                                          <p:val>
                                            <p:strVal val="#ppt_w"/>
                                          </p:val>
                                        </p:tav>
                                      </p:tavLst>
                                    </p:anim>
                                    <p:anim calcmode="lin" valueType="num">
                                      <p:cBhvr>
                                        <p:cTn id="17" dur="1000" fill="hold"/>
                                        <p:tgtEl>
                                          <p:spTgt spid="21509">
                                            <p:txEl>
                                              <p:pRg st="3" end="3"/>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8" fill="hold" nodeType="afterEffect">
                                  <p:stCondLst>
                                    <p:cond delay="0"/>
                                  </p:stCondLst>
                                  <p:childTnLst>
                                    <p:set>
                                      <p:cBhvr>
                                        <p:cTn id="20" dur="1" fill="hold">
                                          <p:stCondLst>
                                            <p:cond delay="0"/>
                                          </p:stCondLst>
                                        </p:cTn>
                                        <p:tgtEl>
                                          <p:spTgt spid="21509">
                                            <p:txEl>
                                              <p:pRg st="4" end="4"/>
                                            </p:txEl>
                                          </p:spTgt>
                                        </p:tgtEl>
                                        <p:attrNameLst>
                                          <p:attrName>style.visibility</p:attrName>
                                        </p:attrNameLst>
                                      </p:cBhvr>
                                      <p:to>
                                        <p:strVal val="visible"/>
                                      </p:to>
                                    </p:set>
                                    <p:anim calcmode="lin" valueType="num">
                                      <p:cBhvr>
                                        <p:cTn id="21" dur="1000" fill="hold"/>
                                        <p:tgtEl>
                                          <p:spTgt spid="21509">
                                            <p:txEl>
                                              <p:pRg st="4" end="4"/>
                                            </p:txEl>
                                          </p:spTgt>
                                        </p:tgtEl>
                                        <p:attrNameLst>
                                          <p:attrName>ppt_x</p:attrName>
                                        </p:attrNameLst>
                                      </p:cBhvr>
                                      <p:tavLst>
                                        <p:tav tm="0">
                                          <p:val>
                                            <p:strVal val="#ppt_x-#ppt_w/2"/>
                                          </p:val>
                                        </p:tav>
                                        <p:tav tm="100000">
                                          <p:val>
                                            <p:strVal val="#ppt_x"/>
                                          </p:val>
                                        </p:tav>
                                      </p:tavLst>
                                    </p:anim>
                                    <p:anim calcmode="lin" valueType="num">
                                      <p:cBhvr>
                                        <p:cTn id="22" dur="1000" fill="hold"/>
                                        <p:tgtEl>
                                          <p:spTgt spid="21509">
                                            <p:txEl>
                                              <p:pRg st="4" end="4"/>
                                            </p:txEl>
                                          </p:spTgt>
                                        </p:tgtEl>
                                        <p:attrNameLst>
                                          <p:attrName>ppt_y</p:attrName>
                                        </p:attrNameLst>
                                      </p:cBhvr>
                                      <p:tavLst>
                                        <p:tav tm="0">
                                          <p:val>
                                            <p:strVal val="#ppt_y"/>
                                          </p:val>
                                        </p:tav>
                                        <p:tav tm="100000">
                                          <p:val>
                                            <p:strVal val="#ppt_y"/>
                                          </p:val>
                                        </p:tav>
                                      </p:tavLst>
                                    </p:anim>
                                    <p:anim calcmode="lin" valueType="num">
                                      <p:cBhvr>
                                        <p:cTn id="23" dur="1000" fill="hold"/>
                                        <p:tgtEl>
                                          <p:spTgt spid="21509">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21509">
                                            <p:txEl>
                                              <p:pRg st="4" end="4"/>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3000"/>
                            </p:stCondLst>
                            <p:childTnLst>
                              <p:par>
                                <p:cTn id="26" presetID="17" presetClass="entr" presetSubtype="8" fill="hold" nodeType="afterEffect">
                                  <p:stCondLst>
                                    <p:cond delay="0"/>
                                  </p:stCondLst>
                                  <p:childTnLst>
                                    <p:set>
                                      <p:cBhvr>
                                        <p:cTn id="27" dur="1" fill="hold">
                                          <p:stCondLst>
                                            <p:cond delay="0"/>
                                          </p:stCondLst>
                                        </p:cTn>
                                        <p:tgtEl>
                                          <p:spTgt spid="21509">
                                            <p:txEl>
                                              <p:pRg st="5" end="5"/>
                                            </p:txEl>
                                          </p:spTgt>
                                        </p:tgtEl>
                                        <p:attrNameLst>
                                          <p:attrName>style.visibility</p:attrName>
                                        </p:attrNameLst>
                                      </p:cBhvr>
                                      <p:to>
                                        <p:strVal val="visible"/>
                                      </p:to>
                                    </p:set>
                                    <p:anim calcmode="lin" valueType="num">
                                      <p:cBhvr>
                                        <p:cTn id="28" dur="1000" fill="hold"/>
                                        <p:tgtEl>
                                          <p:spTgt spid="21509">
                                            <p:txEl>
                                              <p:pRg st="5" end="5"/>
                                            </p:txEl>
                                          </p:spTgt>
                                        </p:tgtEl>
                                        <p:attrNameLst>
                                          <p:attrName>ppt_x</p:attrName>
                                        </p:attrNameLst>
                                      </p:cBhvr>
                                      <p:tavLst>
                                        <p:tav tm="0">
                                          <p:val>
                                            <p:strVal val="#ppt_x-#ppt_w/2"/>
                                          </p:val>
                                        </p:tav>
                                        <p:tav tm="100000">
                                          <p:val>
                                            <p:strVal val="#ppt_x"/>
                                          </p:val>
                                        </p:tav>
                                      </p:tavLst>
                                    </p:anim>
                                    <p:anim calcmode="lin" valueType="num">
                                      <p:cBhvr>
                                        <p:cTn id="29" dur="1000" fill="hold"/>
                                        <p:tgtEl>
                                          <p:spTgt spid="21509">
                                            <p:txEl>
                                              <p:pRg st="5" end="5"/>
                                            </p:txEl>
                                          </p:spTgt>
                                        </p:tgtEl>
                                        <p:attrNameLst>
                                          <p:attrName>ppt_y</p:attrName>
                                        </p:attrNameLst>
                                      </p:cBhvr>
                                      <p:tavLst>
                                        <p:tav tm="0">
                                          <p:val>
                                            <p:strVal val="#ppt_y"/>
                                          </p:val>
                                        </p:tav>
                                        <p:tav tm="100000">
                                          <p:val>
                                            <p:strVal val="#ppt_y"/>
                                          </p:val>
                                        </p:tav>
                                      </p:tavLst>
                                    </p:anim>
                                    <p:anim calcmode="lin" valueType="num">
                                      <p:cBhvr>
                                        <p:cTn id="30" dur="1000" fill="hold"/>
                                        <p:tgtEl>
                                          <p:spTgt spid="21509">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21509">
                                            <p:txEl>
                                              <p:pRg st="5" end="5"/>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4000"/>
                            </p:stCondLst>
                            <p:childTnLst>
                              <p:par>
                                <p:cTn id="33" presetID="17" presetClass="entr" presetSubtype="8" fill="hold" nodeType="afterEffect">
                                  <p:stCondLst>
                                    <p:cond delay="0"/>
                                  </p:stCondLst>
                                  <p:childTnLst>
                                    <p:set>
                                      <p:cBhvr>
                                        <p:cTn id="34" dur="1" fill="hold">
                                          <p:stCondLst>
                                            <p:cond delay="0"/>
                                          </p:stCondLst>
                                        </p:cTn>
                                        <p:tgtEl>
                                          <p:spTgt spid="21509">
                                            <p:txEl>
                                              <p:pRg st="6" end="6"/>
                                            </p:txEl>
                                          </p:spTgt>
                                        </p:tgtEl>
                                        <p:attrNameLst>
                                          <p:attrName>style.visibility</p:attrName>
                                        </p:attrNameLst>
                                      </p:cBhvr>
                                      <p:to>
                                        <p:strVal val="visible"/>
                                      </p:to>
                                    </p:set>
                                    <p:anim calcmode="lin" valueType="num">
                                      <p:cBhvr>
                                        <p:cTn id="35" dur="1000" fill="hold"/>
                                        <p:tgtEl>
                                          <p:spTgt spid="21509">
                                            <p:txEl>
                                              <p:pRg st="6" end="6"/>
                                            </p:txEl>
                                          </p:spTgt>
                                        </p:tgtEl>
                                        <p:attrNameLst>
                                          <p:attrName>ppt_x</p:attrName>
                                        </p:attrNameLst>
                                      </p:cBhvr>
                                      <p:tavLst>
                                        <p:tav tm="0">
                                          <p:val>
                                            <p:strVal val="#ppt_x-#ppt_w/2"/>
                                          </p:val>
                                        </p:tav>
                                        <p:tav tm="100000">
                                          <p:val>
                                            <p:strVal val="#ppt_x"/>
                                          </p:val>
                                        </p:tav>
                                      </p:tavLst>
                                    </p:anim>
                                    <p:anim calcmode="lin" valueType="num">
                                      <p:cBhvr>
                                        <p:cTn id="36" dur="1000" fill="hold"/>
                                        <p:tgtEl>
                                          <p:spTgt spid="21509">
                                            <p:txEl>
                                              <p:pRg st="6" end="6"/>
                                            </p:txEl>
                                          </p:spTgt>
                                        </p:tgtEl>
                                        <p:attrNameLst>
                                          <p:attrName>ppt_y</p:attrName>
                                        </p:attrNameLst>
                                      </p:cBhvr>
                                      <p:tavLst>
                                        <p:tav tm="0">
                                          <p:val>
                                            <p:strVal val="#ppt_y"/>
                                          </p:val>
                                        </p:tav>
                                        <p:tav tm="100000">
                                          <p:val>
                                            <p:strVal val="#ppt_y"/>
                                          </p:val>
                                        </p:tav>
                                      </p:tavLst>
                                    </p:anim>
                                    <p:anim calcmode="lin" valueType="num">
                                      <p:cBhvr>
                                        <p:cTn id="37" dur="1000" fill="hold"/>
                                        <p:tgtEl>
                                          <p:spTgt spid="21509">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21509">
                                            <p:txEl>
                                              <p:pRg st="6" end="6"/>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0"/>
                            </p:stCondLst>
                            <p:childTnLst>
                              <p:par>
                                <p:cTn id="40" presetID="17" presetClass="entr" presetSubtype="8" fill="hold" nodeType="afterEffect">
                                  <p:stCondLst>
                                    <p:cond delay="0"/>
                                  </p:stCondLst>
                                  <p:childTnLst>
                                    <p:set>
                                      <p:cBhvr>
                                        <p:cTn id="41" dur="1" fill="hold">
                                          <p:stCondLst>
                                            <p:cond delay="0"/>
                                          </p:stCondLst>
                                        </p:cTn>
                                        <p:tgtEl>
                                          <p:spTgt spid="21509">
                                            <p:txEl>
                                              <p:pRg st="7" end="7"/>
                                            </p:txEl>
                                          </p:spTgt>
                                        </p:tgtEl>
                                        <p:attrNameLst>
                                          <p:attrName>style.visibility</p:attrName>
                                        </p:attrNameLst>
                                      </p:cBhvr>
                                      <p:to>
                                        <p:strVal val="visible"/>
                                      </p:to>
                                    </p:set>
                                    <p:anim calcmode="lin" valueType="num">
                                      <p:cBhvr>
                                        <p:cTn id="42" dur="1000" fill="hold"/>
                                        <p:tgtEl>
                                          <p:spTgt spid="21509">
                                            <p:txEl>
                                              <p:pRg st="7" end="7"/>
                                            </p:txEl>
                                          </p:spTgt>
                                        </p:tgtEl>
                                        <p:attrNameLst>
                                          <p:attrName>ppt_x</p:attrName>
                                        </p:attrNameLst>
                                      </p:cBhvr>
                                      <p:tavLst>
                                        <p:tav tm="0">
                                          <p:val>
                                            <p:strVal val="#ppt_x-#ppt_w/2"/>
                                          </p:val>
                                        </p:tav>
                                        <p:tav tm="100000">
                                          <p:val>
                                            <p:strVal val="#ppt_x"/>
                                          </p:val>
                                        </p:tav>
                                      </p:tavLst>
                                    </p:anim>
                                    <p:anim calcmode="lin" valueType="num">
                                      <p:cBhvr>
                                        <p:cTn id="43" dur="1000" fill="hold"/>
                                        <p:tgtEl>
                                          <p:spTgt spid="21509">
                                            <p:txEl>
                                              <p:pRg st="7" end="7"/>
                                            </p:txEl>
                                          </p:spTgt>
                                        </p:tgtEl>
                                        <p:attrNameLst>
                                          <p:attrName>ppt_y</p:attrName>
                                        </p:attrNameLst>
                                      </p:cBhvr>
                                      <p:tavLst>
                                        <p:tav tm="0">
                                          <p:val>
                                            <p:strVal val="#ppt_y"/>
                                          </p:val>
                                        </p:tav>
                                        <p:tav tm="100000">
                                          <p:val>
                                            <p:strVal val="#ppt_y"/>
                                          </p:val>
                                        </p:tav>
                                      </p:tavLst>
                                    </p:anim>
                                    <p:anim calcmode="lin" valueType="num">
                                      <p:cBhvr>
                                        <p:cTn id="44" dur="1000" fill="hold"/>
                                        <p:tgtEl>
                                          <p:spTgt spid="21509">
                                            <p:txEl>
                                              <p:pRg st="7" end="7"/>
                                            </p:txEl>
                                          </p:spTgt>
                                        </p:tgtEl>
                                        <p:attrNameLst>
                                          <p:attrName>ppt_w</p:attrName>
                                        </p:attrNameLst>
                                      </p:cBhvr>
                                      <p:tavLst>
                                        <p:tav tm="0">
                                          <p:val>
                                            <p:fltVal val="0"/>
                                          </p:val>
                                        </p:tav>
                                        <p:tav tm="100000">
                                          <p:val>
                                            <p:strVal val="#ppt_w"/>
                                          </p:val>
                                        </p:tav>
                                      </p:tavLst>
                                    </p:anim>
                                    <p:anim calcmode="lin" valueType="num">
                                      <p:cBhvr>
                                        <p:cTn id="45" dur="1000" fill="hold"/>
                                        <p:tgtEl>
                                          <p:spTgt spid="21509">
                                            <p:txEl>
                                              <p:pRg st="7" end="7"/>
                                            </p:txEl>
                                          </p:spTgt>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6000"/>
                            </p:stCondLst>
                            <p:childTnLst>
                              <p:par>
                                <p:cTn id="47" presetID="17" presetClass="entr" presetSubtype="8" fill="hold" nodeType="afterEffect">
                                  <p:stCondLst>
                                    <p:cond delay="0"/>
                                  </p:stCondLst>
                                  <p:childTnLst>
                                    <p:set>
                                      <p:cBhvr>
                                        <p:cTn id="48" dur="1" fill="hold">
                                          <p:stCondLst>
                                            <p:cond delay="0"/>
                                          </p:stCondLst>
                                        </p:cTn>
                                        <p:tgtEl>
                                          <p:spTgt spid="21509">
                                            <p:txEl>
                                              <p:pRg st="8" end="8"/>
                                            </p:txEl>
                                          </p:spTgt>
                                        </p:tgtEl>
                                        <p:attrNameLst>
                                          <p:attrName>style.visibility</p:attrName>
                                        </p:attrNameLst>
                                      </p:cBhvr>
                                      <p:to>
                                        <p:strVal val="visible"/>
                                      </p:to>
                                    </p:set>
                                    <p:anim calcmode="lin" valueType="num">
                                      <p:cBhvr>
                                        <p:cTn id="49" dur="1000" fill="hold"/>
                                        <p:tgtEl>
                                          <p:spTgt spid="21509">
                                            <p:txEl>
                                              <p:pRg st="8" end="8"/>
                                            </p:txEl>
                                          </p:spTgt>
                                        </p:tgtEl>
                                        <p:attrNameLst>
                                          <p:attrName>ppt_x</p:attrName>
                                        </p:attrNameLst>
                                      </p:cBhvr>
                                      <p:tavLst>
                                        <p:tav tm="0">
                                          <p:val>
                                            <p:strVal val="#ppt_x-#ppt_w/2"/>
                                          </p:val>
                                        </p:tav>
                                        <p:tav tm="100000">
                                          <p:val>
                                            <p:strVal val="#ppt_x"/>
                                          </p:val>
                                        </p:tav>
                                      </p:tavLst>
                                    </p:anim>
                                    <p:anim calcmode="lin" valueType="num">
                                      <p:cBhvr>
                                        <p:cTn id="50" dur="1000" fill="hold"/>
                                        <p:tgtEl>
                                          <p:spTgt spid="21509">
                                            <p:txEl>
                                              <p:pRg st="8" end="8"/>
                                            </p:txEl>
                                          </p:spTgt>
                                        </p:tgtEl>
                                        <p:attrNameLst>
                                          <p:attrName>ppt_y</p:attrName>
                                        </p:attrNameLst>
                                      </p:cBhvr>
                                      <p:tavLst>
                                        <p:tav tm="0">
                                          <p:val>
                                            <p:strVal val="#ppt_y"/>
                                          </p:val>
                                        </p:tav>
                                        <p:tav tm="100000">
                                          <p:val>
                                            <p:strVal val="#ppt_y"/>
                                          </p:val>
                                        </p:tav>
                                      </p:tavLst>
                                    </p:anim>
                                    <p:anim calcmode="lin" valueType="num">
                                      <p:cBhvr>
                                        <p:cTn id="51" dur="1000" fill="hold"/>
                                        <p:tgtEl>
                                          <p:spTgt spid="21509">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21509">
                                            <p:txEl>
                                              <p:pRg st="8" end="8"/>
                                            </p:txEl>
                                          </p:spTgt>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7000"/>
                            </p:stCondLst>
                            <p:childTnLst>
                              <p:par>
                                <p:cTn id="54" presetID="47" presetClass="entr" presetSubtype="0" fill="hold" nodeType="afterEffect">
                                  <p:stCondLst>
                                    <p:cond delay="0"/>
                                  </p:stCondLst>
                                  <p:childTnLst>
                                    <p:set>
                                      <p:cBhvr>
                                        <p:cTn id="55" dur="1" fill="hold">
                                          <p:stCondLst>
                                            <p:cond delay="0"/>
                                          </p:stCondLst>
                                        </p:cTn>
                                        <p:tgtEl>
                                          <p:spTgt spid="21509">
                                            <p:txEl>
                                              <p:pRg st="10" end="10"/>
                                            </p:txEl>
                                          </p:spTgt>
                                        </p:tgtEl>
                                        <p:attrNameLst>
                                          <p:attrName>style.visibility</p:attrName>
                                        </p:attrNameLst>
                                      </p:cBhvr>
                                      <p:to>
                                        <p:strVal val="visible"/>
                                      </p:to>
                                    </p:set>
                                    <p:animEffect transition="in" filter="fade">
                                      <p:cBhvr>
                                        <p:cTn id="56" dur="1000"/>
                                        <p:tgtEl>
                                          <p:spTgt spid="21509">
                                            <p:txEl>
                                              <p:pRg st="10" end="10"/>
                                            </p:txEl>
                                          </p:spTgt>
                                        </p:tgtEl>
                                      </p:cBhvr>
                                    </p:animEffect>
                                    <p:anim calcmode="lin" valueType="num">
                                      <p:cBhvr>
                                        <p:cTn id="57" dur="1000" fill="hold"/>
                                        <p:tgtEl>
                                          <p:spTgt spid="21509">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1509">
                                            <p:txEl>
                                              <p:pRg st="10" end="10"/>
                                            </p:txEl>
                                          </p:spTgt>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21509">
                                            <p:txEl>
                                              <p:pRg st="11" end="11"/>
                                            </p:txEl>
                                          </p:spTgt>
                                        </p:tgtEl>
                                        <p:attrNameLst>
                                          <p:attrName>style.visibility</p:attrName>
                                        </p:attrNameLst>
                                      </p:cBhvr>
                                      <p:to>
                                        <p:strVal val="visible"/>
                                      </p:to>
                                    </p:set>
                                    <p:animEffect transition="in" filter="fade">
                                      <p:cBhvr>
                                        <p:cTn id="61" dur="1000"/>
                                        <p:tgtEl>
                                          <p:spTgt spid="21509">
                                            <p:txEl>
                                              <p:pRg st="11" end="11"/>
                                            </p:txEl>
                                          </p:spTgt>
                                        </p:tgtEl>
                                      </p:cBhvr>
                                    </p:animEffect>
                                    <p:anim calcmode="lin" valueType="num">
                                      <p:cBhvr>
                                        <p:cTn id="62" dur="1000" fill="hold"/>
                                        <p:tgtEl>
                                          <p:spTgt spid="21509">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2150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21510"/>
                                        </p:tgtEl>
                                        <p:attrNameLst>
                                          <p:attrName>style.visibility</p:attrName>
                                        </p:attrNameLst>
                                      </p:cBhvr>
                                      <p:to>
                                        <p:strVal val="visible"/>
                                      </p:to>
                                    </p:set>
                                    <p:animEffect transition="in" filter="fade">
                                      <p:cBhvr>
                                        <p:cTn id="68" dur="1000"/>
                                        <p:tgtEl>
                                          <p:spTgt spid="21510"/>
                                        </p:tgtEl>
                                      </p:cBhvr>
                                    </p:animEffect>
                                    <p:anim calcmode="lin" valueType="num">
                                      <p:cBhvr>
                                        <p:cTn id="69" dur="1000" fill="hold"/>
                                        <p:tgtEl>
                                          <p:spTgt spid="21510"/>
                                        </p:tgtEl>
                                        <p:attrNameLst>
                                          <p:attrName>ppt_x</p:attrName>
                                        </p:attrNameLst>
                                      </p:cBhvr>
                                      <p:tavLst>
                                        <p:tav tm="0">
                                          <p:val>
                                            <p:strVal val="#ppt_x"/>
                                          </p:val>
                                        </p:tav>
                                        <p:tav tm="100000">
                                          <p:val>
                                            <p:strVal val="#ppt_x"/>
                                          </p:val>
                                        </p:tav>
                                      </p:tavLst>
                                    </p:anim>
                                    <p:anim calcmode="lin" valueType="num">
                                      <p:cBhvr>
                                        <p:cTn id="70"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750" y="404813"/>
            <a:ext cx="8001000" cy="755650"/>
          </a:xfrm>
        </p:spPr>
        <p:txBody>
          <a:bodyPr/>
          <a:lstStyle/>
          <a:p>
            <a:r>
              <a:rPr lang="it-IT" altLang="it-IT" sz="2000" b="1" smtClean="0"/>
              <a:t>GIUDIZIO  DI  IDONEITA’  E  I  VARI  </a:t>
            </a:r>
            <a:br>
              <a:rPr lang="it-IT" altLang="it-IT" sz="2000" b="1" smtClean="0"/>
            </a:br>
            <a:r>
              <a:rPr lang="it-IT" altLang="it-IT" sz="2000" b="1" smtClean="0"/>
              <a:t>INTERESSI  COINVOLTI</a:t>
            </a:r>
            <a:r>
              <a:rPr lang="it-IT" altLang="it-IT" sz="1800" b="1" smtClean="0"/>
              <a:t> </a:t>
            </a:r>
          </a:p>
        </p:txBody>
      </p:sp>
      <p:sp>
        <p:nvSpPr>
          <p:cNvPr id="21507" name="Rectangle 3"/>
          <p:cNvSpPr>
            <a:spLocks noGrp="1" noChangeArrowheads="1"/>
          </p:cNvSpPr>
          <p:nvPr>
            <p:ph type="body" idx="1"/>
          </p:nvPr>
        </p:nvSpPr>
        <p:spPr>
          <a:xfrm>
            <a:off x="539750" y="1557338"/>
            <a:ext cx="7872413" cy="4625975"/>
          </a:xfrm>
        </p:spPr>
        <p:txBody>
          <a:bodyPr/>
          <a:lstStyle/>
          <a:p>
            <a:r>
              <a:rPr lang="it-IT" altLang="it-IT" sz="1800" b="1" smtClean="0">
                <a:ea typeface="Times New Roman" panose="02020603050405020304" pitchFamily="18" charset="0"/>
                <a:cs typeface="Arial" panose="020B0604020202020204" pitchFamily="34" charset="0"/>
              </a:rPr>
              <a:t>TUTELA DELLA SALUTE  DEL LAVORATORE</a:t>
            </a:r>
            <a:r>
              <a:rPr lang="it-IT" altLang="it-IT" sz="1600" b="1" smtClean="0">
                <a:ea typeface="Times New Roman" panose="02020603050405020304" pitchFamily="18" charset="0"/>
                <a:cs typeface="Arial" panose="020B0604020202020204" pitchFamily="34" charset="0"/>
              </a:rPr>
              <a:t>  </a:t>
            </a:r>
            <a:r>
              <a:rPr lang="it-IT" altLang="it-IT" sz="1600" i="1" smtClean="0">
                <a:ea typeface="Times New Roman" panose="02020603050405020304" pitchFamily="18" charset="0"/>
                <a:cs typeface="Arial" panose="020B0604020202020204" pitchFamily="34" charset="0"/>
              </a:rPr>
              <a:t>IN QUANTO  BENE E  DIRITTO PERSONALE</a:t>
            </a:r>
          </a:p>
          <a:p>
            <a:r>
              <a:rPr lang="it-IT" altLang="it-IT" sz="1800" b="1" smtClean="0">
                <a:ea typeface="Times New Roman" panose="02020603050405020304" pitchFamily="18" charset="0"/>
                <a:cs typeface="Arial" panose="020B0604020202020204" pitchFamily="34" charset="0"/>
              </a:rPr>
              <a:t>TUTELA DELLA SALUTE DEI COMPAGNI DI LAVORO</a:t>
            </a:r>
            <a:r>
              <a:rPr lang="it-IT" altLang="it-IT" sz="1600" b="1" smtClean="0">
                <a:ea typeface="Times New Roman" panose="02020603050405020304" pitchFamily="18" charset="0"/>
                <a:cs typeface="Arial" panose="020B0604020202020204" pitchFamily="34" charset="0"/>
              </a:rPr>
              <a:t> </a:t>
            </a:r>
          </a:p>
          <a:p>
            <a:pPr>
              <a:buFont typeface="Wingdings" panose="05000000000000000000" pitchFamily="2" charset="2"/>
              <a:buNone/>
            </a:pPr>
            <a:r>
              <a:rPr lang="it-IT" altLang="it-IT" sz="1600" b="1" i="1" smtClean="0">
                <a:ea typeface="Times New Roman" panose="02020603050405020304" pitchFamily="18" charset="0"/>
                <a:cs typeface="Arial" panose="020B0604020202020204" pitchFamily="34" charset="0"/>
              </a:rPr>
              <a:t>       </a:t>
            </a:r>
            <a:r>
              <a:rPr lang="it-IT" altLang="it-IT" sz="1600" i="1" smtClean="0">
                <a:ea typeface="Times New Roman" panose="02020603050405020304" pitchFamily="18" charset="0"/>
                <a:cs typeface="Arial" panose="020B0604020202020204" pitchFamily="34" charset="0"/>
              </a:rPr>
              <a:t>PREGIUDIZIO DERIVANTE DALL’INFERMITÀ DI UN COMPAGNO DI LAVORO NON IN GRADO DI   GARANTIRE LA COMUNE SICUREZZA</a:t>
            </a:r>
            <a:endParaRPr lang="it-IT" altLang="it-IT" sz="1200" b="1" smtClean="0">
              <a:ea typeface="Times New Roman" panose="02020603050405020304" pitchFamily="18" charset="0"/>
              <a:cs typeface="Arial" panose="020B0604020202020204" pitchFamily="34" charset="0"/>
            </a:endParaRPr>
          </a:p>
          <a:p>
            <a:r>
              <a:rPr lang="it-IT" altLang="it-IT" sz="1800" b="1" smtClean="0">
                <a:ea typeface="Times New Roman" panose="02020603050405020304" pitchFamily="18" charset="0"/>
                <a:cs typeface="Arial" panose="020B0604020202020204" pitchFamily="34" charset="0"/>
              </a:rPr>
              <a:t>TUTELA DELLA SALUTE DEI TERZI </a:t>
            </a:r>
            <a:r>
              <a:rPr lang="it-IT" altLang="it-IT" sz="1800" i="1" smtClean="0">
                <a:ea typeface="Times New Roman" panose="02020603050405020304" pitchFamily="18" charset="0"/>
                <a:cs typeface="Arial" panose="020B0604020202020204" pitchFamily="34" charset="0"/>
              </a:rPr>
              <a:t> </a:t>
            </a:r>
            <a:endParaRPr lang="it-IT" altLang="it-IT" sz="1800" smtClean="0">
              <a:ea typeface="Times New Roman" panose="02020603050405020304" pitchFamily="18" charset="0"/>
              <a:cs typeface="Arial" panose="020B0604020202020204" pitchFamily="34" charset="0"/>
            </a:endParaRPr>
          </a:p>
          <a:p>
            <a:r>
              <a:rPr lang="it-IT" altLang="it-IT" sz="1800" b="1" smtClean="0">
                <a:ea typeface="Times New Roman" panose="02020603050405020304" pitchFamily="18" charset="0"/>
                <a:cs typeface="Arial" panose="020B0604020202020204" pitchFamily="34" charset="0"/>
              </a:rPr>
              <a:t>RIFLESSI SUGLI  INTERESSI ECONOMICI SOCIALI ED AZIENDALI</a:t>
            </a:r>
            <a:r>
              <a:rPr lang="it-IT" altLang="it-IT" sz="1600" b="1" smtClean="0">
                <a:ea typeface="Times New Roman" panose="02020603050405020304" pitchFamily="18" charset="0"/>
                <a:cs typeface="Arial" panose="020B0604020202020204" pitchFamily="34" charset="0"/>
              </a:rPr>
              <a:t> </a:t>
            </a:r>
          </a:p>
          <a:p>
            <a:pPr>
              <a:buFont typeface="Wingdings" panose="05000000000000000000" pitchFamily="2" charset="2"/>
              <a:buNone/>
            </a:pPr>
            <a:r>
              <a:rPr lang="it-IT" altLang="it-IT" sz="1200" i="1" smtClean="0">
                <a:ea typeface="Times New Roman" panose="02020603050405020304" pitchFamily="18" charset="0"/>
                <a:cs typeface="Arial" panose="020B0604020202020204" pitchFamily="34" charset="0"/>
              </a:rPr>
              <a:t>	</a:t>
            </a:r>
            <a:r>
              <a:rPr lang="it-IT" altLang="it-IT" sz="1600" i="1" smtClean="0">
                <a:ea typeface="Times New Roman" panose="02020603050405020304" pitchFamily="18" charset="0"/>
                <a:cs typeface="Arial" panose="020B0604020202020204" pitchFamily="34" charset="0"/>
              </a:rPr>
              <a:t>ASSENZE PER INFERMITA’ O RIDOTTA CONDIZIONE FISICA DEL DIPENDENTE, BUON USO DEGLI IMPIANTI E DELLE ATTREZZATURE USATE</a:t>
            </a:r>
          </a:p>
          <a:p>
            <a:r>
              <a:rPr lang="it-IT" altLang="it-IT" sz="1800" b="1" smtClean="0">
                <a:ea typeface="Times New Roman" panose="02020603050405020304" pitchFamily="18" charset="0"/>
                <a:cs typeface="Arial" panose="020B0604020202020204" pitchFamily="34" charset="0"/>
              </a:rPr>
              <a:t>TUTELA DELLA QUALITA’ DEL SERVIZIO AZIENDALE</a:t>
            </a:r>
          </a:p>
          <a:p>
            <a:endParaRPr lang="it-IT" altLang="it-IT" sz="1600" smtClean="0">
              <a:ea typeface="Times New Roman" panose="02020603050405020304" pitchFamily="18" charset="0"/>
              <a:cs typeface="Arial" panose="020B0604020202020204" pitchFamily="34" charset="0"/>
            </a:endParaRPr>
          </a:p>
          <a:p>
            <a:r>
              <a:rPr lang="it-IT" altLang="it-IT" sz="1800" b="1" smtClean="0">
                <a:ea typeface="Times New Roman" panose="02020603050405020304" pitchFamily="18" charset="0"/>
                <a:cs typeface="Arial" panose="020B0604020202020204" pitchFamily="34" charset="0"/>
              </a:rPr>
              <a:t>RISPETTO  DELLA PRIVACY</a:t>
            </a:r>
            <a:endParaRPr lang="it-IT" altLang="it-IT" sz="1800" smtClean="0">
              <a:ea typeface="Times New Roman" panose="02020603050405020304" pitchFamily="18" charset="0"/>
              <a:cs typeface="Arial" panose="020B0604020202020204" pitchFamily="34" charset="0"/>
            </a:endParaRPr>
          </a:p>
          <a:p>
            <a:pPr>
              <a:buFont typeface="Wingdings" panose="05000000000000000000" pitchFamily="2" charset="2"/>
              <a:buNone/>
            </a:pPr>
            <a:endParaRPr lang="it-IT" altLang="it-IT" sz="1400" smtClean="0">
              <a:ea typeface="Times New Roman" panose="02020603050405020304" pitchFamily="18" charset="0"/>
              <a:cs typeface="Arial" panose="020B0604020202020204" pitchFamily="34" charset="0"/>
            </a:endParaRPr>
          </a:p>
          <a:p>
            <a:endParaRPr lang="it-IT" altLang="it-IT" sz="1600" b="1" smtClean="0">
              <a:ea typeface="Times New Roman" panose="02020603050405020304" pitchFamily="18" charset="0"/>
              <a:cs typeface="Arial" panose="020B0604020202020204" pitchFamily="34" charset="0"/>
            </a:endParaRPr>
          </a:p>
          <a:p>
            <a:pPr>
              <a:buFont typeface="Wingdings" panose="05000000000000000000" pitchFamily="2" charset="2"/>
              <a:buNone/>
            </a:pPr>
            <a:r>
              <a:rPr lang="it-IT" altLang="it-IT" sz="1600" b="1" smtClean="0">
                <a:ea typeface="Times New Roman" panose="02020603050405020304" pitchFamily="18" charset="0"/>
                <a:cs typeface="Arial" panose="020B0604020202020204" pitchFamily="34" charset="0"/>
              </a:rPr>
              <a:t>      </a:t>
            </a:r>
            <a:endParaRPr lang="it-IT" altLang="it-IT" sz="1200" i="1" smtClean="0">
              <a:ea typeface="Times New Roman" panose="02020603050405020304" pitchFamily="18" charset="0"/>
              <a:cs typeface="Arial" panose="020B0604020202020204" pitchFamily="34" charset="0"/>
            </a:endParaRPr>
          </a:p>
          <a:p>
            <a:pPr>
              <a:buFont typeface="Wingdings" panose="05000000000000000000" pitchFamily="2" charset="2"/>
              <a:buNone/>
            </a:pPr>
            <a:endParaRPr lang="it-IT" altLang="it-IT" sz="1200" i="1" smtClean="0">
              <a:ea typeface="Times New Roman" panose="02020603050405020304" pitchFamily="18" charset="0"/>
              <a:cs typeface="Arial" panose="020B0604020202020204" pitchFamily="34" charset="0"/>
            </a:endParaRPr>
          </a:p>
          <a:p>
            <a:pPr>
              <a:buClr>
                <a:srgbClr val="000000"/>
              </a:buClr>
              <a:buFont typeface="Wingdings" panose="05000000000000000000" pitchFamily="2" charset="2"/>
              <a:buNone/>
            </a:pPr>
            <a:endParaRPr lang="it-IT" altLang="it-IT" sz="3400" b="1" smtClean="0">
              <a:ea typeface="Times New Roman" panose="02020603050405020304" pitchFamily="18" charset="0"/>
              <a:cs typeface="Arial" panose="020B0604020202020204" pitchFamily="34" charset="0"/>
            </a:endParaRPr>
          </a:p>
          <a:p>
            <a:pPr>
              <a:buFont typeface="Wingdings" panose="05000000000000000000" pitchFamily="2" charset="2"/>
              <a:buNone/>
            </a:pPr>
            <a:endParaRPr lang="it-IT" altLang="it-IT" sz="3400" b="1" smtClean="0">
              <a:ea typeface="Times New Roman" panose="02020603050405020304" pitchFamily="18" charset="0"/>
              <a:cs typeface="Arial" panose="020B0604020202020204" pitchFamily="34" charset="0"/>
            </a:endParaRPr>
          </a:p>
          <a:p>
            <a:pPr>
              <a:buFont typeface="Wingdings" panose="05000000000000000000" pitchFamily="2" charset="2"/>
              <a:buNone/>
            </a:pPr>
            <a:endParaRPr lang="it-IT" altLang="it-IT" sz="3400" b="1" smtClean="0">
              <a:ea typeface="Times New Roman" panose="02020603050405020304" pitchFamily="18" charset="0"/>
              <a:cs typeface="Arial" panose="020B0604020202020204" pitchFamily="34" charset="0"/>
            </a:endParaRPr>
          </a:p>
        </p:txBody>
      </p:sp>
      <p:pic>
        <p:nvPicPr>
          <p:cNvPr id="21508"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58356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451665"/>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ChangeArrowheads="1"/>
          </p:cNvSpPr>
          <p:nvPr>
            <p:ph type="body" idx="1"/>
          </p:nvPr>
        </p:nvSpPr>
        <p:spPr>
          <a:xfrm>
            <a:off x="468313" y="188913"/>
            <a:ext cx="8229600" cy="5661025"/>
          </a:xfrm>
        </p:spPr>
        <p:txBody>
          <a:bodyPr/>
          <a:lstStyle/>
          <a:p>
            <a:pPr>
              <a:lnSpc>
                <a:spcPct val="80000"/>
              </a:lnSpc>
              <a:buFont typeface="Wingdings" panose="05000000000000000000" pitchFamily="2" charset="2"/>
              <a:buNone/>
            </a:pPr>
            <a:endParaRPr lang="it-IT" altLang="it-IT" sz="2400" smtClean="0">
              <a:solidFill>
                <a:srgbClr val="009900"/>
              </a:solidFill>
            </a:endParaRPr>
          </a:p>
          <a:p>
            <a:pPr algn="just">
              <a:lnSpc>
                <a:spcPct val="80000"/>
              </a:lnSpc>
              <a:buFont typeface="Wingdings" panose="05000000000000000000" pitchFamily="2" charset="2"/>
              <a:buNone/>
            </a:pPr>
            <a:r>
              <a:rPr lang="it-IT" altLang="it-IT" sz="2400" smtClean="0">
                <a:solidFill>
                  <a:srgbClr val="009900"/>
                </a:solidFill>
              </a:rPr>
              <a:t>	</a:t>
            </a:r>
          </a:p>
          <a:p>
            <a:pPr algn="just">
              <a:lnSpc>
                <a:spcPct val="80000"/>
              </a:lnSpc>
              <a:buFont typeface="Wingdings" panose="05000000000000000000" pitchFamily="2" charset="2"/>
              <a:buNone/>
            </a:pPr>
            <a:endParaRPr lang="it-IT" altLang="it-IT" sz="2400" smtClean="0">
              <a:solidFill>
                <a:srgbClr val="009900"/>
              </a:solidFill>
            </a:endParaRPr>
          </a:p>
          <a:p>
            <a:pPr algn="just">
              <a:lnSpc>
                <a:spcPct val="80000"/>
              </a:lnSpc>
              <a:buFont typeface="Wingdings" panose="05000000000000000000" pitchFamily="2" charset="2"/>
              <a:buNone/>
            </a:pPr>
            <a:r>
              <a:rPr lang="it-IT" altLang="it-IT" sz="2400" smtClean="0">
                <a:solidFill>
                  <a:srgbClr val="009900"/>
                </a:solidFill>
              </a:rPr>
              <a:t>    </a:t>
            </a:r>
            <a:r>
              <a:rPr lang="it-IT" altLang="it-IT" sz="2800" b="1" smtClean="0">
                <a:solidFill>
                  <a:srgbClr val="0066FF"/>
                </a:solidFill>
              </a:rPr>
              <a:t>Finalità precipua  del giudizio è la  tutela della salute del   lavoratore in rapporto ai rischi,</a:t>
            </a:r>
          </a:p>
          <a:p>
            <a:pPr algn="ctr">
              <a:lnSpc>
                <a:spcPct val="80000"/>
              </a:lnSpc>
              <a:buFont typeface="Wingdings" panose="05000000000000000000" pitchFamily="2" charset="2"/>
              <a:buNone/>
            </a:pPr>
            <a:r>
              <a:rPr lang="it-IT" altLang="it-IT" smtClean="0">
                <a:solidFill>
                  <a:srgbClr val="0066FF"/>
                </a:solidFill>
                <a:latin typeface="Arial Rounded MT Bold" panose="020F0704030504030204" pitchFamily="34" charset="0"/>
              </a:rPr>
              <a:t>TUTTAVIA</a:t>
            </a:r>
            <a:r>
              <a:rPr lang="it-IT" altLang="it-IT" sz="4400" smtClean="0">
                <a:solidFill>
                  <a:srgbClr val="0066FF"/>
                </a:solidFill>
                <a:latin typeface="Arial Rounded MT Bold" panose="020F0704030504030204" pitchFamily="34" charset="0"/>
              </a:rPr>
              <a:t> </a:t>
            </a:r>
          </a:p>
          <a:p>
            <a:pPr algn="just">
              <a:lnSpc>
                <a:spcPct val="80000"/>
              </a:lnSpc>
              <a:buFont typeface="Wingdings" panose="05000000000000000000" pitchFamily="2" charset="2"/>
              <a:buNone/>
            </a:pPr>
            <a:r>
              <a:rPr lang="it-IT" altLang="it-IT" smtClean="0">
                <a:solidFill>
                  <a:srgbClr val="0066FF"/>
                </a:solidFill>
              </a:rPr>
              <a:t>	</a:t>
            </a:r>
            <a:r>
              <a:rPr lang="it-IT" altLang="it-IT" sz="2800" b="1" smtClean="0">
                <a:solidFill>
                  <a:srgbClr val="0066FF"/>
                </a:solidFill>
              </a:rPr>
              <a:t>Il  giudizio d’idoneità espresso dal medico competente, rispettoso  della finalità indicata dalla legge,  può in alcuni casi incidere  su interessi diversi ai quali il M.C. è bene che presti attenzione.</a:t>
            </a:r>
          </a:p>
          <a:p>
            <a:pPr algn="ctr">
              <a:lnSpc>
                <a:spcPct val="80000"/>
              </a:lnSpc>
              <a:buFont typeface="Wingdings" panose="05000000000000000000" pitchFamily="2" charset="2"/>
              <a:buNone/>
            </a:pPr>
            <a:endParaRPr lang="it-IT" altLang="it-IT" sz="2800" b="1" smtClean="0">
              <a:solidFill>
                <a:srgbClr val="0066FF"/>
              </a:solidFill>
            </a:endParaRPr>
          </a:p>
          <a:p>
            <a:pPr>
              <a:lnSpc>
                <a:spcPct val="80000"/>
              </a:lnSpc>
              <a:buFont typeface="Wingdings" panose="05000000000000000000" pitchFamily="2" charset="2"/>
              <a:buNone/>
            </a:pPr>
            <a:r>
              <a:rPr lang="it-IT" altLang="it-IT" sz="2400" smtClean="0">
                <a:solidFill>
                  <a:srgbClr val="0066FF"/>
                </a:solidFill>
              </a:rPr>
              <a:t> </a:t>
            </a:r>
          </a:p>
        </p:txBody>
      </p:sp>
      <p:pic>
        <p:nvPicPr>
          <p:cNvPr id="22531"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8356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979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21891">
                                            <p:txEl>
                                              <p:pRg st="3" end="3"/>
                                            </p:txEl>
                                          </p:spTgt>
                                        </p:tgtEl>
                                        <p:attrNameLst>
                                          <p:attrName>style.visibility</p:attrName>
                                        </p:attrNameLst>
                                      </p:cBhvr>
                                      <p:to>
                                        <p:strVal val="visible"/>
                                      </p:to>
                                    </p:set>
                                    <p:anim calcmode="lin" valueType="num">
                                      <p:cBhvr additive="base">
                                        <p:cTn id="7" dur="1000" fill="hold"/>
                                        <p:tgtEl>
                                          <p:spTgt spid="421891">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2189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1891">
                                            <p:txEl>
                                              <p:pRg st="4" end="4"/>
                                            </p:txEl>
                                          </p:spTgt>
                                        </p:tgtEl>
                                        <p:attrNameLst>
                                          <p:attrName>style.visibility</p:attrName>
                                        </p:attrNameLst>
                                      </p:cBhvr>
                                      <p:to>
                                        <p:strVal val="visible"/>
                                      </p:to>
                                    </p:set>
                                    <p:anim calcmode="lin" valueType="num">
                                      <p:cBhvr additive="base">
                                        <p:cTn id="11" dur="1000" fill="hold"/>
                                        <p:tgtEl>
                                          <p:spTgt spid="421891">
                                            <p:txEl>
                                              <p:pRg st="4" end="4"/>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21891">
                                            <p:txEl>
                                              <p:pRg st="4" end="4"/>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nodeType="afterEffect">
                                  <p:stCondLst>
                                    <p:cond delay="0"/>
                                  </p:stCondLst>
                                  <p:childTnLst>
                                    <p:set>
                                      <p:cBhvr>
                                        <p:cTn id="15" dur="1" fill="hold">
                                          <p:stCondLst>
                                            <p:cond delay="0"/>
                                          </p:stCondLst>
                                        </p:cTn>
                                        <p:tgtEl>
                                          <p:spTgt spid="421891">
                                            <p:txEl>
                                              <p:pRg st="5" end="5"/>
                                            </p:txEl>
                                          </p:spTgt>
                                        </p:tgtEl>
                                        <p:attrNameLst>
                                          <p:attrName>style.visibility</p:attrName>
                                        </p:attrNameLst>
                                      </p:cBhvr>
                                      <p:to>
                                        <p:strVal val="visible"/>
                                      </p:to>
                                    </p:set>
                                    <p:anim calcmode="lin" valueType="num">
                                      <p:cBhvr additive="base">
                                        <p:cTn id="16" dur="1000" fill="hold"/>
                                        <p:tgtEl>
                                          <p:spTgt spid="421891">
                                            <p:txEl>
                                              <p:pRg st="5" end="5"/>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421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ChangeArrowheads="1"/>
          </p:cNvSpPr>
          <p:nvPr/>
        </p:nvSpPr>
        <p:spPr bwMode="auto">
          <a:xfrm>
            <a:off x="755650" y="188913"/>
            <a:ext cx="7632700" cy="115252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a:t>Estensione del campo di valutazione del medico competente</a:t>
            </a:r>
            <a:r>
              <a:rPr lang="it-IT" altLang="it-IT" sz="1800"/>
              <a:t> </a:t>
            </a:r>
          </a:p>
          <a:p>
            <a:pPr algn="ctr" eaLnBrk="1" hangingPunct="1">
              <a:spcBef>
                <a:spcPct val="0"/>
              </a:spcBef>
              <a:buFontTx/>
              <a:buNone/>
            </a:pPr>
            <a:r>
              <a:rPr lang="it-IT" altLang="it-IT" sz="1800" u="none"/>
              <a:t>Il M.C. opera essenzialmente nell’ambito della tutela della </a:t>
            </a:r>
          </a:p>
          <a:p>
            <a:pPr algn="ctr" eaLnBrk="1" hangingPunct="1">
              <a:spcBef>
                <a:spcPct val="0"/>
              </a:spcBef>
              <a:buFontTx/>
              <a:buNone/>
            </a:pPr>
            <a:r>
              <a:rPr lang="it-IT" altLang="it-IT" sz="1800" u="none"/>
              <a:t>salute del lavoratore, con particolare riferimento a quei </a:t>
            </a:r>
          </a:p>
          <a:p>
            <a:pPr algn="ctr" eaLnBrk="1" hangingPunct="1">
              <a:spcBef>
                <a:spcPct val="0"/>
              </a:spcBef>
              <a:buFontTx/>
              <a:buNone/>
            </a:pPr>
            <a:r>
              <a:rPr lang="it-IT" altLang="it-IT" sz="1800" u="none"/>
              <a:t>rischi “</a:t>
            </a:r>
            <a:r>
              <a:rPr lang="it-IT" altLang="it-IT" sz="1800" b="1" u="none"/>
              <a:t>normati</a:t>
            </a:r>
            <a:r>
              <a:rPr lang="it-IT" altLang="it-IT" sz="1800" u="none"/>
              <a:t>” </a:t>
            </a:r>
          </a:p>
        </p:txBody>
      </p:sp>
      <p:sp>
        <p:nvSpPr>
          <p:cNvPr id="29701" name="AutoShape 3"/>
          <p:cNvSpPr>
            <a:spLocks noChangeArrowheads="1"/>
          </p:cNvSpPr>
          <p:nvPr/>
        </p:nvSpPr>
        <p:spPr bwMode="auto">
          <a:xfrm>
            <a:off x="2916238" y="1484313"/>
            <a:ext cx="2879725" cy="1296987"/>
          </a:xfrm>
          <a:prstGeom prst="downArrowCallout">
            <a:avLst>
              <a:gd name="adj1" fmla="val 55508"/>
              <a:gd name="adj2" fmla="val 53946"/>
              <a:gd name="adj3" fmla="val 16667"/>
              <a:gd name="adj4" fmla="val 666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u="none"/>
              <a:t>Modifica art. 4 c. 1</a:t>
            </a:r>
          </a:p>
          <a:p>
            <a:pPr algn="ctr" eaLnBrk="1" hangingPunct="1">
              <a:spcBef>
                <a:spcPct val="0"/>
              </a:spcBef>
              <a:buFontTx/>
              <a:buNone/>
            </a:pPr>
            <a:r>
              <a:rPr lang="it-IT" altLang="it-IT" sz="1400" b="1" u="none"/>
              <a:t>Corte  di Giustizia Europea</a:t>
            </a:r>
          </a:p>
          <a:p>
            <a:pPr algn="ctr" eaLnBrk="1" hangingPunct="1">
              <a:spcBef>
                <a:spcPct val="0"/>
              </a:spcBef>
              <a:buFontTx/>
              <a:buNone/>
            </a:pPr>
            <a:r>
              <a:rPr lang="it-IT" altLang="it-IT" sz="1400" b="1" u="none"/>
              <a:t>Successivamente</a:t>
            </a:r>
          </a:p>
          <a:p>
            <a:pPr algn="ctr" eaLnBrk="1" hangingPunct="1">
              <a:spcBef>
                <a:spcPct val="0"/>
              </a:spcBef>
              <a:buFontTx/>
              <a:buNone/>
            </a:pPr>
            <a:r>
              <a:rPr lang="it-IT" altLang="it-IT" sz="1400" b="1" u="none"/>
              <a:t>D.Lgs. 81/08</a:t>
            </a:r>
          </a:p>
        </p:txBody>
      </p:sp>
      <p:sp>
        <p:nvSpPr>
          <p:cNvPr id="29702" name="Rectangle 4"/>
          <p:cNvSpPr>
            <a:spLocks noChangeArrowheads="1"/>
          </p:cNvSpPr>
          <p:nvPr/>
        </p:nvSpPr>
        <p:spPr bwMode="auto">
          <a:xfrm>
            <a:off x="1619250" y="2852738"/>
            <a:ext cx="5616575" cy="2159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u="none"/>
              <a:t>VALUTAZIONE DI TUTTI I RISCHI</a:t>
            </a:r>
          </a:p>
        </p:txBody>
      </p:sp>
      <p:sp>
        <p:nvSpPr>
          <p:cNvPr id="29703" name="AutoShape 5"/>
          <p:cNvSpPr>
            <a:spLocks noChangeArrowheads="1"/>
          </p:cNvSpPr>
          <p:nvPr/>
        </p:nvSpPr>
        <p:spPr bwMode="auto">
          <a:xfrm>
            <a:off x="4067175" y="3213100"/>
            <a:ext cx="485775" cy="431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29704" name="Rectangle 6"/>
          <p:cNvSpPr>
            <a:spLocks noChangeArrowheads="1"/>
          </p:cNvSpPr>
          <p:nvPr/>
        </p:nvSpPr>
        <p:spPr bwMode="auto">
          <a:xfrm>
            <a:off x="1835150" y="3716338"/>
            <a:ext cx="5184775" cy="50482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u="none"/>
              <a:t> Valutazione dei rischi per i </a:t>
            </a:r>
            <a:r>
              <a:rPr lang="it-IT" altLang="it-IT" sz="1800" b="1" u="none"/>
              <a:t>terzi</a:t>
            </a:r>
          </a:p>
        </p:txBody>
      </p:sp>
      <p:sp>
        <p:nvSpPr>
          <p:cNvPr id="29705" name="AutoShape 7"/>
          <p:cNvSpPr>
            <a:spLocks noChangeArrowheads="1"/>
          </p:cNvSpPr>
          <p:nvPr/>
        </p:nvSpPr>
        <p:spPr bwMode="auto">
          <a:xfrm>
            <a:off x="2771775" y="4292600"/>
            <a:ext cx="485775" cy="431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29706" name="AutoShape 8"/>
          <p:cNvSpPr>
            <a:spLocks noChangeArrowheads="1"/>
          </p:cNvSpPr>
          <p:nvPr/>
        </p:nvSpPr>
        <p:spPr bwMode="auto">
          <a:xfrm>
            <a:off x="5508625" y="4292600"/>
            <a:ext cx="485775" cy="431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29707" name="Oval 9"/>
          <p:cNvSpPr>
            <a:spLocks noChangeArrowheads="1"/>
          </p:cNvSpPr>
          <p:nvPr/>
        </p:nvSpPr>
        <p:spPr bwMode="auto">
          <a:xfrm>
            <a:off x="2051050" y="4941888"/>
            <a:ext cx="1873250" cy="914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u="none"/>
              <a:t>Compagni </a:t>
            </a:r>
          </a:p>
          <a:p>
            <a:pPr algn="ctr" eaLnBrk="1" hangingPunct="1">
              <a:spcBef>
                <a:spcPct val="0"/>
              </a:spcBef>
              <a:buFontTx/>
              <a:buNone/>
            </a:pPr>
            <a:r>
              <a:rPr lang="it-IT" altLang="it-IT" sz="1800" u="none"/>
              <a:t>di lavoro</a:t>
            </a:r>
          </a:p>
        </p:txBody>
      </p:sp>
      <p:sp>
        <p:nvSpPr>
          <p:cNvPr id="29708" name="Oval 10"/>
          <p:cNvSpPr>
            <a:spLocks noChangeArrowheads="1"/>
          </p:cNvSpPr>
          <p:nvPr/>
        </p:nvSpPr>
        <p:spPr bwMode="auto">
          <a:xfrm>
            <a:off x="4859338" y="4941888"/>
            <a:ext cx="1873250" cy="914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u="none"/>
              <a:t>utenti</a:t>
            </a:r>
          </a:p>
        </p:txBody>
      </p:sp>
      <p:sp>
        <p:nvSpPr>
          <p:cNvPr id="29709" name="AutoShape 11"/>
          <p:cNvSpPr>
            <a:spLocks noChangeArrowheads="1"/>
          </p:cNvSpPr>
          <p:nvPr/>
        </p:nvSpPr>
        <p:spPr bwMode="auto">
          <a:xfrm rot="-10598493">
            <a:off x="323850" y="2708275"/>
            <a:ext cx="733425" cy="2295525"/>
          </a:xfrm>
          <a:prstGeom prst="curvedLeftArrow">
            <a:avLst>
              <a:gd name="adj1" fmla="val 62597"/>
              <a:gd name="adj2" fmla="val 125195"/>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pic>
        <p:nvPicPr>
          <p:cNvPr id="23564"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9499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714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ppt_w</p:attrName>
                                        </p:attrNameLst>
                                      </p:cBhvr>
                                      <p:tavLst>
                                        <p:tav tm="0">
                                          <p:val>
                                            <p:fltVal val="0"/>
                                          </p:val>
                                        </p:tav>
                                        <p:tav tm="100000">
                                          <p:val>
                                            <p:strVal val="#ppt_w"/>
                                          </p:val>
                                        </p:tav>
                                      </p:tavLst>
                                    </p:anim>
                                    <p:anim calcmode="lin" valueType="num">
                                      <p:cBhvr>
                                        <p:cTn id="8" dur="1000" fill="hold"/>
                                        <p:tgtEl>
                                          <p:spTgt spid="29700"/>
                                        </p:tgtEl>
                                        <p:attrNameLst>
                                          <p:attrName>ppt_h</p:attrName>
                                        </p:attrNameLst>
                                      </p:cBhvr>
                                      <p:tavLst>
                                        <p:tav tm="0">
                                          <p:val>
                                            <p:fltVal val="0"/>
                                          </p:val>
                                        </p:tav>
                                        <p:tav tm="100000">
                                          <p:val>
                                            <p:strVal val="#ppt_h"/>
                                          </p:val>
                                        </p:tav>
                                      </p:tavLst>
                                    </p:anim>
                                    <p:anim calcmode="lin" valueType="num">
                                      <p:cBhvr>
                                        <p:cTn id="9" dur="1000" fill="hold"/>
                                        <p:tgtEl>
                                          <p:spTgt spid="29700"/>
                                        </p:tgtEl>
                                        <p:attrNameLst>
                                          <p:attrName>style.rotation</p:attrName>
                                        </p:attrNameLst>
                                      </p:cBhvr>
                                      <p:tavLst>
                                        <p:tav tm="0">
                                          <p:val>
                                            <p:fltVal val="360"/>
                                          </p:val>
                                        </p:tav>
                                        <p:tav tm="100000">
                                          <p:val>
                                            <p:fltVal val="0"/>
                                          </p:val>
                                        </p:tav>
                                      </p:tavLst>
                                    </p:anim>
                                    <p:animEffect transition="in" filter="fade">
                                      <p:cBhvr>
                                        <p:cTn id="10" dur="1000"/>
                                        <p:tgtEl>
                                          <p:spTgt spid="29700"/>
                                        </p:tgtEl>
                                      </p:cBhvr>
                                    </p:animEffect>
                                  </p:childTnLst>
                                </p:cTn>
                              </p:par>
                            </p:childTnLst>
                          </p:cTn>
                        </p:par>
                        <p:par>
                          <p:cTn id="11" fill="hold" nodeType="afterGroup">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29701"/>
                                        </p:tgtEl>
                                        <p:attrNameLst>
                                          <p:attrName>style.visibility</p:attrName>
                                        </p:attrNameLst>
                                      </p:cBhvr>
                                      <p:to>
                                        <p:strVal val="visible"/>
                                      </p:to>
                                    </p:set>
                                    <p:anim calcmode="lin" valueType="num">
                                      <p:cBhvr>
                                        <p:cTn id="14" dur="1000" fill="hold"/>
                                        <p:tgtEl>
                                          <p:spTgt spid="29701"/>
                                        </p:tgtEl>
                                        <p:attrNameLst>
                                          <p:attrName>ppt_w</p:attrName>
                                        </p:attrNameLst>
                                      </p:cBhvr>
                                      <p:tavLst>
                                        <p:tav tm="0">
                                          <p:val>
                                            <p:fltVal val="0"/>
                                          </p:val>
                                        </p:tav>
                                        <p:tav tm="100000">
                                          <p:val>
                                            <p:strVal val="#ppt_w"/>
                                          </p:val>
                                        </p:tav>
                                      </p:tavLst>
                                    </p:anim>
                                    <p:anim calcmode="lin" valueType="num">
                                      <p:cBhvr>
                                        <p:cTn id="15" dur="1000" fill="hold"/>
                                        <p:tgtEl>
                                          <p:spTgt spid="29701"/>
                                        </p:tgtEl>
                                        <p:attrNameLst>
                                          <p:attrName>ppt_h</p:attrName>
                                        </p:attrNameLst>
                                      </p:cBhvr>
                                      <p:tavLst>
                                        <p:tav tm="0">
                                          <p:val>
                                            <p:fltVal val="0"/>
                                          </p:val>
                                        </p:tav>
                                        <p:tav tm="100000">
                                          <p:val>
                                            <p:strVal val="#ppt_h"/>
                                          </p:val>
                                        </p:tav>
                                      </p:tavLst>
                                    </p:anim>
                                    <p:anim calcmode="lin" valueType="num">
                                      <p:cBhvr>
                                        <p:cTn id="16" dur="1000" fill="hold"/>
                                        <p:tgtEl>
                                          <p:spTgt spid="29701"/>
                                        </p:tgtEl>
                                        <p:attrNameLst>
                                          <p:attrName>style.rotation</p:attrName>
                                        </p:attrNameLst>
                                      </p:cBhvr>
                                      <p:tavLst>
                                        <p:tav tm="0">
                                          <p:val>
                                            <p:fltVal val="360"/>
                                          </p:val>
                                        </p:tav>
                                        <p:tav tm="100000">
                                          <p:val>
                                            <p:fltVal val="0"/>
                                          </p:val>
                                        </p:tav>
                                      </p:tavLst>
                                    </p:anim>
                                    <p:animEffect transition="in" filter="fade">
                                      <p:cBhvr>
                                        <p:cTn id="17" dur="1000"/>
                                        <p:tgtEl>
                                          <p:spTgt spid="29701"/>
                                        </p:tgtEl>
                                      </p:cBhvr>
                                    </p:animEffect>
                                  </p:childTnLst>
                                </p:cTn>
                              </p:par>
                            </p:childTnLst>
                          </p:cTn>
                        </p:par>
                        <p:par>
                          <p:cTn id="18" fill="hold" nodeType="afterGroup">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29702"/>
                                        </p:tgtEl>
                                        <p:attrNameLst>
                                          <p:attrName>style.visibility</p:attrName>
                                        </p:attrNameLst>
                                      </p:cBhvr>
                                      <p:to>
                                        <p:strVal val="visible"/>
                                      </p:to>
                                    </p:set>
                                    <p:anim calcmode="lin" valueType="num">
                                      <p:cBhvr additive="base">
                                        <p:cTn id="21" dur="1000" fill="hold"/>
                                        <p:tgtEl>
                                          <p:spTgt spid="29702"/>
                                        </p:tgtEl>
                                        <p:attrNameLst>
                                          <p:attrName>ppt_x</p:attrName>
                                        </p:attrNameLst>
                                      </p:cBhvr>
                                      <p:tavLst>
                                        <p:tav tm="0">
                                          <p:val>
                                            <p:strVal val="0-#ppt_w/2"/>
                                          </p:val>
                                        </p:tav>
                                        <p:tav tm="100000">
                                          <p:val>
                                            <p:strVal val="#ppt_x"/>
                                          </p:val>
                                        </p:tav>
                                      </p:tavLst>
                                    </p:anim>
                                    <p:anim calcmode="lin" valueType="num">
                                      <p:cBhvr additive="base">
                                        <p:cTn id="22" dur="1000" fill="hold"/>
                                        <p:tgtEl>
                                          <p:spTgt spid="2970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29703"/>
                                        </p:tgtEl>
                                        <p:attrNameLst>
                                          <p:attrName>style.visibility</p:attrName>
                                        </p:attrNameLst>
                                      </p:cBhvr>
                                      <p:to>
                                        <p:strVal val="visible"/>
                                      </p:to>
                                    </p:set>
                                    <p:animEffect transition="in" filter="fade">
                                      <p:cBhvr>
                                        <p:cTn id="26" dur="1000"/>
                                        <p:tgtEl>
                                          <p:spTgt spid="29703"/>
                                        </p:tgtEl>
                                      </p:cBhvr>
                                    </p:animEffect>
                                    <p:anim calcmode="lin" valueType="num">
                                      <p:cBhvr>
                                        <p:cTn id="27" dur="1000" fill="hold"/>
                                        <p:tgtEl>
                                          <p:spTgt spid="29703"/>
                                        </p:tgtEl>
                                        <p:attrNameLst>
                                          <p:attrName>ppt_x</p:attrName>
                                        </p:attrNameLst>
                                      </p:cBhvr>
                                      <p:tavLst>
                                        <p:tav tm="0">
                                          <p:val>
                                            <p:strVal val="#ppt_x"/>
                                          </p:val>
                                        </p:tav>
                                        <p:tav tm="100000">
                                          <p:val>
                                            <p:strVal val="#ppt_x"/>
                                          </p:val>
                                        </p:tav>
                                      </p:tavLst>
                                    </p:anim>
                                    <p:anim calcmode="lin" valueType="num">
                                      <p:cBhvr>
                                        <p:cTn id="28" dur="1000" fill="hold"/>
                                        <p:tgtEl>
                                          <p:spTgt spid="2970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29709"/>
                                        </p:tgtEl>
                                        <p:attrNameLst>
                                          <p:attrName>style.visibility</p:attrName>
                                        </p:attrNameLst>
                                      </p:cBhvr>
                                      <p:to>
                                        <p:strVal val="visible"/>
                                      </p:to>
                                    </p:set>
                                    <p:anim calcmode="lin" valueType="num">
                                      <p:cBhvr additive="base">
                                        <p:cTn id="32" dur="1000" fill="hold"/>
                                        <p:tgtEl>
                                          <p:spTgt spid="29709"/>
                                        </p:tgtEl>
                                        <p:attrNameLst>
                                          <p:attrName>ppt_x</p:attrName>
                                        </p:attrNameLst>
                                      </p:cBhvr>
                                      <p:tavLst>
                                        <p:tav tm="0">
                                          <p:val>
                                            <p:strVal val="#ppt_x"/>
                                          </p:val>
                                        </p:tav>
                                        <p:tav tm="100000">
                                          <p:val>
                                            <p:strVal val="#ppt_x"/>
                                          </p:val>
                                        </p:tav>
                                      </p:tavLst>
                                    </p:anim>
                                    <p:anim calcmode="lin" valueType="num">
                                      <p:cBhvr additive="base">
                                        <p:cTn id="33" dur="1000" fill="hold"/>
                                        <p:tgtEl>
                                          <p:spTgt spid="29709"/>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0"/>
                            </p:stCondLst>
                            <p:childTnLst>
                              <p:par>
                                <p:cTn id="35" presetID="2" presetClass="entr" presetSubtype="8" fill="hold" grpId="0" nodeType="afterEffect">
                                  <p:stCondLst>
                                    <p:cond delay="0"/>
                                  </p:stCondLst>
                                  <p:childTnLst>
                                    <p:set>
                                      <p:cBhvr>
                                        <p:cTn id="36" dur="1" fill="hold">
                                          <p:stCondLst>
                                            <p:cond delay="0"/>
                                          </p:stCondLst>
                                        </p:cTn>
                                        <p:tgtEl>
                                          <p:spTgt spid="29704"/>
                                        </p:tgtEl>
                                        <p:attrNameLst>
                                          <p:attrName>style.visibility</p:attrName>
                                        </p:attrNameLst>
                                      </p:cBhvr>
                                      <p:to>
                                        <p:strVal val="visible"/>
                                      </p:to>
                                    </p:set>
                                    <p:anim calcmode="lin" valueType="num">
                                      <p:cBhvr additive="base">
                                        <p:cTn id="37" dur="1000" fill="hold"/>
                                        <p:tgtEl>
                                          <p:spTgt spid="29704"/>
                                        </p:tgtEl>
                                        <p:attrNameLst>
                                          <p:attrName>ppt_x</p:attrName>
                                        </p:attrNameLst>
                                      </p:cBhvr>
                                      <p:tavLst>
                                        <p:tav tm="0">
                                          <p:val>
                                            <p:strVal val="0-#ppt_w/2"/>
                                          </p:val>
                                        </p:tav>
                                        <p:tav tm="100000">
                                          <p:val>
                                            <p:strVal val="#ppt_x"/>
                                          </p:val>
                                        </p:tav>
                                      </p:tavLst>
                                    </p:anim>
                                    <p:anim calcmode="lin" valueType="num">
                                      <p:cBhvr additive="base">
                                        <p:cTn id="38" dur="1000" fill="hold"/>
                                        <p:tgtEl>
                                          <p:spTgt spid="2970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6000"/>
                            </p:stCondLst>
                            <p:childTnLst>
                              <p:par>
                                <p:cTn id="40" presetID="47" presetClass="entr" presetSubtype="0" fill="hold" grpId="0" nodeType="afterEffect">
                                  <p:stCondLst>
                                    <p:cond delay="0"/>
                                  </p:stCondLst>
                                  <p:childTnLst>
                                    <p:set>
                                      <p:cBhvr>
                                        <p:cTn id="41" dur="1" fill="hold">
                                          <p:stCondLst>
                                            <p:cond delay="0"/>
                                          </p:stCondLst>
                                        </p:cTn>
                                        <p:tgtEl>
                                          <p:spTgt spid="29705"/>
                                        </p:tgtEl>
                                        <p:attrNameLst>
                                          <p:attrName>style.visibility</p:attrName>
                                        </p:attrNameLst>
                                      </p:cBhvr>
                                      <p:to>
                                        <p:strVal val="visible"/>
                                      </p:to>
                                    </p:set>
                                    <p:animEffect transition="in" filter="fade">
                                      <p:cBhvr>
                                        <p:cTn id="42" dur="1000"/>
                                        <p:tgtEl>
                                          <p:spTgt spid="29705"/>
                                        </p:tgtEl>
                                      </p:cBhvr>
                                    </p:animEffect>
                                    <p:anim calcmode="lin" valueType="num">
                                      <p:cBhvr>
                                        <p:cTn id="43" dur="1000" fill="hold"/>
                                        <p:tgtEl>
                                          <p:spTgt spid="29705"/>
                                        </p:tgtEl>
                                        <p:attrNameLst>
                                          <p:attrName>ppt_x</p:attrName>
                                        </p:attrNameLst>
                                      </p:cBhvr>
                                      <p:tavLst>
                                        <p:tav tm="0">
                                          <p:val>
                                            <p:strVal val="#ppt_x"/>
                                          </p:val>
                                        </p:tav>
                                        <p:tav tm="100000">
                                          <p:val>
                                            <p:strVal val="#ppt_x"/>
                                          </p:val>
                                        </p:tav>
                                      </p:tavLst>
                                    </p:anim>
                                    <p:anim calcmode="lin" valueType="num">
                                      <p:cBhvr>
                                        <p:cTn id="44" dur="1000" fill="hold"/>
                                        <p:tgtEl>
                                          <p:spTgt spid="29705"/>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fade">
                                      <p:cBhvr>
                                        <p:cTn id="47" dur="1000"/>
                                        <p:tgtEl>
                                          <p:spTgt spid="29706"/>
                                        </p:tgtEl>
                                      </p:cBhvr>
                                    </p:animEffect>
                                    <p:anim calcmode="lin" valueType="num">
                                      <p:cBhvr>
                                        <p:cTn id="48" dur="1000" fill="hold"/>
                                        <p:tgtEl>
                                          <p:spTgt spid="29706"/>
                                        </p:tgtEl>
                                        <p:attrNameLst>
                                          <p:attrName>ppt_x</p:attrName>
                                        </p:attrNameLst>
                                      </p:cBhvr>
                                      <p:tavLst>
                                        <p:tav tm="0">
                                          <p:val>
                                            <p:strVal val="#ppt_x"/>
                                          </p:val>
                                        </p:tav>
                                        <p:tav tm="100000">
                                          <p:val>
                                            <p:strVal val="#ppt_x"/>
                                          </p:val>
                                        </p:tav>
                                      </p:tavLst>
                                    </p:anim>
                                    <p:anim calcmode="lin" valueType="num">
                                      <p:cBhvr>
                                        <p:cTn id="49" dur="1000" fill="hold"/>
                                        <p:tgtEl>
                                          <p:spTgt spid="29706"/>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7000"/>
                            </p:stCondLst>
                            <p:childTnLst>
                              <p:par>
                                <p:cTn id="51" presetID="49" presetClass="entr" presetSubtype="0" decel="100000" fill="hold" grpId="0" nodeType="afterEffect">
                                  <p:stCondLst>
                                    <p:cond delay="0"/>
                                  </p:stCondLst>
                                  <p:childTnLst>
                                    <p:set>
                                      <p:cBhvr>
                                        <p:cTn id="52" dur="1" fill="hold">
                                          <p:stCondLst>
                                            <p:cond delay="0"/>
                                          </p:stCondLst>
                                        </p:cTn>
                                        <p:tgtEl>
                                          <p:spTgt spid="29707"/>
                                        </p:tgtEl>
                                        <p:attrNameLst>
                                          <p:attrName>style.visibility</p:attrName>
                                        </p:attrNameLst>
                                      </p:cBhvr>
                                      <p:to>
                                        <p:strVal val="visible"/>
                                      </p:to>
                                    </p:set>
                                    <p:anim calcmode="lin" valueType="num">
                                      <p:cBhvr>
                                        <p:cTn id="53" dur="1000" fill="hold"/>
                                        <p:tgtEl>
                                          <p:spTgt spid="29707"/>
                                        </p:tgtEl>
                                        <p:attrNameLst>
                                          <p:attrName>ppt_w</p:attrName>
                                        </p:attrNameLst>
                                      </p:cBhvr>
                                      <p:tavLst>
                                        <p:tav tm="0">
                                          <p:val>
                                            <p:fltVal val="0"/>
                                          </p:val>
                                        </p:tav>
                                        <p:tav tm="100000">
                                          <p:val>
                                            <p:strVal val="#ppt_w"/>
                                          </p:val>
                                        </p:tav>
                                      </p:tavLst>
                                    </p:anim>
                                    <p:anim calcmode="lin" valueType="num">
                                      <p:cBhvr>
                                        <p:cTn id="54" dur="1000" fill="hold"/>
                                        <p:tgtEl>
                                          <p:spTgt spid="29707"/>
                                        </p:tgtEl>
                                        <p:attrNameLst>
                                          <p:attrName>ppt_h</p:attrName>
                                        </p:attrNameLst>
                                      </p:cBhvr>
                                      <p:tavLst>
                                        <p:tav tm="0">
                                          <p:val>
                                            <p:fltVal val="0"/>
                                          </p:val>
                                        </p:tav>
                                        <p:tav tm="100000">
                                          <p:val>
                                            <p:strVal val="#ppt_h"/>
                                          </p:val>
                                        </p:tav>
                                      </p:tavLst>
                                    </p:anim>
                                    <p:anim calcmode="lin" valueType="num">
                                      <p:cBhvr>
                                        <p:cTn id="55" dur="1000" fill="hold"/>
                                        <p:tgtEl>
                                          <p:spTgt spid="29707"/>
                                        </p:tgtEl>
                                        <p:attrNameLst>
                                          <p:attrName>style.rotation</p:attrName>
                                        </p:attrNameLst>
                                      </p:cBhvr>
                                      <p:tavLst>
                                        <p:tav tm="0">
                                          <p:val>
                                            <p:fltVal val="360"/>
                                          </p:val>
                                        </p:tav>
                                        <p:tav tm="100000">
                                          <p:val>
                                            <p:fltVal val="0"/>
                                          </p:val>
                                        </p:tav>
                                      </p:tavLst>
                                    </p:anim>
                                    <p:animEffect transition="in" filter="fade">
                                      <p:cBhvr>
                                        <p:cTn id="56" dur="1000"/>
                                        <p:tgtEl>
                                          <p:spTgt spid="29707"/>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29708"/>
                                        </p:tgtEl>
                                        <p:attrNameLst>
                                          <p:attrName>style.visibility</p:attrName>
                                        </p:attrNameLst>
                                      </p:cBhvr>
                                      <p:to>
                                        <p:strVal val="visible"/>
                                      </p:to>
                                    </p:set>
                                    <p:anim calcmode="lin" valueType="num">
                                      <p:cBhvr>
                                        <p:cTn id="59" dur="1000" fill="hold"/>
                                        <p:tgtEl>
                                          <p:spTgt spid="29708"/>
                                        </p:tgtEl>
                                        <p:attrNameLst>
                                          <p:attrName>ppt_w</p:attrName>
                                        </p:attrNameLst>
                                      </p:cBhvr>
                                      <p:tavLst>
                                        <p:tav tm="0">
                                          <p:val>
                                            <p:fltVal val="0"/>
                                          </p:val>
                                        </p:tav>
                                        <p:tav tm="100000">
                                          <p:val>
                                            <p:strVal val="#ppt_w"/>
                                          </p:val>
                                        </p:tav>
                                      </p:tavLst>
                                    </p:anim>
                                    <p:anim calcmode="lin" valueType="num">
                                      <p:cBhvr>
                                        <p:cTn id="60" dur="1000" fill="hold"/>
                                        <p:tgtEl>
                                          <p:spTgt spid="29708"/>
                                        </p:tgtEl>
                                        <p:attrNameLst>
                                          <p:attrName>ppt_h</p:attrName>
                                        </p:attrNameLst>
                                      </p:cBhvr>
                                      <p:tavLst>
                                        <p:tav tm="0">
                                          <p:val>
                                            <p:fltVal val="0"/>
                                          </p:val>
                                        </p:tav>
                                        <p:tav tm="100000">
                                          <p:val>
                                            <p:strVal val="#ppt_h"/>
                                          </p:val>
                                        </p:tav>
                                      </p:tavLst>
                                    </p:anim>
                                    <p:anim calcmode="lin" valueType="num">
                                      <p:cBhvr>
                                        <p:cTn id="61" dur="1000" fill="hold"/>
                                        <p:tgtEl>
                                          <p:spTgt spid="29708"/>
                                        </p:tgtEl>
                                        <p:attrNameLst>
                                          <p:attrName>style.rotation</p:attrName>
                                        </p:attrNameLst>
                                      </p:cBhvr>
                                      <p:tavLst>
                                        <p:tav tm="0">
                                          <p:val>
                                            <p:fltVal val="360"/>
                                          </p:val>
                                        </p:tav>
                                        <p:tav tm="100000">
                                          <p:val>
                                            <p:fltVal val="0"/>
                                          </p:val>
                                        </p:tav>
                                      </p:tavLst>
                                    </p:anim>
                                    <p:animEffect transition="in" filter="fade">
                                      <p:cBhvr>
                                        <p:cTn id="62" dur="10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2" grpId="0" animBg="1"/>
      <p:bldP spid="29703" grpId="0" animBg="1"/>
      <p:bldP spid="29704" grpId="0" animBg="1"/>
      <p:bldP spid="29705" grpId="0" animBg="1"/>
      <p:bldP spid="29706" grpId="0" animBg="1"/>
      <p:bldP spid="29707" grpId="0" animBg="1"/>
      <p:bldP spid="29708" grpId="0" animBg="1"/>
      <p:bldP spid="2970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3"/>
          <p:cNvSpPr>
            <a:spLocks noGrp="1" noChangeArrowheads="1"/>
          </p:cNvSpPr>
          <p:nvPr>
            <p:ph type="body" idx="1"/>
          </p:nvPr>
        </p:nvSpPr>
        <p:spPr>
          <a:xfrm>
            <a:off x="457200" y="620713"/>
            <a:ext cx="8229600" cy="5510212"/>
          </a:xfrm>
        </p:spPr>
        <p:txBody>
          <a:bodyPr/>
          <a:lstStyle/>
          <a:p>
            <a:pPr algn="ctr">
              <a:lnSpc>
                <a:spcPct val="90000"/>
              </a:lnSpc>
              <a:buFont typeface="Wingdings" panose="05000000000000000000" pitchFamily="2" charset="2"/>
              <a:buNone/>
            </a:pPr>
            <a:r>
              <a:rPr lang="it-IT" altLang="it-IT" sz="4000" smtClean="0">
                <a:solidFill>
                  <a:srgbClr val="009900"/>
                </a:solidFill>
                <a:latin typeface="Cooper Black" panose="0208090404030B020404" pitchFamily="18" charset="0"/>
              </a:rPr>
              <a:t>  </a:t>
            </a:r>
            <a:r>
              <a:rPr lang="it-IT" altLang="it-IT" sz="4000" smtClean="0">
                <a:solidFill>
                  <a:srgbClr val="FFFF66"/>
                </a:solidFill>
                <a:latin typeface="Cooper Black" panose="0208090404030B020404" pitchFamily="18" charset="0"/>
              </a:rPr>
              <a:t>IL LAVORATORE PUO’ DIVENIRE EGLI STESSO FONTE DI RISCHIO PER GLI ALTRI ! </a:t>
            </a:r>
          </a:p>
          <a:p>
            <a:pPr algn="ctr">
              <a:lnSpc>
                <a:spcPct val="90000"/>
              </a:lnSpc>
              <a:buFont typeface="Wingdings" panose="05000000000000000000" pitchFamily="2" charset="2"/>
              <a:buNone/>
            </a:pPr>
            <a:endParaRPr lang="it-IT" altLang="it-IT" sz="4000" smtClean="0">
              <a:solidFill>
                <a:srgbClr val="FFFF66"/>
              </a:solidFill>
              <a:latin typeface="Cooper Black" panose="0208090404030B020404" pitchFamily="18" charset="0"/>
            </a:endParaRPr>
          </a:p>
          <a:p>
            <a:pPr algn="ctr">
              <a:lnSpc>
                <a:spcPct val="90000"/>
              </a:lnSpc>
              <a:buFont typeface="Wingdings" panose="05000000000000000000" pitchFamily="2" charset="2"/>
              <a:buNone/>
            </a:pPr>
            <a:r>
              <a:rPr lang="it-IT" altLang="it-IT" sz="2800" smtClean="0"/>
              <a:t>La sussistenza di pericolosità per sé e per terzi, rappresenta un ambito particolarmente insidioso e delicato, che deve essere necessariamente oggetto di valutazione da parte di chiunque sia chiamato a fornire il giudizio di idoneità lavorativa.</a:t>
            </a:r>
          </a:p>
        </p:txBody>
      </p:sp>
      <p:pic>
        <p:nvPicPr>
          <p:cNvPr id="24579"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0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animEffect transition="in" filter="fade">
                                      <p:cBhvr>
                                        <p:cTn id="7" dur="2000"/>
                                        <p:tgtEl>
                                          <p:spTgt spid="457731">
                                            <p:txEl>
                                              <p:pRg st="0" end="0"/>
                                            </p:txEl>
                                          </p:spTgt>
                                        </p:tgtEl>
                                      </p:cBhvr>
                                    </p:animEffect>
                                    <p:anim calcmode="lin" valueType="num">
                                      <p:cBhvr>
                                        <p:cTn id="8" dur="2000" fill="hold"/>
                                        <p:tgtEl>
                                          <p:spTgt spid="457731">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57731">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57731">
                                            <p:txEl>
                                              <p:pRg st="0" end="0"/>
                                            </p:txEl>
                                          </p:spTgt>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 presetClass="entr" presetSubtype="4" fill="hold" nodeType="afterEffect">
                                  <p:stCondLst>
                                    <p:cond delay="0"/>
                                  </p:stCondLst>
                                  <p:childTnLst>
                                    <p:set>
                                      <p:cBhvr>
                                        <p:cTn id="13" dur="1" fill="hold">
                                          <p:stCondLst>
                                            <p:cond delay="0"/>
                                          </p:stCondLst>
                                        </p:cTn>
                                        <p:tgtEl>
                                          <p:spTgt spid="457731">
                                            <p:txEl>
                                              <p:pRg st="2" end="2"/>
                                            </p:txEl>
                                          </p:spTgt>
                                        </p:tgtEl>
                                        <p:attrNameLst>
                                          <p:attrName>style.visibility</p:attrName>
                                        </p:attrNameLst>
                                      </p:cBhvr>
                                      <p:to>
                                        <p:strVal val="visible"/>
                                      </p:to>
                                    </p:set>
                                    <p:anim calcmode="lin" valueType="num">
                                      <p:cBhvr additive="base">
                                        <p:cTn id="14" dur="2000" fill="hold"/>
                                        <p:tgtEl>
                                          <p:spTgt spid="457731">
                                            <p:txEl>
                                              <p:pRg st="2" end="2"/>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4577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3850" y="260350"/>
            <a:ext cx="8229600" cy="1368425"/>
          </a:xfrm>
        </p:spPr>
        <p:txBody>
          <a:bodyPr/>
          <a:lstStyle/>
          <a:p>
            <a:r>
              <a:rPr lang="it-IT" altLang="it-IT" sz="3400" b="1" smtClean="0">
                <a:solidFill>
                  <a:srgbClr val="CC3300"/>
                </a:solidFill>
              </a:rPr>
              <a:t> </a:t>
            </a:r>
            <a:r>
              <a:rPr lang="it-IT" altLang="it-IT" sz="2400" b="1" smtClean="0">
                <a:solidFill>
                  <a:srgbClr val="FFFF00"/>
                </a:solidFill>
              </a:rPr>
              <a:t>PRINCIPALI</a:t>
            </a:r>
            <a:r>
              <a:rPr lang="it-IT" altLang="it-IT" sz="3400" b="1" smtClean="0">
                <a:solidFill>
                  <a:srgbClr val="CC3300"/>
                </a:solidFill>
              </a:rPr>
              <a:t> </a:t>
            </a:r>
            <a:r>
              <a:rPr lang="it-IT" altLang="it-IT" sz="3400" smtClean="0">
                <a:solidFill>
                  <a:srgbClr val="FFFF00"/>
                </a:solidFill>
              </a:rPr>
              <a:t>c</a:t>
            </a:r>
            <a:r>
              <a:rPr lang="it-IT" altLang="it-IT" sz="2400" b="1" smtClean="0">
                <a:solidFill>
                  <a:srgbClr val="FFFF66"/>
                </a:solidFill>
              </a:rPr>
              <a:t>ONDIZIONI PSICO-FISICHE </a:t>
            </a:r>
            <a:br>
              <a:rPr lang="it-IT" altLang="it-IT" sz="2400" b="1" smtClean="0">
                <a:solidFill>
                  <a:srgbClr val="FFFF66"/>
                </a:solidFill>
              </a:rPr>
            </a:br>
            <a:r>
              <a:rPr lang="it-IT" altLang="it-IT" sz="2400" b="1" smtClean="0">
                <a:solidFill>
                  <a:srgbClr val="FFFF66"/>
                </a:solidFill>
              </a:rPr>
              <a:t> CHE  POSSONO DETERMINARE RISCHIO PER  </a:t>
            </a:r>
            <a:br>
              <a:rPr lang="it-IT" altLang="it-IT" sz="2400" b="1" smtClean="0">
                <a:solidFill>
                  <a:srgbClr val="FFFF66"/>
                </a:solidFill>
              </a:rPr>
            </a:br>
            <a:r>
              <a:rPr lang="it-IT" altLang="it-IT" sz="2400" b="1" smtClean="0">
                <a:solidFill>
                  <a:srgbClr val="FFFF66"/>
                </a:solidFill>
              </a:rPr>
              <a:t> GLI ALTRI</a:t>
            </a:r>
            <a:endParaRPr lang="it-IT" altLang="it-IT" sz="2800" smtClean="0">
              <a:solidFill>
                <a:srgbClr val="FF3300"/>
              </a:solidFill>
            </a:endParaRPr>
          </a:p>
        </p:txBody>
      </p:sp>
      <p:sp>
        <p:nvSpPr>
          <p:cNvPr id="25603" name="Rectangle 3"/>
          <p:cNvSpPr>
            <a:spLocks noGrp="1" noChangeArrowheads="1"/>
          </p:cNvSpPr>
          <p:nvPr>
            <p:ph type="body" idx="1"/>
          </p:nvPr>
        </p:nvSpPr>
        <p:spPr>
          <a:xfrm>
            <a:off x="468313" y="1700213"/>
            <a:ext cx="8229600" cy="4752975"/>
          </a:xfrm>
        </p:spPr>
        <p:txBody>
          <a:bodyPr/>
          <a:lstStyle/>
          <a:p>
            <a:pPr algn="ctr">
              <a:lnSpc>
                <a:spcPct val="90000"/>
              </a:lnSpc>
              <a:buFont typeface="Wingdings" panose="05000000000000000000" pitchFamily="2" charset="2"/>
              <a:buNone/>
            </a:pPr>
            <a:endParaRPr lang="it-IT" altLang="it-IT" sz="1600" smtClean="0">
              <a:solidFill>
                <a:srgbClr val="FF3300"/>
              </a:solidFill>
            </a:endParaRPr>
          </a:p>
          <a:p>
            <a:pPr>
              <a:lnSpc>
                <a:spcPct val="90000"/>
              </a:lnSpc>
              <a:buFont typeface="Wingdings" panose="05000000000000000000" pitchFamily="2" charset="2"/>
              <a:buChar char="q"/>
            </a:pPr>
            <a:r>
              <a:rPr lang="it-IT" altLang="it-IT" sz="2800" smtClean="0">
                <a:solidFill>
                  <a:schemeClr val="bg1"/>
                </a:solidFill>
              </a:rPr>
              <a:t>Trasmissione di patologie infettive</a:t>
            </a:r>
          </a:p>
          <a:p>
            <a:pPr>
              <a:lnSpc>
                <a:spcPct val="90000"/>
              </a:lnSpc>
              <a:buFont typeface="Wingdings" panose="05000000000000000000" pitchFamily="2" charset="2"/>
              <a:buChar char="q"/>
            </a:pPr>
            <a:r>
              <a:rPr lang="it-IT" altLang="it-IT" sz="2800" smtClean="0">
                <a:solidFill>
                  <a:schemeClr val="bg1"/>
                </a:solidFill>
              </a:rPr>
              <a:t>Patologie neurologiche centrali e periferiche incidenti sulla capacità/abilità</a:t>
            </a:r>
          </a:p>
          <a:p>
            <a:pPr>
              <a:lnSpc>
                <a:spcPct val="90000"/>
              </a:lnSpc>
              <a:buFont typeface="Wingdings" panose="05000000000000000000" pitchFamily="2" charset="2"/>
              <a:buChar char="q"/>
            </a:pPr>
            <a:r>
              <a:rPr lang="it-IT" altLang="it-IT" sz="2800" smtClean="0">
                <a:solidFill>
                  <a:schemeClr val="bg1"/>
                </a:solidFill>
              </a:rPr>
              <a:t>Patologie sensoriali (deficit percettivi)</a:t>
            </a:r>
          </a:p>
          <a:p>
            <a:pPr>
              <a:lnSpc>
                <a:spcPct val="90000"/>
              </a:lnSpc>
              <a:buFont typeface="Wingdings" panose="05000000000000000000" pitchFamily="2" charset="2"/>
              <a:buChar char="q"/>
            </a:pPr>
            <a:r>
              <a:rPr lang="it-IT" altLang="it-IT" sz="2800" smtClean="0">
                <a:solidFill>
                  <a:schemeClr val="bg1"/>
                </a:solidFill>
              </a:rPr>
              <a:t>Ogni altra infermità che determini alterazioni della capacita’ di giudizio</a:t>
            </a:r>
            <a:r>
              <a:rPr lang="it-IT" altLang="it-IT" sz="3000" smtClean="0">
                <a:solidFill>
                  <a:schemeClr val="bg1"/>
                </a:solidFill>
              </a:rPr>
              <a:t> </a:t>
            </a:r>
          </a:p>
          <a:p>
            <a:pPr>
              <a:lnSpc>
                <a:spcPct val="90000"/>
              </a:lnSpc>
              <a:buFont typeface="Wingdings" panose="05000000000000000000" pitchFamily="2" charset="2"/>
              <a:buNone/>
            </a:pPr>
            <a:endParaRPr lang="it-IT" altLang="it-IT" sz="2000" smtClean="0"/>
          </a:p>
          <a:p>
            <a:pPr>
              <a:lnSpc>
                <a:spcPct val="90000"/>
              </a:lnSpc>
              <a:buFont typeface="Wingdings" panose="05000000000000000000" pitchFamily="2" charset="2"/>
              <a:buNone/>
            </a:pPr>
            <a:r>
              <a:rPr lang="it-IT" altLang="it-IT" sz="1600" b="1" smtClean="0">
                <a:solidFill>
                  <a:srgbClr val="FFFF66"/>
                </a:solidFill>
              </a:rPr>
              <a:t>     </a:t>
            </a:r>
            <a:r>
              <a:rPr lang="it-IT" altLang="it-IT" sz="1800" b="1" smtClean="0">
                <a:solidFill>
                  <a:srgbClr val="FFFF66"/>
                </a:solidFill>
              </a:rPr>
              <a:t>TRATTASI PER  LO  PIU’  DI </a:t>
            </a:r>
            <a:r>
              <a:rPr lang="it-IT" altLang="it-IT" sz="1800" b="1" smtClean="0">
                <a:solidFill>
                  <a:srgbClr val="FFFF00"/>
                </a:solidFill>
              </a:rPr>
              <a:t> PATOLOGIE INCIDENTI SUI LIVELLI DI </a:t>
            </a:r>
          </a:p>
          <a:p>
            <a:pPr>
              <a:lnSpc>
                <a:spcPct val="90000"/>
              </a:lnSpc>
              <a:buFont typeface="Wingdings" panose="05000000000000000000" pitchFamily="2" charset="2"/>
              <a:buNone/>
            </a:pPr>
            <a:r>
              <a:rPr lang="it-IT" altLang="it-IT" sz="1800" b="1" smtClean="0">
                <a:solidFill>
                  <a:srgbClr val="FFFF00"/>
                </a:solidFill>
              </a:rPr>
              <a:t>     PRESTAZIONE IN MISURA TALE DA NON GARANTIRE LA SICUREZZA</a:t>
            </a:r>
          </a:p>
          <a:p>
            <a:pPr>
              <a:lnSpc>
                <a:spcPct val="90000"/>
              </a:lnSpc>
              <a:buFont typeface="Wingdings" panose="05000000000000000000" pitchFamily="2" charset="2"/>
              <a:buNone/>
            </a:pPr>
            <a:endParaRPr lang="it-IT" altLang="it-IT" sz="1600" b="1" smtClean="0">
              <a:solidFill>
                <a:srgbClr val="FFFF00"/>
              </a:solidFill>
            </a:endParaRPr>
          </a:p>
        </p:txBody>
      </p:sp>
      <p:pic>
        <p:nvPicPr>
          <p:cNvPr id="25604"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9499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78431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ctrTitle"/>
          </p:nvPr>
        </p:nvSpPr>
        <p:spPr>
          <a:xfrm>
            <a:off x="611188" y="1628775"/>
            <a:ext cx="7772400" cy="1936750"/>
          </a:xfrm>
        </p:spPr>
        <p:txBody>
          <a:bodyPr/>
          <a:lstStyle/>
          <a:p>
            <a:pPr eaLnBrk="1" hangingPunct="1"/>
            <a:r>
              <a:rPr lang="it-IT" altLang="it-IT" sz="3200" smtClean="0"/>
              <a:t>IL GIUDIZIO DI IDONEITA’ LAVORATIVA</a:t>
            </a:r>
            <a:br>
              <a:rPr lang="it-IT" altLang="it-IT" sz="3200" smtClean="0"/>
            </a:br>
            <a:r>
              <a:rPr lang="it-IT" altLang="it-IT" sz="3200" smtClean="0"/>
              <a:t/>
            </a:r>
            <a:br>
              <a:rPr lang="it-IT" altLang="it-IT" sz="3200" smtClean="0"/>
            </a:br>
            <a:r>
              <a:rPr lang="it-IT" altLang="it-IT" sz="3200" smtClean="0"/>
              <a:t>DELLE COMMISSIONI MEDICO-LEGALI </a:t>
            </a:r>
          </a:p>
        </p:txBody>
      </p:sp>
      <p:pic>
        <p:nvPicPr>
          <p:cNvPr id="26627"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58356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693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12002"/>
                                        </p:tgtEl>
                                        <p:attrNameLst>
                                          <p:attrName>style.visibility</p:attrName>
                                        </p:attrNameLst>
                                      </p:cBhvr>
                                      <p:to>
                                        <p:strVal val="visible"/>
                                      </p:to>
                                    </p:set>
                                    <p:animEffect transition="in" filter="wheel(4)">
                                      <p:cBhvr>
                                        <p:cTn id="7" dur="2000"/>
                                        <p:tgtEl>
                                          <p:spTgt spid="512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egnaposto contenuto 2"/>
          <p:cNvSpPr>
            <a:spLocks noGrp="1"/>
          </p:cNvSpPr>
          <p:nvPr>
            <p:ph idx="1"/>
          </p:nvPr>
        </p:nvSpPr>
        <p:spPr>
          <a:xfrm>
            <a:off x="250825" y="1196975"/>
            <a:ext cx="8713788" cy="4195763"/>
          </a:xfrm>
        </p:spPr>
        <p:txBody>
          <a:bodyPr rtlCol="0">
            <a:no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it-IT" altLang="it-IT" sz="2400" i="1" dirty="0" smtClean="0"/>
              <a:t>“… </a:t>
            </a:r>
            <a:r>
              <a:rPr lang="it-IT" altLang="it-IT" sz="2400" b="1" i="1" dirty="0" smtClean="0">
                <a:solidFill>
                  <a:srgbClr val="FFFF00"/>
                </a:solidFill>
              </a:rPr>
              <a:t>gli accertamenti sanitari di cui all’art. 5 della legge n. 300 del 20 maggio 1970 </a:t>
            </a:r>
            <a:r>
              <a:rPr lang="it-IT" altLang="it-IT" sz="1800" i="1" dirty="0" smtClean="0"/>
              <a:t>(«</a:t>
            </a:r>
            <a:r>
              <a:rPr lang="it-IT" sz="1800" i="1" dirty="0"/>
              <a:t>Sono vietati accertamenti da parte del datore di lavoro sulla idoneità e sulla infermità per malattia o infortunio del lavoratore </a:t>
            </a:r>
            <a:r>
              <a:rPr lang="it-IT" sz="1800" i="1" dirty="0" smtClean="0"/>
              <a:t>dipendente</a:t>
            </a:r>
            <a:r>
              <a:rPr lang="it-IT" sz="1800" i="1" dirty="0"/>
              <a:t> </a:t>
            </a:r>
            <a:r>
              <a:rPr lang="it-IT" sz="1800" i="1" dirty="0" smtClean="0"/>
              <a:t>… Il </a:t>
            </a:r>
            <a:r>
              <a:rPr lang="it-IT" sz="1800" i="1" dirty="0"/>
              <a:t>datore di lavoro ha facoltà di far controllare la idoneità fisica del lavoratore da parte di enti pubblici ed istituti specializzati di diritto </a:t>
            </a:r>
            <a:r>
              <a:rPr lang="it-IT" sz="1800" i="1" dirty="0" smtClean="0"/>
              <a:t>pubblico»)</a:t>
            </a:r>
            <a:r>
              <a:rPr lang="it-IT" altLang="it-IT" sz="2400" i="1" dirty="0" smtClean="0"/>
              <a:t> </a:t>
            </a:r>
            <a:r>
              <a:rPr lang="it-IT" altLang="it-IT" sz="2400" b="1" i="1" dirty="0" smtClean="0">
                <a:solidFill>
                  <a:srgbClr val="FFFF00"/>
                </a:solidFill>
              </a:rPr>
              <a:t>riguardano esclusivamente i dipendenti del settore privato </a:t>
            </a:r>
            <a:r>
              <a:rPr lang="it-IT" altLang="it-IT" sz="2400" i="1" dirty="0" smtClean="0"/>
              <a:t>… omissis … </a:t>
            </a:r>
          </a:p>
          <a:p>
            <a:pPr marL="342906" indent="-342906" defTabSz="457207" eaLnBrk="1" fontAlgn="auto" hangingPunct="1">
              <a:spcAft>
                <a:spcPts val="0"/>
              </a:spcAft>
              <a:buClr>
                <a:schemeClr val="bg2">
                  <a:lumMod val="40000"/>
                  <a:lumOff val="60000"/>
                </a:schemeClr>
              </a:buClr>
              <a:buFont typeface="Wingdings 3" charset="2"/>
              <a:buChar char=""/>
              <a:defRPr/>
            </a:pPr>
            <a:r>
              <a:rPr lang="it-IT" altLang="it-IT" sz="2400" i="1" dirty="0" smtClean="0"/>
              <a:t>Di contro </a:t>
            </a:r>
            <a:r>
              <a:rPr lang="it-IT" altLang="it-IT" sz="2400" b="1" i="1" dirty="0" smtClean="0">
                <a:solidFill>
                  <a:srgbClr val="FF99FF"/>
                </a:solidFill>
              </a:rPr>
              <a:t>per il comparto del pubblico impiego trovano applicazione </a:t>
            </a:r>
            <a:r>
              <a:rPr lang="it-IT" altLang="it-IT" sz="2400" i="1" dirty="0" smtClean="0"/>
              <a:t>in tema di riconoscimento di dipendenza da causa di servizio delle infermità, di accertamento di inidoneità al servizio e di altre forme di inabilità, </a:t>
            </a:r>
            <a:r>
              <a:rPr lang="it-IT" altLang="it-IT" sz="2400" b="1" i="1" dirty="0" smtClean="0">
                <a:solidFill>
                  <a:srgbClr val="FF99FF"/>
                </a:solidFill>
              </a:rPr>
              <a:t>le disposizioni recate dal DPR n. 461 del 21/10/2001 e del decreto interministeriale del 12/02/2004 </a:t>
            </a:r>
            <a:r>
              <a:rPr lang="it-IT" altLang="it-IT" sz="2400" i="1" dirty="0" smtClean="0"/>
              <a:t>…”</a:t>
            </a:r>
            <a:endParaRPr lang="it-IT" altLang="it-IT" sz="2800" i="1" dirty="0" smtClean="0"/>
          </a:p>
        </p:txBody>
      </p:sp>
      <p:sp>
        <p:nvSpPr>
          <p:cNvPr id="27651"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b="1">
              <a:solidFill>
                <a:srgbClr val="FFFF00"/>
              </a:solidFill>
              <a:latin typeface="Times New Roman" panose="02020603050405020304" pitchFamily="18" charset="0"/>
            </a:endParaRPr>
          </a:p>
          <a:p>
            <a:pPr eaLnBrk="1" hangingPunct="1">
              <a:spcBef>
                <a:spcPct val="0"/>
              </a:spcBef>
              <a:buFontTx/>
              <a:buNone/>
            </a:pPr>
            <a:fld id="{7B51AACA-A3CA-4EB0-89BB-BC245EBB98ED}" type="slidenum">
              <a:rPr lang="it-IT" altLang="it-IT" sz="1800" b="1">
                <a:solidFill>
                  <a:srgbClr val="FFFF00"/>
                </a:solidFill>
                <a:latin typeface="Times New Roman" panose="02020603050405020304" pitchFamily="18" charset="0"/>
              </a:rPr>
              <a:pPr eaLnBrk="1" hangingPunct="1">
                <a:spcBef>
                  <a:spcPct val="0"/>
                </a:spcBef>
                <a:buFontTx/>
                <a:buNone/>
              </a:pPr>
              <a:t>108</a:t>
            </a:fld>
            <a:endParaRPr lang="it-IT" altLang="it-IT" sz="1600">
              <a:solidFill>
                <a:srgbClr val="000000"/>
              </a:solidFill>
              <a:latin typeface="Times New Roman" panose="02020603050405020304" pitchFamily="18" charset="0"/>
            </a:endParaRPr>
          </a:p>
        </p:txBody>
      </p:sp>
      <p:sp>
        <p:nvSpPr>
          <p:cNvPr id="6" name="Rettangolo 5"/>
          <p:cNvSpPr/>
          <p:nvPr/>
        </p:nvSpPr>
        <p:spPr>
          <a:xfrm>
            <a:off x="755650" y="0"/>
            <a:ext cx="7612063" cy="11969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dirty="0">
                <a:solidFill>
                  <a:srgbClr val="FFFF00"/>
                </a:solidFill>
              </a:rPr>
              <a:t>NORMATIVA DI RIFRIMENTO PER LA VALUTAZIONE DELLA IDONEITA’ DEI LAVORATORI DELLA P.A.</a:t>
            </a:r>
          </a:p>
          <a:p>
            <a:pPr algn="ctr">
              <a:defRPr/>
            </a:pPr>
            <a:r>
              <a:rPr lang="it-IT" sz="2000" dirty="0"/>
              <a:t>Innanzitutto occorre chiarire che:</a:t>
            </a:r>
            <a:endParaRPr lang="it-IT" sz="1600" dirty="0"/>
          </a:p>
        </p:txBody>
      </p:sp>
      <p:sp>
        <p:nvSpPr>
          <p:cNvPr id="7" name="CasellaDiTesto 6"/>
          <p:cNvSpPr txBox="1"/>
          <p:nvPr/>
        </p:nvSpPr>
        <p:spPr>
          <a:xfrm>
            <a:off x="514350" y="6092825"/>
            <a:ext cx="8450263" cy="646113"/>
          </a:xfrm>
          <a:prstGeom prst="rect">
            <a:avLst/>
          </a:prstGeom>
          <a:solidFill>
            <a:srgbClr val="FFFF00"/>
          </a:solidFill>
          <a:effectLst>
            <a:outerShdw blurRad="50800" dist="38100" algn="l" rotWithShape="0">
              <a:prstClr val="black">
                <a:alpha val="40000"/>
              </a:prstClr>
            </a:outerShdw>
          </a:effectLst>
        </p:spPr>
        <p:txBody>
          <a:bodyPr>
            <a:spAutoFit/>
          </a:bodyPr>
          <a:lstStyle/>
          <a:p>
            <a:pPr>
              <a:defRPr/>
            </a:pPr>
            <a:r>
              <a:rPr lang="it-IT" b="1" dirty="0">
                <a:solidFill>
                  <a:srgbClr val="000099"/>
                </a:solidFill>
                <a:cs typeface="Times New Roman" panose="02020603050405020304" pitchFamily="18" charset="0"/>
              </a:rPr>
              <a:t>CIRCOLARE N. 477 DEL 14/12/2004 MINISTERO ECONOMIA E FINANZE</a:t>
            </a:r>
            <a:br>
              <a:rPr lang="it-IT" b="1" dirty="0">
                <a:solidFill>
                  <a:srgbClr val="000099"/>
                </a:solidFill>
                <a:cs typeface="Times New Roman" panose="02020603050405020304" pitchFamily="18" charset="0"/>
              </a:rPr>
            </a:br>
            <a:r>
              <a:rPr lang="it-IT" b="1" dirty="0">
                <a:solidFill>
                  <a:srgbClr val="000099"/>
                </a:solidFill>
                <a:cs typeface="Times New Roman" panose="02020603050405020304" pitchFamily="18" charset="0"/>
              </a:rPr>
              <a:t>Oggetto: accertamento di causa di servizio ed altre forme di inabilità</a:t>
            </a:r>
          </a:p>
        </p:txBody>
      </p:sp>
    </p:spTree>
    <p:extLst>
      <p:ext uri="{BB962C8B-B14F-4D97-AF65-F5344CB8AC3E}">
        <p14:creationId xmlns:p14="http://schemas.microsoft.com/office/powerpoint/2010/main" val="188622481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p:txBody>
          <a:bodyPr>
            <a:normAutofit fontScale="90000"/>
          </a:bodyPr>
          <a:lstStyle/>
          <a:p>
            <a:r>
              <a:rPr lang="it-IT" altLang="it-IT" smtClean="0"/>
              <a:t/>
            </a:r>
            <a:br>
              <a:rPr lang="it-IT" altLang="it-IT" smtClean="0"/>
            </a:br>
            <a:endParaRPr lang="it-IT" altLang="it-IT" smtClean="0"/>
          </a:p>
        </p:txBody>
      </p:sp>
      <p:sp>
        <p:nvSpPr>
          <p:cNvPr id="3" name="Segnaposto contenuto 2"/>
          <p:cNvSpPr>
            <a:spLocks noGrp="1"/>
          </p:cNvSpPr>
          <p:nvPr>
            <p:ph idx="1"/>
          </p:nvPr>
        </p:nvSpPr>
        <p:spPr>
          <a:xfrm>
            <a:off x="636588" y="1484313"/>
            <a:ext cx="7848600" cy="4464050"/>
          </a:xfrm>
        </p:spPr>
        <p:txBody>
          <a:bodyPr/>
          <a:lstStyle/>
          <a:p>
            <a:r>
              <a:rPr lang="it-IT" altLang="it-IT" smtClean="0"/>
              <a:t>D.P.R. 461/01 art 15</a:t>
            </a:r>
          </a:p>
          <a:p>
            <a:r>
              <a:rPr lang="it-IT" altLang="it-IT" smtClean="0"/>
              <a:t>DM 12/02/2004</a:t>
            </a:r>
          </a:p>
          <a:p>
            <a:r>
              <a:rPr lang="it-IT" altLang="it-IT" smtClean="0"/>
              <a:t>L. 274/91 art 13 (proficuo lavoro)</a:t>
            </a:r>
          </a:p>
          <a:p>
            <a:r>
              <a:rPr lang="it-IT" altLang="it-IT" smtClean="0"/>
              <a:t>D.LGS 165/01 art 55 octies (</a:t>
            </a:r>
            <a:r>
              <a:rPr lang="pt-BR" altLang="it-IT" smtClean="0"/>
              <a:t>Decreto legislativo, 27/10/2009 n° 150 - </a:t>
            </a:r>
            <a:r>
              <a:rPr lang="it-IT" altLang="it-IT" smtClean="0"/>
              <a:t>riforma PA Ministro Brunetta)</a:t>
            </a:r>
          </a:p>
          <a:p>
            <a:r>
              <a:rPr lang="it-IT" altLang="it-IT" smtClean="0"/>
              <a:t>DPR 171/2011</a:t>
            </a:r>
          </a:p>
          <a:p>
            <a:pPr>
              <a:buFont typeface="Wingdings 3" panose="05040102010807070707" pitchFamily="18" charset="2"/>
              <a:buNone/>
            </a:pPr>
            <a:endParaRPr lang="it-IT" altLang="it-IT" smtClean="0"/>
          </a:p>
        </p:txBody>
      </p:sp>
      <p:sp>
        <p:nvSpPr>
          <p:cNvPr id="28676"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400">
              <a:solidFill>
                <a:srgbClr val="FFFFFF"/>
              </a:solidFill>
            </a:endParaRPr>
          </a:p>
          <a:p>
            <a:pPr eaLnBrk="1" hangingPunct="1">
              <a:spcBef>
                <a:spcPct val="0"/>
              </a:spcBef>
              <a:buFontTx/>
              <a:buNone/>
            </a:pPr>
            <a:fld id="{35057742-895D-4FB9-9468-AF21EAD91D37}" type="slidenum">
              <a:rPr lang="it-IT" altLang="it-IT" sz="1400">
                <a:solidFill>
                  <a:srgbClr val="FFFFFF"/>
                </a:solidFill>
              </a:rPr>
              <a:pPr eaLnBrk="1" hangingPunct="1">
                <a:spcBef>
                  <a:spcPct val="0"/>
                </a:spcBef>
                <a:buFontTx/>
                <a:buNone/>
              </a:pPr>
              <a:t>109</a:t>
            </a:fld>
            <a:endParaRPr lang="it-IT" altLang="it-IT" sz="1600">
              <a:solidFill>
                <a:srgbClr val="000000"/>
              </a:solidFill>
            </a:endParaRPr>
          </a:p>
        </p:txBody>
      </p:sp>
      <p:sp>
        <p:nvSpPr>
          <p:cNvPr id="5" name="Rettangolo 4"/>
          <p:cNvSpPr/>
          <p:nvPr/>
        </p:nvSpPr>
        <p:spPr>
          <a:xfrm>
            <a:off x="755650" y="188913"/>
            <a:ext cx="7612063" cy="1196975"/>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dirty="0">
                <a:solidFill>
                  <a:srgbClr val="FFFF00"/>
                </a:solidFill>
              </a:rPr>
              <a:t>NORMATIVA DI RIFRIMENTO PER LA VALUTAZIONE DELLA IDONEITA’ DEI LAVORATORI DELLA P.A.</a:t>
            </a:r>
          </a:p>
        </p:txBody>
      </p:sp>
      <p:pic>
        <p:nvPicPr>
          <p:cNvPr id="28678"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828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nodeType="afterGroup">
                            <p:stCondLst>
                              <p:cond delay="2500"/>
                            </p:stCondLst>
                            <p:childTnLst>
                              <p:par>
                                <p:cTn id="9" presetID="14" presetClass="entr" presetSubtype="1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par>
                                <p:cTn id="12" presetID="14" presetClass="entr" presetSubtype="10" fill="hold" grpId="0" nodeType="withEffect">
                                  <p:stCondLst>
                                    <p:cond delay="20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par>
                          <p:cTn id="15" fill="hold" nodeType="afterGroup">
                            <p:stCondLst>
                              <p:cond delay="5000"/>
                            </p:stCondLst>
                            <p:childTnLst>
                              <p:par>
                                <p:cTn id="16" presetID="14" presetClass="entr" presetSubtype="10" fill="hold" grpId="0" nodeType="afterEffect">
                                  <p:stCondLst>
                                    <p:cond delay="20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par>
                          <p:cTn id="19" fill="hold" nodeType="afterGroup">
                            <p:stCondLst>
                              <p:cond delay="7500"/>
                            </p:stCondLst>
                            <p:childTnLst>
                              <p:par>
                                <p:cTn id="20" presetID="14" presetClass="entr" presetSubtype="10" fill="hold" grpId="0" nodeType="afterEffect">
                                  <p:stCondLst>
                                    <p:cond delay="2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2000" dirty="0" smtClean="0">
                <a:solidFill>
                  <a:srgbClr val="FFFF00"/>
                </a:solidFill>
                <a:latin typeface="+mn-lt"/>
              </a:rPr>
              <a:t>Direttiva MDGSAN 5000 9 marzo 2007</a:t>
            </a:r>
            <a:br>
              <a:rPr lang="it-IT" sz="2000" dirty="0" smtClean="0">
                <a:solidFill>
                  <a:srgbClr val="FFFF00"/>
                </a:solidFill>
                <a:latin typeface="+mn-lt"/>
              </a:rPr>
            </a:br>
            <a:r>
              <a:rPr lang="it-IT" sz="1600" i="1" dirty="0" smtClean="0">
                <a:solidFill>
                  <a:schemeClr val="tx1"/>
                </a:solidFill>
                <a:effectLst/>
                <a:latin typeface="+mn-lt"/>
              </a:rPr>
              <a:t>Direttiva </a:t>
            </a:r>
            <a:r>
              <a:rPr lang="it-IT" sz="1600" i="1" dirty="0">
                <a:solidFill>
                  <a:schemeClr val="tx1"/>
                </a:solidFill>
                <a:effectLst/>
                <a:latin typeface="+mn-lt"/>
              </a:rPr>
              <a:t>sulle procedure per gli accertamenti sanitari in tema di </a:t>
            </a:r>
            <a:r>
              <a:rPr lang="it-IT" sz="1600" i="1" dirty="0" err="1">
                <a:solidFill>
                  <a:schemeClr val="tx1"/>
                </a:solidFill>
                <a:effectLst/>
                <a:latin typeface="+mn-lt"/>
              </a:rPr>
              <a:t>idoneita</a:t>
            </a:r>
            <a:r>
              <a:rPr lang="it-IT" sz="1600" i="1" dirty="0">
                <a:solidFill>
                  <a:schemeClr val="tx1"/>
                </a:solidFill>
                <a:effectLst/>
                <a:latin typeface="+mn-lt"/>
              </a:rPr>
              <a:t>̀ al servizio del competente Ufficiale medico (D.S.S.), della Commissione Medica Ospedaliera (C.M.O.) e della Commissione Medica di 2^ Istanza (C.M. di 2^ Istanza)</a:t>
            </a:r>
            <a:r>
              <a:rPr lang="it-IT" sz="1600" i="1" dirty="0" smtClean="0">
                <a:solidFill>
                  <a:schemeClr val="tx1"/>
                </a:solidFill>
                <a:effectLst/>
                <a:latin typeface="+mn-lt"/>
              </a:rPr>
              <a:t>.</a:t>
            </a:r>
            <a:endParaRPr lang="it-IT" sz="1600" i="1" dirty="0">
              <a:solidFill>
                <a:schemeClr val="tx1"/>
              </a:solidFill>
              <a:latin typeface="+mn-lt"/>
            </a:endParaRPr>
          </a:p>
        </p:txBody>
      </p:sp>
      <p:graphicFrame>
        <p:nvGraphicFramePr>
          <p:cNvPr id="3" name="Diagram 2"/>
          <p:cNvGraphicFramePr/>
          <p:nvPr>
            <p:extLst>
              <p:ext uri="{D42A27DB-BD31-4B8C-83A1-F6EECF244321}">
                <p14:modId xmlns:p14="http://schemas.microsoft.com/office/powerpoint/2010/main" val="3113261314"/>
              </p:ext>
            </p:extLst>
          </p:nvPr>
        </p:nvGraphicFramePr>
        <p:xfrm>
          <a:off x="769687" y="2354690"/>
          <a:ext cx="712879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236296" y="3501008"/>
            <a:ext cx="1656184" cy="1815882"/>
          </a:xfrm>
          <a:prstGeom prst="rect">
            <a:avLst/>
          </a:prstGeom>
          <a:noFill/>
        </p:spPr>
        <p:txBody>
          <a:bodyPr wrap="square" rtlCol="0">
            <a:spAutoFit/>
          </a:bodyPr>
          <a:lstStyle/>
          <a:p>
            <a:pPr algn="just"/>
            <a:r>
              <a:rPr lang="en-US" sz="1400" dirty="0" err="1" smtClean="0">
                <a:latin typeface="+mn-lt"/>
              </a:rPr>
              <a:t>Dipendenti</a:t>
            </a:r>
            <a:r>
              <a:rPr lang="en-US" sz="1400" dirty="0" smtClean="0">
                <a:latin typeface="+mn-lt"/>
              </a:rPr>
              <a:t> di </a:t>
            </a:r>
            <a:r>
              <a:rPr lang="en-US" sz="1400" dirty="0" err="1" smtClean="0">
                <a:latin typeface="+mn-lt"/>
              </a:rPr>
              <a:t>Enti</a:t>
            </a:r>
            <a:r>
              <a:rPr lang="en-US" sz="1400" dirty="0" smtClean="0">
                <a:latin typeface="+mn-lt"/>
              </a:rPr>
              <a:t> non </a:t>
            </a:r>
            <a:r>
              <a:rPr lang="en-US" sz="1400" dirty="0" err="1" smtClean="0">
                <a:latin typeface="+mn-lt"/>
              </a:rPr>
              <a:t>economici</a:t>
            </a:r>
            <a:r>
              <a:rPr lang="en-US" sz="1400" dirty="0" smtClean="0">
                <a:latin typeface="+mn-lt"/>
              </a:rPr>
              <a:t> </a:t>
            </a:r>
            <a:r>
              <a:rPr lang="en-US" sz="1400" dirty="0" err="1" smtClean="0">
                <a:latin typeface="+mn-lt"/>
              </a:rPr>
              <a:t>nazionali</a:t>
            </a:r>
            <a:r>
              <a:rPr lang="en-US" sz="1400" dirty="0" smtClean="0">
                <a:latin typeface="+mn-lt"/>
              </a:rPr>
              <a:t>, </a:t>
            </a:r>
            <a:r>
              <a:rPr lang="en-US" sz="1400" dirty="0" err="1" smtClean="0">
                <a:latin typeface="+mn-lt"/>
              </a:rPr>
              <a:t>regionali</a:t>
            </a:r>
            <a:r>
              <a:rPr lang="en-US" sz="1400" dirty="0" smtClean="0">
                <a:latin typeface="+mn-lt"/>
              </a:rPr>
              <a:t> e </a:t>
            </a:r>
            <a:r>
              <a:rPr lang="en-US" sz="1400" dirty="0" err="1" smtClean="0">
                <a:latin typeface="+mn-lt"/>
              </a:rPr>
              <a:t>locali</a:t>
            </a:r>
            <a:r>
              <a:rPr lang="en-US" sz="1400" dirty="0" smtClean="0">
                <a:latin typeface="+mn-lt"/>
              </a:rPr>
              <a:t> </a:t>
            </a:r>
          </a:p>
          <a:p>
            <a:pPr algn="just"/>
            <a:r>
              <a:rPr lang="en-US" sz="1400" dirty="0" smtClean="0">
                <a:latin typeface="+mn-lt"/>
              </a:rPr>
              <a:t>(L.20 </a:t>
            </a:r>
            <a:r>
              <a:rPr lang="en-US" sz="1400" dirty="0" err="1" smtClean="0">
                <a:latin typeface="+mn-lt"/>
              </a:rPr>
              <a:t>marzo</a:t>
            </a:r>
            <a:r>
              <a:rPr lang="en-US" sz="1400" dirty="0" smtClean="0">
                <a:latin typeface="+mn-lt"/>
              </a:rPr>
              <a:t> 1975, n.70 e successive </a:t>
            </a:r>
            <a:r>
              <a:rPr lang="en-US" sz="1400" dirty="0" err="1" smtClean="0">
                <a:latin typeface="+mn-lt"/>
              </a:rPr>
              <a:t>modifiche</a:t>
            </a:r>
            <a:r>
              <a:rPr lang="en-US" sz="1400" dirty="0" smtClean="0">
                <a:latin typeface="+mn-lt"/>
              </a:rPr>
              <a:t>)</a:t>
            </a:r>
          </a:p>
          <a:p>
            <a:pPr algn="just"/>
            <a:endParaRPr lang="en-US" sz="1400" dirty="0">
              <a:latin typeface="+mn-lt"/>
            </a:endParaRPr>
          </a:p>
        </p:txBody>
      </p:sp>
      <p:sp>
        <p:nvSpPr>
          <p:cNvPr id="6" name="TextBox 5"/>
          <p:cNvSpPr txBox="1"/>
          <p:nvPr/>
        </p:nvSpPr>
        <p:spPr>
          <a:xfrm>
            <a:off x="5148064" y="1844824"/>
            <a:ext cx="3456384" cy="1600438"/>
          </a:xfrm>
          <a:prstGeom prst="rect">
            <a:avLst/>
          </a:prstGeom>
          <a:noFill/>
        </p:spPr>
        <p:txBody>
          <a:bodyPr wrap="square" rtlCol="0">
            <a:spAutoFit/>
          </a:bodyPr>
          <a:lstStyle/>
          <a:p>
            <a:pPr algn="just"/>
            <a:r>
              <a:rPr lang="en-US" sz="1400" dirty="0" err="1" smtClean="0">
                <a:solidFill>
                  <a:schemeClr val="bg1"/>
                </a:solidFill>
                <a:latin typeface="+mn-lt"/>
              </a:rPr>
              <a:t>Dipendenti</a:t>
            </a:r>
            <a:r>
              <a:rPr lang="en-US" sz="1400" dirty="0" smtClean="0">
                <a:solidFill>
                  <a:schemeClr val="bg1"/>
                </a:solidFill>
                <a:latin typeface="+mn-lt"/>
              </a:rPr>
              <a:t> di </a:t>
            </a:r>
            <a:r>
              <a:rPr lang="en-US" sz="1400" dirty="0" err="1" smtClean="0">
                <a:solidFill>
                  <a:schemeClr val="bg1"/>
                </a:solidFill>
                <a:latin typeface="+mn-lt"/>
              </a:rPr>
              <a:t>tutte</a:t>
            </a:r>
            <a:r>
              <a:rPr lang="en-US" sz="1400" dirty="0" smtClean="0">
                <a:solidFill>
                  <a:schemeClr val="bg1"/>
                </a:solidFill>
                <a:latin typeface="+mn-lt"/>
              </a:rPr>
              <a:t> le </a:t>
            </a:r>
            <a:r>
              <a:rPr lang="en-US" sz="1400" dirty="0" err="1" smtClean="0">
                <a:solidFill>
                  <a:schemeClr val="bg1"/>
                </a:solidFill>
                <a:latin typeface="+mn-lt"/>
              </a:rPr>
              <a:t>altre</a:t>
            </a:r>
            <a:r>
              <a:rPr lang="en-US" sz="1400" dirty="0" smtClean="0">
                <a:solidFill>
                  <a:schemeClr val="bg1"/>
                </a:solidFill>
                <a:latin typeface="+mn-lt"/>
              </a:rPr>
              <a:t> </a:t>
            </a:r>
            <a:r>
              <a:rPr lang="en-US" sz="1400" dirty="0" err="1" smtClean="0">
                <a:solidFill>
                  <a:schemeClr val="bg1"/>
                </a:solidFill>
                <a:latin typeface="+mn-lt"/>
              </a:rPr>
              <a:t>Amministrazioni</a:t>
            </a:r>
            <a:r>
              <a:rPr lang="en-US" sz="1400" dirty="0" smtClean="0">
                <a:solidFill>
                  <a:schemeClr val="bg1"/>
                </a:solidFill>
                <a:latin typeface="+mn-lt"/>
              </a:rPr>
              <a:t> di cui all’art.1, comma 2, del </a:t>
            </a:r>
            <a:r>
              <a:rPr lang="en-US" sz="1400" dirty="0" err="1" smtClean="0">
                <a:solidFill>
                  <a:schemeClr val="bg1"/>
                </a:solidFill>
                <a:latin typeface="+mn-lt"/>
              </a:rPr>
              <a:t>Dlgs</a:t>
            </a:r>
            <a:r>
              <a:rPr lang="en-US" sz="1400" dirty="0" smtClean="0">
                <a:solidFill>
                  <a:schemeClr val="bg1"/>
                </a:solidFill>
                <a:latin typeface="+mn-lt"/>
              </a:rPr>
              <a:t> 30 </a:t>
            </a:r>
            <a:r>
              <a:rPr lang="en-US" sz="1400" dirty="0" err="1" smtClean="0">
                <a:solidFill>
                  <a:schemeClr val="bg1"/>
                </a:solidFill>
                <a:latin typeface="+mn-lt"/>
              </a:rPr>
              <a:t>marzo</a:t>
            </a:r>
            <a:r>
              <a:rPr lang="en-US" sz="1400" dirty="0" smtClean="0">
                <a:solidFill>
                  <a:schemeClr val="bg1"/>
                </a:solidFill>
                <a:latin typeface="+mn-lt"/>
              </a:rPr>
              <a:t> 2001. Ai </a:t>
            </a:r>
            <a:r>
              <a:rPr lang="en-US" sz="1400" dirty="0" err="1" smtClean="0">
                <a:solidFill>
                  <a:schemeClr val="bg1"/>
                </a:solidFill>
                <a:latin typeface="+mn-lt"/>
              </a:rPr>
              <a:t>sensi</a:t>
            </a:r>
            <a:r>
              <a:rPr lang="en-US" sz="1400" dirty="0" smtClean="0">
                <a:solidFill>
                  <a:schemeClr val="bg1"/>
                </a:solidFill>
                <a:latin typeface="+mn-lt"/>
              </a:rPr>
              <a:t> del </a:t>
            </a:r>
            <a:r>
              <a:rPr lang="en-US" sz="1400" dirty="0" err="1" smtClean="0">
                <a:solidFill>
                  <a:schemeClr val="bg1"/>
                </a:solidFill>
                <a:latin typeface="+mn-lt"/>
              </a:rPr>
              <a:t>successivo</a:t>
            </a:r>
            <a:r>
              <a:rPr lang="en-US" sz="1400" dirty="0" smtClean="0">
                <a:solidFill>
                  <a:schemeClr val="bg1"/>
                </a:solidFill>
                <a:latin typeface="+mn-lt"/>
              </a:rPr>
              <a:t> DL n.104/2013 </a:t>
            </a:r>
            <a:r>
              <a:rPr lang="en-US" sz="1400" dirty="0" err="1" smtClean="0">
                <a:solidFill>
                  <a:schemeClr val="bg1"/>
                </a:solidFill>
                <a:latin typeface="+mn-lt"/>
              </a:rPr>
              <a:t>alla</a:t>
            </a:r>
            <a:r>
              <a:rPr lang="en-US" sz="1400" dirty="0" smtClean="0">
                <a:solidFill>
                  <a:schemeClr val="bg1"/>
                </a:solidFill>
                <a:latin typeface="+mn-lt"/>
              </a:rPr>
              <a:t> CMV compete </a:t>
            </a:r>
            <a:r>
              <a:rPr lang="en-US" sz="1400" dirty="0" err="1" smtClean="0">
                <a:solidFill>
                  <a:schemeClr val="bg1"/>
                </a:solidFill>
                <a:latin typeface="+mn-lt"/>
              </a:rPr>
              <a:t>anche</a:t>
            </a:r>
            <a:r>
              <a:rPr lang="en-US" sz="1400" dirty="0" smtClean="0">
                <a:solidFill>
                  <a:schemeClr val="bg1"/>
                </a:solidFill>
                <a:latin typeface="+mn-lt"/>
              </a:rPr>
              <a:t> </a:t>
            </a:r>
            <a:r>
              <a:rPr lang="en-US" sz="1400" dirty="0" err="1" smtClean="0">
                <a:solidFill>
                  <a:schemeClr val="bg1"/>
                </a:solidFill>
                <a:latin typeface="+mn-lt"/>
              </a:rPr>
              <a:t>l’accertamento</a:t>
            </a:r>
            <a:r>
              <a:rPr lang="en-US" sz="1400" dirty="0" smtClean="0">
                <a:solidFill>
                  <a:schemeClr val="bg1"/>
                </a:solidFill>
                <a:latin typeface="+mn-lt"/>
              </a:rPr>
              <a:t> </a:t>
            </a:r>
            <a:r>
              <a:rPr lang="en-US" sz="1400" dirty="0" err="1" smtClean="0">
                <a:solidFill>
                  <a:schemeClr val="bg1"/>
                </a:solidFill>
                <a:latin typeface="+mn-lt"/>
              </a:rPr>
              <a:t>delle</a:t>
            </a:r>
            <a:r>
              <a:rPr lang="en-US" sz="1400" dirty="0" smtClean="0">
                <a:solidFill>
                  <a:schemeClr val="bg1"/>
                </a:solidFill>
                <a:latin typeface="+mn-lt"/>
              </a:rPr>
              <a:t> </a:t>
            </a:r>
            <a:r>
              <a:rPr lang="en-US" sz="1400" dirty="0" err="1" smtClean="0">
                <a:solidFill>
                  <a:schemeClr val="bg1"/>
                </a:solidFill>
                <a:latin typeface="+mn-lt"/>
              </a:rPr>
              <a:t>condizioi</a:t>
            </a:r>
            <a:r>
              <a:rPr lang="en-US" sz="1400" dirty="0" smtClean="0">
                <a:solidFill>
                  <a:schemeClr val="bg1"/>
                </a:solidFill>
                <a:latin typeface="+mn-lt"/>
              </a:rPr>
              <a:t> di </a:t>
            </a:r>
            <a:r>
              <a:rPr lang="en-US" sz="1400" dirty="0" err="1" smtClean="0">
                <a:solidFill>
                  <a:schemeClr val="bg1"/>
                </a:solidFill>
                <a:latin typeface="+mn-lt"/>
              </a:rPr>
              <a:t>idoneità</a:t>
            </a:r>
            <a:r>
              <a:rPr lang="en-US" sz="1400" dirty="0" smtClean="0">
                <a:solidFill>
                  <a:schemeClr val="bg1"/>
                </a:solidFill>
                <a:latin typeface="+mn-lt"/>
              </a:rPr>
              <a:t> del </a:t>
            </a:r>
            <a:r>
              <a:rPr lang="en-US" sz="1400" dirty="0" err="1" smtClean="0">
                <a:solidFill>
                  <a:schemeClr val="bg1"/>
                </a:solidFill>
                <a:latin typeface="+mn-lt"/>
              </a:rPr>
              <a:t>personale</a:t>
            </a:r>
            <a:r>
              <a:rPr lang="en-US" sz="1400" dirty="0" smtClean="0">
                <a:solidFill>
                  <a:schemeClr val="bg1"/>
                </a:solidFill>
                <a:latin typeface="+mn-lt"/>
              </a:rPr>
              <a:t> </a:t>
            </a:r>
            <a:r>
              <a:rPr lang="en-US" sz="1400" dirty="0" err="1" smtClean="0">
                <a:solidFill>
                  <a:schemeClr val="bg1"/>
                </a:solidFill>
                <a:latin typeface="+mn-lt"/>
              </a:rPr>
              <a:t>docente</a:t>
            </a:r>
            <a:r>
              <a:rPr lang="en-US" sz="1400" dirty="0" smtClean="0">
                <a:solidFill>
                  <a:schemeClr val="bg1"/>
                </a:solidFill>
                <a:latin typeface="+mn-lt"/>
              </a:rPr>
              <a:t> </a:t>
            </a:r>
            <a:r>
              <a:rPr lang="en-US" sz="1400" dirty="0" err="1" smtClean="0">
                <a:solidFill>
                  <a:schemeClr val="bg1"/>
                </a:solidFill>
                <a:latin typeface="+mn-lt"/>
              </a:rPr>
              <a:t>della</a:t>
            </a:r>
            <a:r>
              <a:rPr lang="en-US" sz="1400" dirty="0" smtClean="0">
                <a:solidFill>
                  <a:schemeClr val="bg1"/>
                </a:solidFill>
                <a:latin typeface="+mn-lt"/>
              </a:rPr>
              <a:t> </a:t>
            </a:r>
            <a:r>
              <a:rPr lang="en-US" sz="1400" dirty="0" err="1" smtClean="0">
                <a:solidFill>
                  <a:schemeClr val="bg1"/>
                </a:solidFill>
                <a:latin typeface="+mn-lt"/>
              </a:rPr>
              <a:t>scuola</a:t>
            </a:r>
            <a:r>
              <a:rPr lang="en-US" sz="1400" dirty="0" smtClean="0">
                <a:solidFill>
                  <a:schemeClr val="bg1"/>
                </a:solidFill>
                <a:latin typeface="+mn-lt"/>
              </a:rPr>
              <a:t>.</a:t>
            </a:r>
            <a:endParaRPr lang="en-US" sz="1400" dirty="0">
              <a:solidFill>
                <a:schemeClr val="bg1"/>
              </a:solidFill>
              <a:latin typeface="+mn-lt"/>
            </a:endParaRPr>
          </a:p>
        </p:txBody>
      </p:sp>
      <p:sp>
        <p:nvSpPr>
          <p:cNvPr id="7" name="TextBox 6"/>
          <p:cNvSpPr txBox="1"/>
          <p:nvPr/>
        </p:nvSpPr>
        <p:spPr>
          <a:xfrm>
            <a:off x="251520" y="1916832"/>
            <a:ext cx="2952328" cy="1384995"/>
          </a:xfrm>
          <a:prstGeom prst="rect">
            <a:avLst/>
          </a:prstGeom>
          <a:noFill/>
        </p:spPr>
        <p:txBody>
          <a:bodyPr wrap="square" rtlCol="0">
            <a:spAutoFit/>
          </a:bodyPr>
          <a:lstStyle/>
          <a:p>
            <a:pPr algn="just"/>
            <a:r>
              <a:rPr lang="en-US" sz="1400" dirty="0" err="1" smtClean="0">
                <a:solidFill>
                  <a:srgbClr val="FFFF00"/>
                </a:solidFill>
                <a:latin typeface="+mn-lt"/>
              </a:rPr>
              <a:t>Personale</a:t>
            </a:r>
            <a:r>
              <a:rPr lang="en-US" sz="1400" dirty="0" smtClean="0">
                <a:solidFill>
                  <a:srgbClr val="FFFF00"/>
                </a:solidFill>
                <a:latin typeface="+mn-lt"/>
              </a:rPr>
              <a:t> </a:t>
            </a:r>
            <a:r>
              <a:rPr lang="en-US" sz="1400" dirty="0" err="1" smtClean="0">
                <a:solidFill>
                  <a:srgbClr val="FFFF00"/>
                </a:solidFill>
                <a:latin typeface="+mn-lt"/>
              </a:rPr>
              <a:t>appartenente</a:t>
            </a:r>
            <a:r>
              <a:rPr lang="en-US" sz="1400" dirty="0" smtClean="0">
                <a:solidFill>
                  <a:srgbClr val="FFFF00"/>
                </a:solidFill>
                <a:latin typeface="+mn-lt"/>
              </a:rPr>
              <a:t> </a:t>
            </a:r>
            <a:r>
              <a:rPr lang="en-US" sz="1400" dirty="0" err="1" smtClean="0">
                <a:solidFill>
                  <a:srgbClr val="FFFF00"/>
                </a:solidFill>
                <a:latin typeface="+mn-lt"/>
              </a:rPr>
              <a:t>alle</a:t>
            </a:r>
            <a:r>
              <a:rPr lang="en-US" sz="1400" dirty="0" smtClean="0">
                <a:solidFill>
                  <a:srgbClr val="FFFF00"/>
                </a:solidFill>
                <a:latin typeface="+mn-lt"/>
              </a:rPr>
              <a:t> FFAA </a:t>
            </a:r>
            <a:r>
              <a:rPr lang="en-US" sz="1400" dirty="0" err="1" smtClean="0">
                <a:solidFill>
                  <a:srgbClr val="FFFF00"/>
                </a:solidFill>
                <a:latin typeface="+mn-lt"/>
              </a:rPr>
              <a:t>ed</a:t>
            </a:r>
            <a:r>
              <a:rPr lang="en-US" sz="1400" dirty="0" smtClean="0">
                <a:solidFill>
                  <a:srgbClr val="FFFF00"/>
                </a:solidFill>
                <a:latin typeface="+mn-lt"/>
              </a:rPr>
              <a:t> </a:t>
            </a:r>
            <a:r>
              <a:rPr lang="en-US" sz="1400" dirty="0" err="1" smtClean="0">
                <a:solidFill>
                  <a:srgbClr val="FFFF00"/>
                </a:solidFill>
                <a:latin typeface="+mn-lt"/>
              </a:rPr>
              <a:t>ai</a:t>
            </a:r>
            <a:r>
              <a:rPr lang="en-US" sz="1400" dirty="0" smtClean="0">
                <a:solidFill>
                  <a:srgbClr val="FFFF00"/>
                </a:solidFill>
                <a:latin typeface="+mn-lt"/>
              </a:rPr>
              <a:t> </a:t>
            </a:r>
            <a:r>
              <a:rPr lang="en-US" sz="1400" dirty="0" err="1" smtClean="0">
                <a:solidFill>
                  <a:srgbClr val="FFFF00"/>
                </a:solidFill>
                <a:latin typeface="+mn-lt"/>
              </a:rPr>
              <a:t>Corpi</a:t>
            </a:r>
            <a:r>
              <a:rPr lang="en-US" sz="1400" dirty="0" smtClean="0">
                <a:solidFill>
                  <a:srgbClr val="FFFF00"/>
                </a:solidFill>
                <a:latin typeface="+mn-lt"/>
              </a:rPr>
              <a:t> di </a:t>
            </a:r>
            <a:r>
              <a:rPr lang="en-US" sz="1400" dirty="0" err="1" smtClean="0">
                <a:solidFill>
                  <a:srgbClr val="FFFF00"/>
                </a:solidFill>
                <a:latin typeface="+mn-lt"/>
              </a:rPr>
              <a:t>Polizia</a:t>
            </a:r>
            <a:r>
              <a:rPr lang="en-US" sz="1400" dirty="0" smtClean="0">
                <a:solidFill>
                  <a:srgbClr val="FFFF00"/>
                </a:solidFill>
                <a:latin typeface="+mn-lt"/>
              </a:rPr>
              <a:t>, </a:t>
            </a:r>
            <a:r>
              <a:rPr lang="en-US" sz="1400" dirty="0" err="1" smtClean="0">
                <a:solidFill>
                  <a:srgbClr val="FFFF00"/>
                </a:solidFill>
                <a:latin typeface="+mn-lt"/>
              </a:rPr>
              <a:t>anche</a:t>
            </a:r>
            <a:r>
              <a:rPr lang="en-US" sz="1400" dirty="0" smtClean="0">
                <a:solidFill>
                  <a:srgbClr val="FFFF00"/>
                </a:solidFill>
                <a:latin typeface="+mn-lt"/>
              </a:rPr>
              <a:t> ad </a:t>
            </a:r>
            <a:r>
              <a:rPr lang="en-US" sz="1400" dirty="0" err="1" smtClean="0">
                <a:solidFill>
                  <a:srgbClr val="FFFF00"/>
                </a:solidFill>
                <a:latin typeface="+mn-lt"/>
              </a:rPr>
              <a:t>ordinamento</a:t>
            </a:r>
            <a:r>
              <a:rPr lang="en-US" sz="1400" dirty="0" smtClean="0">
                <a:solidFill>
                  <a:srgbClr val="FFFF00"/>
                </a:solidFill>
                <a:latin typeface="+mn-lt"/>
              </a:rPr>
              <a:t> </a:t>
            </a:r>
            <a:r>
              <a:rPr lang="en-US" sz="1400" dirty="0" err="1" smtClean="0">
                <a:solidFill>
                  <a:srgbClr val="FFFF00"/>
                </a:solidFill>
                <a:latin typeface="+mn-lt"/>
              </a:rPr>
              <a:t>civile</a:t>
            </a:r>
            <a:r>
              <a:rPr lang="en-US" sz="1400" dirty="0" smtClean="0">
                <a:solidFill>
                  <a:srgbClr val="FFFF00"/>
                </a:solidFill>
                <a:latin typeface="+mn-lt"/>
              </a:rPr>
              <a:t>. </a:t>
            </a:r>
            <a:r>
              <a:rPr lang="en-US" sz="1400" dirty="0" err="1" smtClean="0">
                <a:solidFill>
                  <a:srgbClr val="FFFF00"/>
                </a:solidFill>
                <a:latin typeface="+mn-lt"/>
              </a:rPr>
              <a:t>Dipendenti</a:t>
            </a:r>
            <a:r>
              <a:rPr lang="en-US" sz="1400" dirty="0" smtClean="0">
                <a:solidFill>
                  <a:srgbClr val="FFFF00"/>
                </a:solidFill>
                <a:latin typeface="+mn-lt"/>
              </a:rPr>
              <a:t> </a:t>
            </a:r>
            <a:r>
              <a:rPr lang="en-US" sz="1400" dirty="0" err="1" smtClean="0">
                <a:solidFill>
                  <a:srgbClr val="FFFF00"/>
                </a:solidFill>
                <a:latin typeface="+mn-lt"/>
              </a:rPr>
              <a:t>dei</a:t>
            </a:r>
            <a:r>
              <a:rPr lang="en-US" sz="1400" dirty="0" smtClean="0">
                <a:solidFill>
                  <a:srgbClr val="FFFF00"/>
                </a:solidFill>
                <a:latin typeface="+mn-lt"/>
              </a:rPr>
              <a:t> </a:t>
            </a:r>
            <a:r>
              <a:rPr lang="en-US" sz="1400" dirty="0" err="1" smtClean="0">
                <a:solidFill>
                  <a:srgbClr val="FFFF00"/>
                </a:solidFill>
                <a:latin typeface="+mn-lt"/>
              </a:rPr>
              <a:t>Ministeri</a:t>
            </a:r>
            <a:r>
              <a:rPr lang="en-US" sz="1400" dirty="0" smtClean="0">
                <a:solidFill>
                  <a:srgbClr val="FFFF00"/>
                </a:solidFill>
                <a:latin typeface="+mn-lt"/>
              </a:rPr>
              <a:t> </a:t>
            </a:r>
            <a:r>
              <a:rPr lang="en-US" sz="1400" dirty="0" err="1" smtClean="0">
                <a:solidFill>
                  <a:srgbClr val="FFFF00"/>
                </a:solidFill>
                <a:latin typeface="+mn-lt"/>
              </a:rPr>
              <a:t>della</a:t>
            </a:r>
            <a:r>
              <a:rPr lang="en-US" sz="1400" dirty="0" smtClean="0">
                <a:solidFill>
                  <a:srgbClr val="FFFF00"/>
                </a:solidFill>
                <a:latin typeface="+mn-lt"/>
              </a:rPr>
              <a:t> Difesa e </a:t>
            </a:r>
            <a:r>
              <a:rPr lang="en-US" sz="1400" dirty="0" err="1" smtClean="0">
                <a:solidFill>
                  <a:srgbClr val="FFFF00"/>
                </a:solidFill>
                <a:latin typeface="+mn-lt"/>
              </a:rPr>
              <a:t>dell’Interno</a:t>
            </a:r>
            <a:r>
              <a:rPr lang="en-US" sz="1400" dirty="0" smtClean="0">
                <a:solidFill>
                  <a:srgbClr val="FFFF00"/>
                </a:solidFill>
                <a:latin typeface="+mn-lt"/>
              </a:rPr>
              <a:t> non </a:t>
            </a:r>
            <a:r>
              <a:rPr lang="en-US" sz="1400" dirty="0" err="1" smtClean="0">
                <a:solidFill>
                  <a:srgbClr val="FFFF00"/>
                </a:solidFill>
                <a:latin typeface="+mn-lt"/>
              </a:rPr>
              <a:t>appartenenti</a:t>
            </a:r>
            <a:r>
              <a:rPr lang="en-US" sz="1400" dirty="0" smtClean="0">
                <a:solidFill>
                  <a:srgbClr val="FFFF00"/>
                </a:solidFill>
                <a:latin typeface="+mn-lt"/>
              </a:rPr>
              <a:t> </a:t>
            </a:r>
            <a:r>
              <a:rPr lang="en-US" sz="1400" dirty="0" err="1" smtClean="0">
                <a:solidFill>
                  <a:srgbClr val="FFFF00"/>
                </a:solidFill>
                <a:latin typeface="+mn-lt"/>
              </a:rPr>
              <a:t>alle</a:t>
            </a:r>
            <a:r>
              <a:rPr lang="en-US" sz="1400" dirty="0" smtClean="0">
                <a:solidFill>
                  <a:srgbClr val="FFFF00"/>
                </a:solidFill>
                <a:latin typeface="+mn-lt"/>
              </a:rPr>
              <a:t> FFAA e </a:t>
            </a:r>
            <a:r>
              <a:rPr lang="en-US" sz="1400" dirty="0" err="1" smtClean="0">
                <a:solidFill>
                  <a:srgbClr val="FFFF00"/>
                </a:solidFill>
                <a:latin typeface="+mn-lt"/>
              </a:rPr>
              <a:t>alle</a:t>
            </a:r>
            <a:r>
              <a:rPr lang="en-US" sz="1400" dirty="0" smtClean="0">
                <a:solidFill>
                  <a:srgbClr val="FFFF00"/>
                </a:solidFill>
                <a:latin typeface="+mn-lt"/>
              </a:rPr>
              <a:t> </a:t>
            </a:r>
            <a:r>
              <a:rPr lang="en-US" sz="1400" dirty="0" err="1" smtClean="0">
                <a:solidFill>
                  <a:srgbClr val="FFFF00"/>
                </a:solidFill>
                <a:latin typeface="+mn-lt"/>
              </a:rPr>
              <a:t>Forze</a:t>
            </a:r>
            <a:r>
              <a:rPr lang="en-US" sz="1400" dirty="0" smtClean="0">
                <a:solidFill>
                  <a:srgbClr val="FFFF00"/>
                </a:solidFill>
                <a:latin typeface="+mn-lt"/>
              </a:rPr>
              <a:t> di </a:t>
            </a:r>
            <a:r>
              <a:rPr lang="en-US" sz="1400" dirty="0" err="1" smtClean="0">
                <a:solidFill>
                  <a:srgbClr val="FFFF00"/>
                </a:solidFill>
                <a:latin typeface="+mn-lt"/>
              </a:rPr>
              <a:t>Polizia</a:t>
            </a:r>
            <a:r>
              <a:rPr lang="en-US" sz="1400" dirty="0" smtClean="0">
                <a:solidFill>
                  <a:srgbClr val="FFFF00"/>
                </a:solidFill>
                <a:latin typeface="+mn-lt"/>
              </a:rPr>
              <a:t>.</a:t>
            </a:r>
            <a:endParaRPr lang="en-US" sz="1400" dirty="0">
              <a:solidFill>
                <a:srgbClr val="FFFF00"/>
              </a:solidFill>
              <a:latin typeface="+mn-lt"/>
            </a:endParaRPr>
          </a:p>
        </p:txBody>
      </p:sp>
      <p:sp>
        <p:nvSpPr>
          <p:cNvPr id="8" name="Titolo 1"/>
          <p:cNvSpPr txBox="1">
            <a:spLocks/>
          </p:cNvSpPr>
          <p:nvPr/>
        </p:nvSpPr>
        <p:spPr>
          <a:xfrm>
            <a:off x="0" y="5373216"/>
            <a:ext cx="9612560" cy="172819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spcBef>
                <a:spcPts val="4800"/>
              </a:spcBef>
            </a:pP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endParaRPr lang="it-IT" sz="1600" dirty="0" smtClean="0">
              <a:solidFill>
                <a:srgbClr val="CC0000"/>
              </a:solidFill>
            </a:endParaRPr>
          </a:p>
          <a:p>
            <a:pPr algn="ctr">
              <a:spcBef>
                <a:spcPts val="4800"/>
              </a:spcBef>
            </a:pPr>
            <a:endParaRPr lang="it-IT" sz="1600" dirty="0" smtClean="0">
              <a:solidFill>
                <a:srgbClr val="CC0000"/>
              </a:solidFill>
            </a:endParaRPr>
          </a:p>
          <a:p>
            <a:pPr algn="ctr">
              <a:spcBef>
                <a:spcPts val="4800"/>
              </a:spcBef>
            </a:pPr>
            <a:endParaRPr lang="it-IT" sz="1600" dirty="0" smtClean="0">
              <a:solidFill>
                <a:srgbClr val="CC0000"/>
              </a:solidFill>
            </a:endParaRPr>
          </a:p>
          <a:p>
            <a:pPr algn="ctr">
              <a:spcBef>
                <a:spcPts val="4800"/>
              </a:spcBef>
            </a:pPr>
            <a:endParaRPr lang="it-IT" sz="1600" dirty="0" smtClean="0">
              <a:solidFill>
                <a:srgbClr val="CC0000"/>
              </a:solidFill>
            </a:endParaRPr>
          </a:p>
          <a:p>
            <a:pPr algn="ctr">
              <a:spcBef>
                <a:spcPts val="4800"/>
              </a:spcBef>
            </a:pPr>
            <a:endParaRPr lang="it-IT" sz="1600" dirty="0" smtClean="0">
              <a:solidFill>
                <a:srgbClr val="CC0000"/>
              </a:solidFill>
            </a:endParaRPr>
          </a:p>
          <a:p>
            <a:pPr algn="ctr">
              <a:spcBef>
                <a:spcPts val="4800"/>
              </a:spcBef>
            </a:pPr>
            <a:endParaRPr lang="it-IT" sz="1600" dirty="0" smtClean="0">
              <a:solidFill>
                <a:srgbClr val="CC0000"/>
              </a:solidFill>
            </a:endParaRPr>
          </a:p>
          <a:p>
            <a:pPr algn="ctr">
              <a:spcBef>
                <a:spcPts val="4800"/>
              </a:spcBef>
            </a:pPr>
            <a:endParaRPr lang="it-IT" sz="1600" dirty="0" smtClean="0">
              <a:solidFill>
                <a:srgbClr val="CC0000"/>
              </a:solidFill>
            </a:endParaRPr>
          </a:p>
          <a:p>
            <a:pPr algn="ctr">
              <a:spcBef>
                <a:spcPts val="6600"/>
              </a:spcBef>
            </a:pPr>
            <a:endParaRPr lang="it-IT" sz="1100" dirty="0" smtClean="0">
              <a:solidFill>
                <a:schemeClr val="tx1"/>
              </a:solidFill>
            </a:endParaRPr>
          </a:p>
          <a:p>
            <a:pPr algn="ctr">
              <a:spcBef>
                <a:spcPts val="6600"/>
              </a:spcBef>
            </a:pPr>
            <a:endParaRPr lang="it-IT" sz="1100" dirty="0" smtClean="0">
              <a:solidFill>
                <a:schemeClr val="tx1"/>
              </a:solidFill>
            </a:endParaRPr>
          </a:p>
          <a:p>
            <a:pPr algn="ctr">
              <a:spcBef>
                <a:spcPts val="6600"/>
              </a:spcBef>
            </a:pPr>
            <a:endParaRPr lang="it-IT" sz="1100" dirty="0" smtClean="0">
              <a:solidFill>
                <a:schemeClr val="tx1"/>
              </a:solidFill>
            </a:endParaRPr>
          </a:p>
          <a:p>
            <a:pPr algn="ctr">
              <a:spcBef>
                <a:spcPts val="6600"/>
              </a:spcBef>
            </a:pPr>
            <a:endParaRPr lang="it-IT" sz="1100" dirty="0" smtClean="0">
              <a:solidFill>
                <a:schemeClr val="tx1"/>
              </a:solidFill>
            </a:endParaRPr>
          </a:p>
          <a:p>
            <a:pPr algn="ctr">
              <a:spcBef>
                <a:spcPts val="6600"/>
              </a:spcBef>
            </a:pPr>
            <a:endParaRPr lang="it-IT" sz="1100" dirty="0" smtClean="0">
              <a:solidFill>
                <a:schemeClr val="tx1"/>
              </a:solidFill>
            </a:endParaRPr>
          </a:p>
          <a:p>
            <a:pPr algn="ctr">
              <a:spcBef>
                <a:spcPts val="4800"/>
              </a:spcBef>
            </a:pPr>
            <a:r>
              <a:rPr lang="it-IT" sz="1000" b="0" dirty="0" err="1" smtClean="0">
                <a:solidFill>
                  <a:schemeClr val="tx2"/>
                </a:solidFill>
                <a:effectLst/>
                <a:latin typeface="Arial" pitchFamily="34" charset="0"/>
                <a:cs typeface="Arial" pitchFamily="34" charset="0"/>
              </a:rPr>
              <a:t>Ascea</a:t>
            </a:r>
            <a:r>
              <a:rPr lang="it-IT" sz="1000" b="0" dirty="0" smtClean="0">
                <a:solidFill>
                  <a:schemeClr val="tx2"/>
                </a:solidFill>
                <a:effectLst/>
                <a:latin typeface="Arial" pitchFamily="34" charset="0"/>
                <a:cs typeface="Arial" pitchFamily="34" charset="0"/>
              </a:rPr>
              <a:t> – </a:t>
            </a:r>
            <a:r>
              <a:rPr lang="it-IT" sz="1000" b="0" dirty="0" err="1" smtClean="0">
                <a:solidFill>
                  <a:schemeClr val="tx2"/>
                </a:solidFill>
                <a:effectLst/>
                <a:latin typeface="Arial" pitchFamily="34" charset="0"/>
                <a:cs typeface="Arial" pitchFamily="34" charset="0"/>
              </a:rPr>
              <a:t>Casalvelino</a:t>
            </a:r>
            <a:r>
              <a:rPr lang="it-IT" sz="1000" b="0" dirty="0" smtClean="0">
                <a:solidFill>
                  <a:schemeClr val="tx2"/>
                </a:solidFill>
                <a:effectLst/>
                <a:latin typeface="Arial" pitchFamily="34" charset="0"/>
                <a:cs typeface="Arial" pitchFamily="34" charset="0"/>
              </a:rPr>
              <a:t> 28-29-30 settembre 2016</a:t>
            </a:r>
          </a:p>
          <a:p>
            <a:pPr algn="ctr"/>
            <a:r>
              <a:rPr lang="it-IT" sz="1000" b="0" dirty="0" smtClean="0">
                <a:solidFill>
                  <a:schemeClr val="tx2"/>
                </a:solidFill>
                <a:effectLst/>
                <a:latin typeface="Arial" pitchFamily="34" charset="0"/>
                <a:cs typeface="Arial" pitchFamily="34" charset="0"/>
              </a:rPr>
              <a:t>Associazione nazionale di Medicina Legale per la Pubblica Amministrazione  </a:t>
            </a:r>
          </a:p>
          <a:p>
            <a:pPr algn="ctr"/>
            <a:r>
              <a:rPr lang="it-IT" sz="1000" b="0" dirty="0" smtClean="0">
                <a:solidFill>
                  <a:schemeClr val="tx2"/>
                </a:solidFill>
                <a:effectLst/>
                <a:latin typeface="Arial" pitchFamily="34" charset="0"/>
                <a:cs typeface="Arial" pitchFamily="34" charset="0"/>
              </a:rPr>
              <a:t>  I Congresso Nazionale </a:t>
            </a:r>
            <a:endParaRPr lang="en-US" sz="1000" b="0" dirty="0" smtClean="0">
              <a:effectLst/>
              <a:latin typeface="Arial" pitchFamily="34" charset="0"/>
              <a:cs typeface="Arial" pitchFamily="34" charset="0"/>
            </a:endParaRPr>
          </a:p>
          <a:p>
            <a:pPr algn="just"/>
            <a:endParaRPr lang="it-IT" sz="1600" dirty="0" smtClean="0">
              <a:solidFill>
                <a:srgbClr val="CC0000"/>
              </a:solidFill>
            </a:endParaRPr>
          </a:p>
        </p:txBody>
      </p:sp>
      <p:pic>
        <p:nvPicPr>
          <p:cNvPr id="9" name="Picture 3" descr="C:\Users\marco.cannavicci\Desktop\Immagine Promete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65912"/>
            <a:ext cx="2195736" cy="7920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arco.cannavicci\Desktop\LOGO DEFINITIV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150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4213" y="188913"/>
            <a:ext cx="7772400" cy="792162"/>
          </a:xfrm>
        </p:spPr>
        <p:txBody>
          <a:bodyPr/>
          <a:lstStyle/>
          <a:p>
            <a:pPr eaLnBrk="1" hangingPunct="1"/>
            <a:r>
              <a:rPr lang="it-IT" altLang="it-IT" sz="2400" smtClean="0">
                <a:solidFill>
                  <a:schemeClr val="tx1"/>
                </a:solidFill>
              </a:rPr>
              <a:t>IL D.P.R. N. 171 DEL 2011  </a:t>
            </a:r>
            <a:endParaRPr lang="it-IT" altLang="it-IT" sz="4000" smtClean="0">
              <a:solidFill>
                <a:schemeClr val="tx1"/>
              </a:solidFill>
            </a:endParaRPr>
          </a:p>
        </p:txBody>
      </p:sp>
      <p:sp>
        <p:nvSpPr>
          <p:cNvPr id="30723" name="Rectangle 3"/>
          <p:cNvSpPr>
            <a:spLocks noGrp="1" noChangeArrowheads="1"/>
          </p:cNvSpPr>
          <p:nvPr>
            <p:ph idx="1"/>
          </p:nvPr>
        </p:nvSpPr>
        <p:spPr>
          <a:xfrm>
            <a:off x="323850" y="908050"/>
            <a:ext cx="8569325" cy="1512888"/>
          </a:xfrm>
        </p:spPr>
        <p:txBody>
          <a:bodyPr rtlCol="0">
            <a:noAutofit/>
          </a:bodyPr>
          <a:lstStyle/>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it-IT" altLang="it-IT" sz="1800" b="1" dirty="0" smtClean="0">
                <a:latin typeface="Verdana" panose="020B0604030504040204" pitchFamily="34" charset="0"/>
              </a:rPr>
              <a:t>Sostituisce il concetto di NON IDONEITÀ AL PROFICUO LAVORO con il concetto di “NON IDONEITA’ IN MODO ASSOLUTO E PERMANENTE AD OGNI ATTIVITA’ LAVORATIVA” </a:t>
            </a:r>
            <a:r>
              <a:rPr lang="it-IT" altLang="it-IT" sz="1800" b="1" i="1" dirty="0" smtClean="0">
                <a:latin typeface="Verdana" panose="020B0604030504040204" pitchFamily="34" charset="0"/>
              </a:rPr>
              <a:t>anche se nel solo ambito della P.A.</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it-IT" altLang="it-IT" sz="1800" b="1" i="1" dirty="0" smtClean="0">
              <a:solidFill>
                <a:srgbClr val="FFC000"/>
              </a:solidFill>
              <a:latin typeface="Verdana" panose="020B0604030504040204" pitchFamily="34" charset="0"/>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it-IT" altLang="it-IT" sz="1800" b="1" dirty="0" smtClean="0">
              <a:solidFill>
                <a:srgbClr val="FFC000"/>
              </a:solidFill>
              <a:latin typeface="Verdana" panose="020B0604030504040204" pitchFamily="34" charset="0"/>
            </a:endParaRPr>
          </a:p>
        </p:txBody>
      </p:sp>
      <p:sp>
        <p:nvSpPr>
          <p:cNvPr id="4" name="CasellaDiTesto 3"/>
          <p:cNvSpPr txBox="1">
            <a:spLocks noChangeArrowheads="1"/>
          </p:cNvSpPr>
          <p:nvPr/>
        </p:nvSpPr>
        <p:spPr bwMode="auto">
          <a:xfrm>
            <a:off x="539750" y="3573463"/>
            <a:ext cx="82089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800" b="1" u="none">
                <a:latin typeface="Verdana" panose="020B0604030504040204" pitchFamily="34" charset="0"/>
              </a:rPr>
              <a:t>Sostituisce il concetto di NON IDONEITA’ AL SERVIZIO MA IDONEO AL PROFICUO LAVORO con il concetto di NON IDONEITA’ RELATIVAMENTE AL PROFILO PROFESSIONALE DI APPARTENENZA ma idoneo ad altro profilo professionale indicandone preventivamente le eventuali controindicazioni  </a:t>
            </a:r>
          </a:p>
          <a:p>
            <a:pPr algn="just" eaLnBrk="1" hangingPunct="1">
              <a:spcBef>
                <a:spcPct val="0"/>
              </a:spcBef>
              <a:buFontTx/>
              <a:buNone/>
            </a:pPr>
            <a:endParaRPr lang="it-IT" altLang="it-IT" sz="1800" u="none"/>
          </a:p>
        </p:txBody>
      </p:sp>
      <p:sp>
        <p:nvSpPr>
          <p:cNvPr id="5" name="Callout con freccia in giù 4"/>
          <p:cNvSpPr/>
          <p:nvPr/>
        </p:nvSpPr>
        <p:spPr>
          <a:xfrm rot="16200000">
            <a:off x="1835944" y="1053306"/>
            <a:ext cx="1150938" cy="3311525"/>
          </a:xfrm>
          <a:prstGeom prst="down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a:lstStyle/>
          <a:p>
            <a:pPr algn="ctr">
              <a:defRPr/>
            </a:pPr>
            <a:r>
              <a:rPr lang="it-IT" b="1" u="none" dirty="0"/>
              <a:t>NON IDONEO AL SERVIZIO ED AL PROFICUO LAVORO</a:t>
            </a:r>
          </a:p>
        </p:txBody>
      </p:sp>
      <p:sp>
        <p:nvSpPr>
          <p:cNvPr id="7" name="Rettangolo 6"/>
          <p:cNvSpPr/>
          <p:nvPr/>
        </p:nvSpPr>
        <p:spPr>
          <a:xfrm>
            <a:off x="4643438" y="2133600"/>
            <a:ext cx="3889375" cy="10080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ltLang="it-IT" sz="1600" b="1" u="none" dirty="0">
                <a:latin typeface="Verdana" panose="020B0604030504040204" pitchFamily="34" charset="0"/>
              </a:rPr>
              <a:t>NON IDONEO IN MODO ASSOLUTO E PERMANENTE AD OGNI ATTIVITA’ LAVORATIVA</a:t>
            </a:r>
            <a:endParaRPr lang="it-IT" sz="1600" u="none" dirty="0"/>
          </a:p>
        </p:txBody>
      </p:sp>
      <p:sp>
        <p:nvSpPr>
          <p:cNvPr id="8" name="Callout con freccia in giù 7"/>
          <p:cNvSpPr/>
          <p:nvPr/>
        </p:nvSpPr>
        <p:spPr>
          <a:xfrm rot="16200000">
            <a:off x="1583532" y="4221956"/>
            <a:ext cx="1512888" cy="3311525"/>
          </a:xfrm>
          <a:prstGeom prst="down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a:lstStyle/>
          <a:p>
            <a:pPr algn="ctr">
              <a:defRPr/>
            </a:pPr>
            <a:r>
              <a:rPr lang="it-IT" b="1" u="none" dirty="0"/>
              <a:t>NON IDONEO AL SERVIZIO MA IDONEO AL PROFICUO LAVORO</a:t>
            </a:r>
          </a:p>
        </p:txBody>
      </p:sp>
      <p:sp>
        <p:nvSpPr>
          <p:cNvPr id="9" name="Rettangolo 8"/>
          <p:cNvSpPr/>
          <p:nvPr/>
        </p:nvSpPr>
        <p:spPr>
          <a:xfrm>
            <a:off x="4284663" y="5157788"/>
            <a:ext cx="4464050" cy="14398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ltLang="it-IT" sz="1600" b="1" u="none" dirty="0">
                <a:latin typeface="Verdana" panose="020B0604030504040204" pitchFamily="34" charset="0"/>
              </a:rPr>
              <a:t>NON IDONEO RELATIVAMENTE AL PROFILO PROFESSIONALE </a:t>
            </a:r>
            <a:r>
              <a:rPr lang="it-IT" altLang="it-IT" sz="1600" b="1" u="none" dirty="0" err="1">
                <a:latin typeface="Verdana" panose="020B0604030504040204" pitchFamily="34" charset="0"/>
              </a:rPr>
              <a:t>DI</a:t>
            </a:r>
            <a:r>
              <a:rPr lang="it-IT" altLang="it-IT" sz="1600" b="1" u="none" dirty="0">
                <a:latin typeface="Verdana" panose="020B0604030504040204" pitchFamily="34" charset="0"/>
              </a:rPr>
              <a:t> APPARTENENZA MA IDONEO A DIVERSO PROFILO PROFESSIONALE IN CUI NON SIANO  PREVISTI …..</a:t>
            </a:r>
            <a:endParaRPr lang="it-IT" sz="1600" u="none" dirty="0"/>
          </a:p>
        </p:txBody>
      </p:sp>
    </p:spTree>
    <p:extLst>
      <p:ext uri="{BB962C8B-B14F-4D97-AF65-F5344CB8AC3E}">
        <p14:creationId xmlns:p14="http://schemas.microsoft.com/office/powerpoint/2010/main" val="3857445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2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4" grpId="0"/>
      <p:bldP spid="5" grpId="0" animBg="1"/>
      <p:bldP spid="7" grpId="0" animBg="1"/>
      <p:bldP spid="8" grpId="0" animBg="1"/>
      <p:bldP spid="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60350"/>
            <a:ext cx="7772400" cy="792163"/>
          </a:xfrm>
        </p:spPr>
        <p:txBody>
          <a:bodyPr>
            <a:normAutofit fontScale="90000"/>
          </a:bodyPr>
          <a:lstStyle/>
          <a:p>
            <a:pPr eaLnBrk="1" hangingPunct="1"/>
            <a:r>
              <a:rPr lang="it-IT" altLang="it-IT" smtClean="0">
                <a:solidFill>
                  <a:schemeClr val="tx1"/>
                </a:solidFill>
              </a:rPr>
              <a:t>IL D.P.R. N. 171 DEL 2011</a:t>
            </a:r>
          </a:p>
        </p:txBody>
      </p:sp>
      <p:sp>
        <p:nvSpPr>
          <p:cNvPr id="43011" name="Rectangle 3"/>
          <p:cNvSpPr>
            <a:spLocks noGrp="1" noChangeArrowheads="1"/>
          </p:cNvSpPr>
          <p:nvPr>
            <p:ph idx="1"/>
          </p:nvPr>
        </p:nvSpPr>
        <p:spPr>
          <a:xfrm>
            <a:off x="287338" y="908050"/>
            <a:ext cx="8569325" cy="5400675"/>
          </a:xfrm>
        </p:spPr>
        <p:txBody>
          <a:bodyPr/>
          <a:lstStyle/>
          <a:p>
            <a:pPr marL="0" indent="0" algn="ctr">
              <a:buFontTx/>
              <a:buNone/>
              <a:defRPr/>
            </a:pPr>
            <a:r>
              <a:rPr lang="it-IT" altLang="it-IT" sz="2400" dirty="0" smtClean="0"/>
              <a:t>Inidoneità permanente relativa</a:t>
            </a:r>
          </a:p>
          <a:p>
            <a:pPr>
              <a:defRPr/>
            </a:pPr>
            <a:r>
              <a:rPr lang="it-IT" altLang="it-IT" sz="1600" dirty="0" smtClean="0"/>
              <a:t>Un altro punto del nuovo regolamento in cui si riscontrano le maggiori modifiche recate alla disciplina contrattuale riguarda il procedimento che l'ente datore di lavoro deve attivare nei casi di </a:t>
            </a:r>
            <a:r>
              <a:rPr lang="it-IT" altLang="it-IT" sz="1600" b="1" dirty="0" smtClean="0"/>
              <a:t>inidoneità permanente relativa</a:t>
            </a:r>
            <a:r>
              <a:rPr lang="it-IT" altLang="it-IT" sz="1600" dirty="0" smtClean="0"/>
              <a:t> allo svolgimento di alcune o tutte le mansioni dell'area, categoria o qualifica di inquadramento. </a:t>
            </a:r>
          </a:p>
          <a:p>
            <a:pPr>
              <a:defRPr/>
            </a:pPr>
            <a:r>
              <a:rPr lang="it-IT" altLang="it-IT" sz="1600" dirty="0" smtClean="0"/>
              <a:t>L'inidoneità alle mansioni non costituisce giusta causa di risoluzione del rapporto di lavoro, fino a quando, esperito da parte dell'amministrazione ogni tentativo per recuperare il dipendente al servizio attivo, risulti impossibile  trovare la collocazione in una mansione compatibile con la ridotta capacità lavorativa. </a:t>
            </a:r>
          </a:p>
          <a:p>
            <a:pPr>
              <a:defRPr/>
            </a:pPr>
            <a:r>
              <a:rPr lang="it-IT" altLang="it-IT" sz="1600" dirty="0" smtClean="0"/>
              <a:t>In base a questa disciplina,  il dipendente giudicato inidoneo alla mansione deve essere ricollocato in mansioni equivalenti o di un altro profilo professionale all'interno della medesima area di inquadramento, compatibili con la ridotta capacità lavorativa.</a:t>
            </a:r>
          </a:p>
          <a:p>
            <a:pPr>
              <a:defRPr/>
            </a:pPr>
            <a:r>
              <a:rPr lang="it-IT" altLang="it-IT" sz="1600" dirty="0" smtClean="0"/>
              <a:t>Se l'inidoneità è tale da precludere un reimpiego nelle succitate mansioni, l'amministrazione può adibire il dipendente a mansioni di un altro profilo riferito a una diversa area di inquadramento o a mansioni inferiori. </a:t>
            </a:r>
          </a:p>
          <a:p>
            <a:pPr>
              <a:defRPr/>
            </a:pPr>
            <a:r>
              <a:rPr lang="it-IT" altLang="it-IT" sz="1600" dirty="0" smtClean="0"/>
              <a:t>In caso di ricollocazione in mansione inferiore, al dipendente viene conservato il trattamento economico (fisso e continuativo) del profilo di provenienza, con l'attribuzione di un assegno ad </a:t>
            </a:r>
            <a:r>
              <a:rPr lang="it-IT" altLang="it-IT" sz="1600" dirty="0" err="1" smtClean="0"/>
              <a:t>personam</a:t>
            </a:r>
            <a:r>
              <a:rPr lang="it-IT" altLang="it-IT" sz="1600" dirty="0" smtClean="0"/>
              <a:t> riassorbibile con i futuri miglioramenti economici. </a:t>
            </a:r>
          </a:p>
        </p:txBody>
      </p:sp>
      <p:pic>
        <p:nvPicPr>
          <p:cNvPr id="30724"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9499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720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anim calcmode="lin" valueType="num">
                                      <p:cBhvr>
                                        <p:cTn id="8"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Effect transition="in" filter="fade">
                                      <p:cBhvr>
                                        <p:cTn id="14" dur="1000"/>
                                        <p:tgtEl>
                                          <p:spTgt spid="43011">
                                            <p:txEl>
                                              <p:pRg st="1" end="1"/>
                                            </p:txEl>
                                          </p:spTgt>
                                        </p:tgtEl>
                                      </p:cBhvr>
                                    </p:animEffect>
                                    <p:anim calcmode="lin" valueType="num">
                                      <p:cBhvr>
                                        <p:cTn id="15"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0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Effect transition="in" filter="fade">
                                      <p:cBhvr>
                                        <p:cTn id="21" dur="1000"/>
                                        <p:tgtEl>
                                          <p:spTgt spid="43011">
                                            <p:txEl>
                                              <p:pRg st="2" end="2"/>
                                            </p:txEl>
                                          </p:spTgt>
                                        </p:tgtEl>
                                      </p:cBhvr>
                                    </p:animEffect>
                                    <p:anim calcmode="lin" valueType="num">
                                      <p:cBhvr>
                                        <p:cTn id="22"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30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3011">
                                            <p:txEl>
                                              <p:pRg st="3" end="3"/>
                                            </p:txEl>
                                          </p:spTgt>
                                        </p:tgtEl>
                                        <p:attrNameLst>
                                          <p:attrName>style.visibility</p:attrName>
                                        </p:attrNameLst>
                                      </p:cBhvr>
                                      <p:to>
                                        <p:strVal val="visible"/>
                                      </p:to>
                                    </p:set>
                                    <p:animEffect transition="in" filter="fade">
                                      <p:cBhvr>
                                        <p:cTn id="28" dur="1000"/>
                                        <p:tgtEl>
                                          <p:spTgt spid="43011">
                                            <p:txEl>
                                              <p:pRg st="3" end="3"/>
                                            </p:txEl>
                                          </p:spTgt>
                                        </p:tgtEl>
                                      </p:cBhvr>
                                    </p:animEffect>
                                    <p:anim calcmode="lin" valueType="num">
                                      <p:cBhvr>
                                        <p:cTn id="29" dur="10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30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3011">
                                            <p:txEl>
                                              <p:pRg st="4" end="4"/>
                                            </p:txEl>
                                          </p:spTgt>
                                        </p:tgtEl>
                                        <p:attrNameLst>
                                          <p:attrName>style.visibility</p:attrName>
                                        </p:attrNameLst>
                                      </p:cBhvr>
                                      <p:to>
                                        <p:strVal val="visible"/>
                                      </p:to>
                                    </p:set>
                                    <p:animEffect transition="in" filter="fade">
                                      <p:cBhvr>
                                        <p:cTn id="35" dur="1000"/>
                                        <p:tgtEl>
                                          <p:spTgt spid="43011">
                                            <p:txEl>
                                              <p:pRg st="4" end="4"/>
                                            </p:txEl>
                                          </p:spTgt>
                                        </p:tgtEl>
                                      </p:cBhvr>
                                    </p:animEffect>
                                    <p:anim calcmode="lin" valueType="num">
                                      <p:cBhvr>
                                        <p:cTn id="36" dur="10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30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3011">
                                            <p:txEl>
                                              <p:pRg st="5" end="5"/>
                                            </p:txEl>
                                          </p:spTgt>
                                        </p:tgtEl>
                                        <p:attrNameLst>
                                          <p:attrName>style.visibility</p:attrName>
                                        </p:attrNameLst>
                                      </p:cBhvr>
                                      <p:to>
                                        <p:strVal val="visible"/>
                                      </p:to>
                                    </p:set>
                                    <p:animEffect transition="in" filter="fade">
                                      <p:cBhvr>
                                        <p:cTn id="42" dur="1000"/>
                                        <p:tgtEl>
                                          <p:spTgt spid="43011">
                                            <p:txEl>
                                              <p:pRg st="5" end="5"/>
                                            </p:txEl>
                                          </p:spTgt>
                                        </p:tgtEl>
                                      </p:cBhvr>
                                    </p:animEffect>
                                    <p:anim calcmode="lin" valueType="num">
                                      <p:cBhvr>
                                        <p:cTn id="43" dur="10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30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61975" y="1054100"/>
            <a:ext cx="8042275" cy="2662238"/>
          </a:xfrm>
        </p:spPr>
        <p:txBody>
          <a:bodyPr rtlCol="0">
            <a:normAutofit/>
          </a:bodyPr>
          <a:lstStyle/>
          <a:p>
            <a:pPr marL="342906" indent="-342906" algn="just" defTabSz="457207" eaLnBrk="1" fontAlgn="auto" hangingPunct="1">
              <a:lnSpc>
                <a:spcPct val="90000"/>
              </a:lnSpc>
              <a:spcAft>
                <a:spcPts val="0"/>
              </a:spcAft>
              <a:buClr>
                <a:schemeClr val="bg2">
                  <a:lumMod val="40000"/>
                  <a:lumOff val="60000"/>
                </a:schemeClr>
              </a:buClr>
              <a:buFont typeface="Wingdings 3" charset="2"/>
              <a:buChar char=""/>
              <a:defRPr/>
            </a:pPr>
            <a:r>
              <a:rPr lang="it-IT" altLang="it-IT" sz="1800" dirty="0" smtClean="0">
                <a:solidFill>
                  <a:schemeClr val="bg1"/>
                </a:solidFill>
              </a:rPr>
              <a:t>Il </a:t>
            </a:r>
            <a:r>
              <a:rPr lang="it-IT" altLang="it-IT" sz="1800" b="1" dirty="0" smtClean="0">
                <a:solidFill>
                  <a:schemeClr val="bg1"/>
                </a:solidFill>
              </a:rPr>
              <a:t>D.P.R. N. 171 DEL 2011 </a:t>
            </a:r>
            <a:r>
              <a:rPr lang="it-IT" altLang="it-IT" sz="1800" dirty="0" smtClean="0">
                <a:solidFill>
                  <a:schemeClr val="bg1"/>
                </a:solidFill>
              </a:rPr>
              <a:t>prevede il caso di </a:t>
            </a:r>
            <a:r>
              <a:rPr lang="it-IT" sz="1800" b="1" dirty="0" smtClean="0">
                <a:solidFill>
                  <a:schemeClr val="bg1"/>
                </a:solidFill>
              </a:rPr>
              <a:t>INIDONEITA’ PSICOFISICA PERMANENTE RELATIVA:</a:t>
            </a:r>
          </a:p>
          <a:p>
            <a:pPr marL="342906" indent="-342906" algn="just" defTabSz="457207" eaLnBrk="1" fontAlgn="auto" hangingPunct="1">
              <a:lnSpc>
                <a:spcPct val="90000"/>
              </a:lnSpc>
              <a:spcAft>
                <a:spcPts val="0"/>
              </a:spcAft>
              <a:buClr>
                <a:schemeClr val="bg2">
                  <a:lumMod val="40000"/>
                  <a:lumOff val="60000"/>
                </a:schemeClr>
              </a:buClr>
              <a:buFontTx/>
              <a:buNone/>
              <a:defRPr/>
            </a:pPr>
            <a:r>
              <a:rPr lang="it-IT" sz="1800" dirty="0" smtClean="0">
                <a:solidFill>
                  <a:schemeClr val="bg1"/>
                </a:solidFill>
                <a:latin typeface="Verdana" pitchFamily="34" charset="0"/>
              </a:rPr>
              <a:t>	“se non idoneo ad alcune mansioni del proprio profilo di appartenenza, l’amministrazione adibisce  il dipendente a mansioni equivalenti dello stesso profilo professionale oppure, se non idoneo a tutte le mansioni del profilo di appartenenza,  lo ricolloca in mansioni di altro profilo, con conseguente nuovo inquadramento in diversa area contrattuale, e sempre in coerenza con l’esito dell’accertamento sanitario (art. 7)”</a:t>
            </a:r>
          </a:p>
        </p:txBody>
      </p:sp>
      <p:sp>
        <p:nvSpPr>
          <p:cNvPr id="4" name="Rettangolo arrotondato 3"/>
          <p:cNvSpPr/>
          <p:nvPr/>
        </p:nvSpPr>
        <p:spPr bwMode="auto">
          <a:xfrm>
            <a:off x="623733" y="3717032"/>
            <a:ext cx="7999768" cy="2009061"/>
          </a:xfrm>
          <a:prstGeom prst="roundRect">
            <a:avLst/>
          </a:prstGeom>
          <a:solidFill>
            <a:srgbClr val="FFFF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a:spAutoFit/>
          </a:bodyPr>
          <a:lstStyle/>
          <a:p>
            <a:pPr marL="190500" indent="-190500" algn="just">
              <a:defRPr/>
            </a:pPr>
            <a:r>
              <a:rPr lang="it-IT" sz="1600" b="1" u="none" dirty="0">
                <a:solidFill>
                  <a:srgbClr val="000099"/>
                </a:solidFill>
                <a:latin typeface="+mj-lt"/>
                <a:cs typeface="Times New Roman" panose="02020603050405020304" pitchFamily="18" charset="0"/>
              </a:rPr>
              <a:t>	Art 42, </a:t>
            </a:r>
            <a:r>
              <a:rPr lang="it-IT" sz="1600" b="1" u="none" dirty="0" err="1">
                <a:solidFill>
                  <a:srgbClr val="000099"/>
                </a:solidFill>
                <a:latin typeface="+mj-lt"/>
                <a:cs typeface="Times New Roman" panose="02020603050405020304" pitchFamily="18" charset="0"/>
              </a:rPr>
              <a:t>D.Lgs</a:t>
            </a:r>
            <a:r>
              <a:rPr lang="it-IT" sz="1600" b="1" u="none" dirty="0">
                <a:solidFill>
                  <a:srgbClr val="000099"/>
                </a:solidFill>
                <a:latin typeface="+mj-lt"/>
                <a:cs typeface="Times New Roman" panose="02020603050405020304" pitchFamily="18" charset="0"/>
              </a:rPr>
              <a:t> 81/08 </a:t>
            </a:r>
            <a:r>
              <a:rPr lang="it-IT" sz="1600" b="1" i="1" u="none" dirty="0">
                <a:solidFill>
                  <a:srgbClr val="000099"/>
                </a:solidFill>
                <a:latin typeface="+mj-lt"/>
                <a:cs typeface="Times New Roman" panose="02020603050405020304" pitchFamily="18" charset="0"/>
              </a:rPr>
              <a:t>"</a:t>
            </a:r>
            <a:r>
              <a:rPr lang="it-IT" sz="1600" b="1" u="none" dirty="0">
                <a:solidFill>
                  <a:srgbClr val="000099"/>
                </a:solidFill>
                <a:latin typeface="+mj-lt"/>
                <a:cs typeface="Times New Roman" panose="02020603050405020304" pitchFamily="18" charset="0"/>
              </a:rPr>
              <a:t>"</a:t>
            </a:r>
            <a:r>
              <a:rPr lang="it-IT" sz="1600" b="1" i="1" u="none" dirty="0">
                <a:solidFill>
                  <a:srgbClr val="000099"/>
                </a:solidFill>
                <a:latin typeface="+mj-lt"/>
                <a:cs typeface="Times New Roman" panose="02020603050405020304" pitchFamily="18" charset="0"/>
              </a:rPr>
              <a:t>Il datore di lavoro, anche in considerazione di quanto disposto dalla legge 12 marzo 1999, n. 68, in relazione ai giudizi di cui all'articolo 41, comma 6, attua le misure indicate dal medico competente e qualora le stesse prevedano un'inidoneità alla mansione specifica adibisce il lavoratore, ove possibile, a mansioni equivalenti o, in difetto, a mansioni inferiori garantendo il trattamento corrispondente alle mansioni di provenienza"</a:t>
            </a:r>
            <a:endParaRPr lang="it-IT" sz="1600" b="1" u="none" dirty="0">
              <a:solidFill>
                <a:srgbClr val="000099"/>
              </a:solidFill>
              <a:latin typeface="+mj-lt"/>
              <a:cs typeface="Times New Roman" panose="02020603050405020304" pitchFamily="18" charset="0"/>
            </a:endParaRPr>
          </a:p>
        </p:txBody>
      </p:sp>
      <p:sp>
        <p:nvSpPr>
          <p:cNvPr id="3" name="CasellaDiTesto 2"/>
          <p:cNvSpPr txBox="1"/>
          <p:nvPr/>
        </p:nvSpPr>
        <p:spPr>
          <a:xfrm>
            <a:off x="1107360" y="116632"/>
            <a:ext cx="6992573" cy="738664"/>
          </a:xfrm>
          <a:prstGeom prst="rect">
            <a:avLst/>
          </a:prstGeom>
          <a:solidFill>
            <a:schemeClr val="bg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it-IT" sz="2400" dirty="0"/>
              <a:t>NON IDONEITÀ RELATIVA </a:t>
            </a:r>
          </a:p>
          <a:p>
            <a:pPr algn="ctr">
              <a:defRPr/>
            </a:pPr>
            <a:endParaRPr lang="it-IT" dirty="0"/>
          </a:p>
        </p:txBody>
      </p:sp>
      <p:pic>
        <p:nvPicPr>
          <p:cNvPr id="31753"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0928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994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contenuto 2"/>
          <p:cNvSpPr>
            <a:spLocks noGrp="1"/>
          </p:cNvSpPr>
          <p:nvPr>
            <p:ph idx="1"/>
          </p:nvPr>
        </p:nvSpPr>
        <p:spPr>
          <a:xfrm>
            <a:off x="539750" y="981075"/>
            <a:ext cx="8229600" cy="4525963"/>
          </a:xfrm>
        </p:spPr>
        <p:txBody>
          <a:bodyPr/>
          <a:lstStyle/>
          <a:p>
            <a:pPr marL="0" indent="0" algn="just">
              <a:buFontTx/>
              <a:buNone/>
            </a:pPr>
            <a:r>
              <a:rPr lang="it-IT" altLang="it-IT" sz="2000" smtClean="0">
                <a:solidFill>
                  <a:schemeClr val="bg1"/>
                </a:solidFill>
              </a:rPr>
              <a:t>Con l’avvento del Testo unico (D.Lgs. 81/2008) e del DPR 171 del 2011,  sembra evidenziarsi un parallelismo normativo, infatti entrambi prevedono un ricollocamento del lavoratore non idoneo che permette di adibirlo a mansioni equivalenti o, in difetto, a mansioni inferiori. </a:t>
            </a:r>
          </a:p>
          <a:p>
            <a:pPr marL="0" indent="0" algn="just">
              <a:buFontTx/>
              <a:buNone/>
            </a:pPr>
            <a:r>
              <a:rPr lang="it-IT" altLang="it-IT" sz="2000" smtClean="0">
                <a:solidFill>
                  <a:schemeClr val="bg1"/>
                </a:solidFill>
              </a:rPr>
              <a:t>Entrambi i giudizi obbligano il datore di lavoro a ricercare, nell’ambito  aziendale, una diversa collocazione, determinando, in caso di difformità, una grossa difficoltà al datore di lavoro nell’applicazione del giudizio.</a:t>
            </a:r>
          </a:p>
          <a:p>
            <a:pPr marL="0" indent="0" algn="just">
              <a:buFontTx/>
              <a:buNone/>
            </a:pPr>
            <a:r>
              <a:rPr lang="it-IT" altLang="it-IT" sz="2000" smtClean="0">
                <a:solidFill>
                  <a:schemeClr val="bg1"/>
                </a:solidFill>
              </a:rPr>
              <a:t>In considerazione di quanto su esposto sarebbe utile un riordino normativo, che distingua innanzitutto  i </a:t>
            </a:r>
            <a:r>
              <a:rPr lang="it-IT" altLang="it-IT" sz="2000" u="sng" smtClean="0">
                <a:solidFill>
                  <a:schemeClr val="bg1"/>
                </a:solidFill>
              </a:rPr>
              <a:t>lavoratori esposti a rischio </a:t>
            </a:r>
            <a:r>
              <a:rPr lang="it-IT" altLang="it-IT" sz="2000" smtClean="0">
                <a:solidFill>
                  <a:schemeClr val="bg1"/>
                </a:solidFill>
              </a:rPr>
              <a:t>e di conseguenza sottoposti a sorveglianza sanitaria, da coloro che non lo sono e che hanno la possibilità di essere valutati, esclusivamente da organismi medico-legali. </a:t>
            </a:r>
          </a:p>
          <a:p>
            <a:pPr marL="0" indent="0">
              <a:buFontTx/>
              <a:buNone/>
            </a:pPr>
            <a:endParaRPr lang="it-IT" altLang="it-IT" sz="2000" smtClean="0">
              <a:solidFill>
                <a:schemeClr val="bg1"/>
              </a:solidFill>
            </a:endParaRPr>
          </a:p>
        </p:txBody>
      </p:sp>
      <p:pic>
        <p:nvPicPr>
          <p:cNvPr id="32771"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8356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91257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2988" y="836613"/>
            <a:ext cx="7273925" cy="4646612"/>
          </a:xfrm>
          <a:prstGeom prst="rect">
            <a:avLst/>
          </a:prstGeom>
        </p:spPr>
        <p:txBody>
          <a:bodyPr>
            <a:spAutoFit/>
          </a:bodyPr>
          <a:lstStyle/>
          <a:p>
            <a:pPr algn="just">
              <a:defRPr/>
            </a:pPr>
            <a:r>
              <a:rPr lang="it-IT" altLang="it-IT" sz="2000" u="none" dirty="0">
                <a:solidFill>
                  <a:schemeClr val="bg1"/>
                </a:solidFill>
                <a:latin typeface="Arial" charset="0"/>
              </a:rPr>
              <a:t>E’ evidente che il lavoratore, che risulta inidoneo a tutte le mansioni del profillo professionale di appartenenza, debba essere reinquadrato in una diversa qualifica che preveda mansioni compatibili con la sua condizione  psico-fisica.  </a:t>
            </a:r>
          </a:p>
          <a:p>
            <a:pPr algn="just">
              <a:defRPr/>
            </a:pPr>
            <a:r>
              <a:rPr lang="it-IT" altLang="it-IT" sz="2000" u="none" dirty="0">
                <a:solidFill>
                  <a:schemeClr val="bg1"/>
                </a:solidFill>
                <a:latin typeface="Arial" charset="0"/>
              </a:rPr>
              <a:t>A questo punto il medico competente non ha più alcuna possibilità d’intervento in quanto, come abbiamo già precisato in precedenza, il suo giudizio non può incidere sull’inquadramento giuridico del lavoratore.</a:t>
            </a:r>
          </a:p>
          <a:p>
            <a:pPr algn="just">
              <a:defRPr/>
            </a:pPr>
            <a:r>
              <a:rPr lang="it-IT" sz="2000" u="none" dirty="0">
                <a:solidFill>
                  <a:schemeClr val="bg1"/>
                </a:solidFill>
                <a:latin typeface="Arial" charset="0"/>
              </a:rPr>
              <a:t>Pertanto sarà esclusivo appannaggio delle commissioni medico-legali procedere, in base alle condizioni di salute del soggetto, ad inquadrare il lavoratore in un nuovo profilo, esprimendo il giudizio di «</a:t>
            </a:r>
            <a:r>
              <a:rPr lang="it-IT" altLang="it-IT" sz="1600" b="1" u="none" dirty="0">
                <a:latin typeface="Verdana" panose="020B0604030504040204" pitchFamily="34" charset="0"/>
              </a:rPr>
              <a:t>NON IDONEO RELATIVAMENTE AL PROFILO PROFESSIONALE DI APPARTENENZA MA IDONEO A DIVERSO PROFILO PROFESSIONALE» </a:t>
            </a:r>
            <a:r>
              <a:rPr lang="it-IT" altLang="it-IT" sz="2000" u="none" dirty="0">
                <a:solidFill>
                  <a:schemeClr val="bg1"/>
                </a:solidFill>
                <a:latin typeface="+mn-lt"/>
              </a:rPr>
              <a:t>indicando le mansione che la nuova qualifica non deve prevedere.</a:t>
            </a:r>
            <a:endParaRPr lang="it-IT" sz="1600" dirty="0">
              <a:latin typeface="Arial" charset="0"/>
            </a:endParaRPr>
          </a:p>
        </p:txBody>
      </p:sp>
      <p:pic>
        <p:nvPicPr>
          <p:cNvPr id="33795"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9499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32920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1"/>
          <p:cNvSpPr>
            <a:spLocks noChangeArrowheads="1"/>
          </p:cNvSpPr>
          <p:nvPr/>
        </p:nvSpPr>
        <p:spPr bwMode="auto">
          <a:xfrm>
            <a:off x="827088" y="2551113"/>
            <a:ext cx="74898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000" u="none">
                <a:solidFill>
                  <a:schemeClr val="bg1"/>
                </a:solidFill>
                <a:latin typeface="Verdana" panose="020B0604030504040204" pitchFamily="34" charset="0"/>
              </a:rPr>
              <a:t>Nel caso in cui le patologie di cui è affetto il lavoratore siano tali da non permettere nessun nuovo inquadramento verrà espresso un giudizio di  </a:t>
            </a:r>
            <a:r>
              <a:rPr lang="it-IT" altLang="it-IT" sz="2000" u="none">
                <a:solidFill>
                  <a:srgbClr val="FFC000"/>
                </a:solidFill>
                <a:latin typeface="Verdana" panose="020B0604030504040204" pitchFamily="34" charset="0"/>
              </a:rPr>
              <a:t> </a:t>
            </a:r>
            <a:r>
              <a:rPr lang="it-IT" altLang="it-IT" sz="2000" u="none">
                <a:latin typeface="Verdana" panose="020B0604030504040204" pitchFamily="34" charset="0"/>
              </a:rPr>
              <a:t>«</a:t>
            </a:r>
            <a:r>
              <a:rPr lang="it-IT" altLang="it-IT" sz="2000" u="none"/>
              <a:t>NON idoneo permanentemente in modo assoluto al servizio come dipendente della P.A. ex art 55 octies D.L.gs 165/2001 e (se previsto/richiesto e ricorre il caso) a proficuo lavoro».</a:t>
            </a:r>
          </a:p>
        </p:txBody>
      </p:sp>
      <p:pic>
        <p:nvPicPr>
          <p:cNvPr id="34819"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9499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7067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23850" y="188913"/>
            <a:ext cx="8280400" cy="165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schemeClr val="tx1"/>
                </a:solidFill>
              </a:rPr>
              <a:t>Obiettivi</a:t>
            </a:r>
          </a:p>
          <a:p>
            <a:pPr algn="ctr">
              <a:defRPr/>
            </a:pPr>
            <a:r>
              <a:rPr lang="it-IT" sz="2000" b="1" u="none" dirty="0">
                <a:solidFill>
                  <a:schemeClr val="tx1"/>
                </a:solidFill>
              </a:rPr>
              <a:t>Inquadrare i giudizi medico-legali di idoneità lavorativa in rapporto alla fonte normativa, alla finalità, alla compatibilità con i contratti collettivi dei lavoratori  </a:t>
            </a:r>
            <a:endParaRPr lang="it-IT" sz="2000" u="none" dirty="0">
              <a:solidFill>
                <a:schemeClr val="tx1"/>
              </a:solidFill>
            </a:endParaRPr>
          </a:p>
        </p:txBody>
      </p:sp>
      <p:sp>
        <p:nvSpPr>
          <p:cNvPr id="6" name="Rettangolo 5"/>
          <p:cNvSpPr/>
          <p:nvPr/>
        </p:nvSpPr>
        <p:spPr>
          <a:xfrm>
            <a:off x="1511300" y="2112963"/>
            <a:ext cx="6119813"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u="none" dirty="0">
                <a:solidFill>
                  <a:srgbClr val="002060"/>
                </a:solidFill>
              </a:rPr>
              <a:t>La valutazione dell’idoneità di un lavoratore deve essere eseguita tenendo sempre  in considerazione l’ambito  normativo di riferimento</a:t>
            </a:r>
          </a:p>
        </p:txBody>
      </p:sp>
      <p:sp>
        <p:nvSpPr>
          <p:cNvPr id="12" name="Rettangolo 11"/>
          <p:cNvSpPr/>
          <p:nvPr/>
        </p:nvSpPr>
        <p:spPr>
          <a:xfrm>
            <a:off x="323850" y="4519613"/>
            <a:ext cx="273685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u="none" dirty="0">
                <a:solidFill>
                  <a:srgbClr val="002060"/>
                </a:solidFill>
              </a:rPr>
              <a:t>Idoneità lavorativa in rapporto a:</a:t>
            </a:r>
          </a:p>
        </p:txBody>
      </p:sp>
      <p:sp>
        <p:nvSpPr>
          <p:cNvPr id="13" name="Rettangolo 12"/>
          <p:cNvSpPr/>
          <p:nvPr/>
        </p:nvSpPr>
        <p:spPr>
          <a:xfrm>
            <a:off x="3052763" y="3354388"/>
            <a:ext cx="2735262"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u="none" dirty="0">
                <a:solidFill>
                  <a:srgbClr val="002060"/>
                </a:solidFill>
              </a:rPr>
              <a:t>Capacità di svolgere i compiti previsti dal contratto lavorativo</a:t>
            </a:r>
          </a:p>
        </p:txBody>
      </p:sp>
      <p:sp>
        <p:nvSpPr>
          <p:cNvPr id="14" name="Rettangolo 13"/>
          <p:cNvSpPr/>
          <p:nvPr/>
        </p:nvSpPr>
        <p:spPr>
          <a:xfrm>
            <a:off x="3060700" y="5322888"/>
            <a:ext cx="2735263" cy="1081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u="none" dirty="0">
                <a:solidFill>
                  <a:srgbClr val="002060"/>
                </a:solidFill>
              </a:rPr>
              <a:t>Capacità di svolgere le proprie mansioni in relazione ai rischi lavorativi</a:t>
            </a:r>
          </a:p>
        </p:txBody>
      </p:sp>
      <p:sp>
        <p:nvSpPr>
          <p:cNvPr id="15" name="Rettangolo 14"/>
          <p:cNvSpPr/>
          <p:nvPr/>
        </p:nvSpPr>
        <p:spPr>
          <a:xfrm>
            <a:off x="5788025" y="3354388"/>
            <a:ext cx="273526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u="none" dirty="0">
                <a:solidFill>
                  <a:srgbClr val="002060"/>
                </a:solidFill>
              </a:rPr>
              <a:t>Attività medico-legale</a:t>
            </a:r>
          </a:p>
        </p:txBody>
      </p:sp>
      <p:sp>
        <p:nvSpPr>
          <p:cNvPr id="16" name="Rettangolo 15"/>
          <p:cNvSpPr/>
          <p:nvPr/>
        </p:nvSpPr>
        <p:spPr>
          <a:xfrm>
            <a:off x="5795963" y="5864225"/>
            <a:ext cx="2808287"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u="none" dirty="0">
                <a:solidFill>
                  <a:srgbClr val="002060"/>
                </a:solidFill>
              </a:rPr>
              <a:t>Attività del Medico Competente</a:t>
            </a:r>
          </a:p>
        </p:txBody>
      </p:sp>
      <p:sp>
        <p:nvSpPr>
          <p:cNvPr id="2" name="Pergamena 1 1"/>
          <p:cNvSpPr/>
          <p:nvPr/>
        </p:nvSpPr>
        <p:spPr>
          <a:xfrm>
            <a:off x="6011863" y="3917950"/>
            <a:ext cx="1655762" cy="43497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002060"/>
                </a:solidFill>
              </a:rPr>
              <a:t>giudizio</a:t>
            </a:r>
          </a:p>
        </p:txBody>
      </p:sp>
      <p:sp>
        <p:nvSpPr>
          <p:cNvPr id="11" name="Pergamena 1 10"/>
          <p:cNvSpPr/>
          <p:nvPr/>
        </p:nvSpPr>
        <p:spPr>
          <a:xfrm>
            <a:off x="6030913" y="5368925"/>
            <a:ext cx="1655762" cy="43338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u="none" dirty="0">
                <a:solidFill>
                  <a:srgbClr val="002060"/>
                </a:solidFill>
              </a:rPr>
              <a:t>giudizio</a:t>
            </a:r>
          </a:p>
        </p:txBody>
      </p:sp>
      <p:cxnSp>
        <p:nvCxnSpPr>
          <p:cNvPr id="8" name="Connettore 2 7"/>
          <p:cNvCxnSpPr/>
          <p:nvPr/>
        </p:nvCxnSpPr>
        <p:spPr>
          <a:xfrm>
            <a:off x="6588125" y="4352925"/>
            <a:ext cx="720725" cy="2270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6659563" y="5084763"/>
            <a:ext cx="649287" cy="2841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laio 16"/>
          <p:cNvSpPr/>
          <p:nvPr/>
        </p:nvSpPr>
        <p:spPr>
          <a:xfrm>
            <a:off x="7308850" y="4579938"/>
            <a:ext cx="1655763"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dirty="0">
                <a:solidFill>
                  <a:srgbClr val="002060"/>
                </a:solidFill>
              </a:rPr>
              <a:t>amministrazione</a:t>
            </a:r>
            <a:endParaRPr lang="it-IT" dirty="0">
              <a:solidFill>
                <a:srgbClr val="002060"/>
              </a:solidFill>
            </a:endParaRPr>
          </a:p>
        </p:txBody>
      </p:sp>
      <p:pic>
        <p:nvPicPr>
          <p:cNvPr id="35854"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021388"/>
            <a:ext cx="2159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089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1"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par>
                                <p:cTn id="56" presetID="6" presetClass="entr" presetSubtype="16"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circle(in)">
                                      <p:cBhvr>
                                        <p:cTn id="5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4" grpId="0" animBg="1"/>
      <p:bldP spid="15" grpId="0" animBg="1"/>
      <p:bldP spid="16" grpId="0" animBg="1"/>
      <p:bldP spid="2" grpId="0" animBg="1"/>
      <p:bldP spid="11" grpId="0" animBg="1"/>
      <p:bldP spid="1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319088" y="293688"/>
            <a:ext cx="8501062" cy="838200"/>
          </a:xfrm>
        </p:spPr>
        <p:txBody>
          <a:bodyPr>
            <a:normAutofit fontScale="90000"/>
          </a:bodyPr>
          <a:lstStyle/>
          <a:p>
            <a:pPr eaLnBrk="1" hangingPunct="1"/>
            <a:r>
              <a:rPr lang="it-IT" altLang="it-IT" sz="1800" b="1" smtClean="0">
                <a:solidFill>
                  <a:schemeClr val="bg1"/>
                </a:solidFill>
              </a:rPr>
              <a:t>Nel nostro ordinamento giuridico,   il giudizio di idoneità lavorativa ha una duplice finalità: </a:t>
            </a:r>
            <a:r>
              <a:rPr lang="it-IT" altLang="it-IT" sz="1800" b="1" u="sng" smtClean="0">
                <a:solidFill>
                  <a:schemeClr val="bg1"/>
                </a:solidFill>
              </a:rPr>
              <a:t>preventiva</a:t>
            </a:r>
            <a:r>
              <a:rPr lang="it-IT" altLang="it-IT" sz="1800" b="1" smtClean="0">
                <a:solidFill>
                  <a:schemeClr val="bg1"/>
                </a:solidFill>
              </a:rPr>
              <a:t> ed </a:t>
            </a:r>
            <a:r>
              <a:rPr lang="it-IT" altLang="it-IT" sz="1800" b="1" u="sng" smtClean="0">
                <a:solidFill>
                  <a:schemeClr val="bg1"/>
                </a:solidFill>
              </a:rPr>
              <a:t>attitudinale</a:t>
            </a:r>
            <a:r>
              <a:rPr lang="it-IT" altLang="it-IT" sz="1800" b="1" smtClean="0">
                <a:solidFill>
                  <a:schemeClr val="bg1"/>
                </a:solidFill>
              </a:rPr>
              <a:t>, è sempre relativa  </a:t>
            </a:r>
            <a:r>
              <a:rPr lang="it-IT" altLang="it-IT" sz="2800" b="1" smtClean="0">
                <a:solidFill>
                  <a:schemeClr val="bg1"/>
                </a:solidFill>
              </a:rPr>
              <a:t/>
            </a:r>
            <a:br>
              <a:rPr lang="it-IT" altLang="it-IT" sz="2800" b="1" smtClean="0">
                <a:solidFill>
                  <a:schemeClr val="bg1"/>
                </a:solidFill>
              </a:rPr>
            </a:br>
            <a:endParaRPr lang="it-IT" altLang="it-IT" sz="2800" b="1" smtClean="0">
              <a:solidFill>
                <a:schemeClr val="bg1"/>
              </a:solidFill>
            </a:endParaRPr>
          </a:p>
        </p:txBody>
      </p:sp>
      <p:sp>
        <p:nvSpPr>
          <p:cNvPr id="75780" name="Segnaposto contenuto 2"/>
          <p:cNvSpPr>
            <a:spLocks noGrp="1"/>
          </p:cNvSpPr>
          <p:nvPr>
            <p:ph idx="1"/>
          </p:nvPr>
        </p:nvSpPr>
        <p:spPr>
          <a:xfrm>
            <a:off x="579438" y="1412875"/>
            <a:ext cx="8096250" cy="5445125"/>
          </a:xfrm>
        </p:spPr>
        <p:txBody>
          <a:bodyPr rtlCol="0">
            <a:normAutofit fontScale="85000" lnSpcReduction="20000"/>
          </a:bodyPr>
          <a:lstStyle/>
          <a:p>
            <a:pPr marL="342906" indent="-342906" defTabSz="457207" eaLnBrk="1" fontAlgn="auto" hangingPunct="1">
              <a:spcAft>
                <a:spcPts val="0"/>
              </a:spcAft>
              <a:buClr>
                <a:srgbClr val="C00000"/>
              </a:buClr>
              <a:buFont typeface="Wingdings" pitchFamily="2" charset="2"/>
              <a:buChar char="q"/>
              <a:defRPr/>
            </a:pPr>
            <a:r>
              <a:rPr lang="it-IT" altLang="it-IT" sz="2800" dirty="0" smtClean="0">
                <a:solidFill>
                  <a:schemeClr val="bg2">
                    <a:lumMod val="20000"/>
                    <a:lumOff val="80000"/>
                  </a:schemeClr>
                </a:solidFill>
              </a:rPr>
              <a:t>Preventiva </a:t>
            </a:r>
            <a:r>
              <a:rPr lang="it-IT" altLang="it-IT" sz="2300" dirty="0" smtClean="0">
                <a:solidFill>
                  <a:schemeClr val="bg2">
                    <a:lumMod val="20000"/>
                    <a:lumOff val="80000"/>
                  </a:schemeClr>
                </a:solidFill>
              </a:rPr>
              <a:t>(giudizio del Medico Competente): </a:t>
            </a:r>
          </a:p>
          <a:p>
            <a:pPr marL="630238" lvl="3" indent="-228604" defTabSz="457207" eaLnBrk="1" fontAlgn="auto" hangingPunct="1">
              <a:spcAft>
                <a:spcPts val="0"/>
              </a:spcAft>
              <a:buClr>
                <a:srgbClr val="C00000"/>
              </a:buClr>
              <a:buFont typeface="Wingdings 3" charset="2"/>
              <a:buChar char=""/>
              <a:defRPr/>
            </a:pPr>
            <a:r>
              <a:rPr lang="it-IT" altLang="it-IT" sz="2300" dirty="0" smtClean="0">
                <a:solidFill>
                  <a:schemeClr val="bg2">
                    <a:lumMod val="20000"/>
                    <a:lumOff val="80000"/>
                  </a:schemeClr>
                </a:solidFill>
              </a:rPr>
              <a:t>È rivolta alla tutela della salute del lavoratore</a:t>
            </a:r>
          </a:p>
          <a:p>
            <a:pPr marL="630238" lvl="3" indent="-228604" defTabSz="457207" eaLnBrk="1" fontAlgn="auto" hangingPunct="1">
              <a:spcAft>
                <a:spcPts val="0"/>
              </a:spcAft>
              <a:buClr>
                <a:srgbClr val="C00000"/>
              </a:buClr>
              <a:buFont typeface="Wingdings 3" charset="2"/>
              <a:buChar char=""/>
              <a:defRPr/>
            </a:pPr>
            <a:r>
              <a:rPr lang="it-IT" altLang="it-IT" sz="2300" dirty="0" smtClean="0">
                <a:solidFill>
                  <a:schemeClr val="bg2">
                    <a:lumMod val="20000"/>
                    <a:lumOff val="80000"/>
                  </a:schemeClr>
                </a:solidFill>
              </a:rPr>
              <a:t>È relativa alla </a:t>
            </a:r>
            <a:r>
              <a:rPr lang="it-IT" altLang="it-IT" sz="2300" b="1" dirty="0" smtClean="0">
                <a:solidFill>
                  <a:schemeClr val="bg2">
                    <a:lumMod val="20000"/>
                    <a:lumOff val="80000"/>
                  </a:schemeClr>
                </a:solidFill>
              </a:rPr>
              <a:t>valutazione dei rischi</a:t>
            </a:r>
          </a:p>
          <a:p>
            <a:pPr marL="630238" lvl="3" indent="-228604" defTabSz="457207" eaLnBrk="1" fontAlgn="auto" hangingPunct="1">
              <a:spcAft>
                <a:spcPts val="0"/>
              </a:spcAft>
              <a:buClr>
                <a:srgbClr val="C00000"/>
              </a:buClr>
              <a:buFont typeface="Wingdings 3" charset="2"/>
              <a:buChar char=""/>
              <a:defRPr/>
            </a:pPr>
            <a:r>
              <a:rPr lang="it-IT" altLang="it-IT" sz="2300" b="1" dirty="0" smtClean="0">
                <a:solidFill>
                  <a:srgbClr val="FFFF00"/>
                </a:solidFill>
              </a:rPr>
              <a:t>È finalizzata a valutare l’idoneità del lavoratore in rapporto ai rischi lavorativi e ad indicare eventuali limitazioni o prescrizioni nel rispetto della salute del lavoratore </a:t>
            </a:r>
          </a:p>
          <a:p>
            <a:pPr marL="1600227" lvl="3" indent="-228604" defTabSz="457207" eaLnBrk="1" fontAlgn="auto" hangingPunct="1">
              <a:spcAft>
                <a:spcPts val="0"/>
              </a:spcAft>
              <a:buClr>
                <a:srgbClr val="C00000"/>
              </a:buClr>
              <a:buFont typeface="Wingdings 3" charset="2"/>
              <a:buChar char=""/>
              <a:defRPr/>
            </a:pPr>
            <a:endParaRPr lang="it-IT" altLang="it-IT" dirty="0" smtClean="0">
              <a:solidFill>
                <a:schemeClr val="bg2">
                  <a:lumMod val="20000"/>
                  <a:lumOff val="80000"/>
                </a:schemeClr>
              </a:solidFill>
            </a:endParaRPr>
          </a:p>
          <a:p>
            <a:pPr marL="342906" indent="-342906" defTabSz="457207" eaLnBrk="1" fontAlgn="auto" hangingPunct="1">
              <a:spcAft>
                <a:spcPts val="0"/>
              </a:spcAft>
              <a:buClr>
                <a:srgbClr val="C00000"/>
              </a:buClr>
              <a:buFont typeface="Wingdings" pitchFamily="2" charset="2"/>
              <a:buChar char="q"/>
              <a:defRPr/>
            </a:pPr>
            <a:r>
              <a:rPr lang="it-IT" altLang="it-IT" sz="2800" dirty="0" smtClean="0">
                <a:solidFill>
                  <a:schemeClr val="bg2">
                    <a:lumMod val="20000"/>
                    <a:lumOff val="80000"/>
                  </a:schemeClr>
                </a:solidFill>
              </a:rPr>
              <a:t>Attitudinale </a:t>
            </a:r>
            <a:r>
              <a:rPr lang="it-IT" altLang="it-IT" dirty="0" smtClean="0">
                <a:solidFill>
                  <a:schemeClr val="bg2">
                    <a:lumMod val="20000"/>
                    <a:lumOff val="80000"/>
                  </a:schemeClr>
                </a:solidFill>
              </a:rPr>
              <a:t>(giudizio Medico Legale)</a:t>
            </a:r>
            <a:r>
              <a:rPr lang="it-IT" altLang="it-IT" sz="2800" dirty="0" smtClean="0">
                <a:solidFill>
                  <a:schemeClr val="bg2">
                    <a:lumMod val="20000"/>
                    <a:lumOff val="80000"/>
                  </a:schemeClr>
                </a:solidFill>
              </a:rPr>
              <a:t>: </a:t>
            </a:r>
          </a:p>
          <a:p>
            <a:pPr marL="630238" lvl="3" indent="-228604" defTabSz="457207" eaLnBrk="1" fontAlgn="auto" hangingPunct="1">
              <a:spcAft>
                <a:spcPts val="0"/>
              </a:spcAft>
              <a:buClr>
                <a:srgbClr val="C00000"/>
              </a:buClr>
              <a:buFont typeface="Wingdings 3" charset="2"/>
              <a:buChar char=""/>
              <a:defRPr/>
            </a:pPr>
            <a:r>
              <a:rPr lang="it-IT" altLang="it-IT" sz="2300" dirty="0" smtClean="0">
                <a:solidFill>
                  <a:schemeClr val="bg2">
                    <a:lumMod val="20000"/>
                    <a:lumOff val="80000"/>
                  </a:schemeClr>
                </a:solidFill>
              </a:rPr>
              <a:t>È rivolta all’accertamento dell’idoneità psico-fisica del lavoratore a svolgere quella determinata attività lavorativa (servizio svolto)</a:t>
            </a:r>
          </a:p>
          <a:p>
            <a:pPr marL="630238" lvl="3" indent="-228604" defTabSz="457207" eaLnBrk="1" fontAlgn="auto" hangingPunct="1">
              <a:spcAft>
                <a:spcPts val="0"/>
              </a:spcAft>
              <a:buClr>
                <a:srgbClr val="C00000"/>
              </a:buClr>
              <a:buFont typeface="Wingdings 3" charset="2"/>
              <a:buChar char=""/>
              <a:defRPr/>
            </a:pPr>
            <a:r>
              <a:rPr lang="it-IT" altLang="it-IT" sz="2300" dirty="0" smtClean="0">
                <a:solidFill>
                  <a:schemeClr val="bg2">
                    <a:lumMod val="20000"/>
                    <a:lumOff val="80000"/>
                  </a:schemeClr>
                </a:solidFill>
              </a:rPr>
              <a:t>È relativa alla </a:t>
            </a:r>
            <a:r>
              <a:rPr lang="it-IT" altLang="it-IT" sz="2300" b="1" dirty="0" smtClean="0">
                <a:solidFill>
                  <a:schemeClr val="bg2">
                    <a:lumMod val="20000"/>
                    <a:lumOff val="80000"/>
                  </a:schemeClr>
                </a:solidFill>
              </a:rPr>
              <a:t>capacità/abilità</a:t>
            </a:r>
            <a:r>
              <a:rPr lang="it-IT" altLang="it-IT" sz="2300" dirty="0" smtClean="0">
                <a:solidFill>
                  <a:schemeClr val="bg2">
                    <a:lumMod val="20000"/>
                    <a:lumOff val="80000"/>
                  </a:schemeClr>
                </a:solidFill>
              </a:rPr>
              <a:t> del lavoratore a svolgere efficacemente il servizio d’istituto e tutti – od in gran parte – i compiti che la caratterizzano</a:t>
            </a:r>
          </a:p>
          <a:p>
            <a:pPr marL="630238" lvl="3" indent="-228604" defTabSz="457207" eaLnBrk="1" fontAlgn="auto" hangingPunct="1">
              <a:spcAft>
                <a:spcPts val="0"/>
              </a:spcAft>
              <a:buClr>
                <a:srgbClr val="C00000"/>
              </a:buClr>
              <a:buFont typeface="Wingdings 3" charset="2"/>
              <a:buChar char=""/>
              <a:defRPr/>
            </a:pPr>
            <a:r>
              <a:rPr lang="it-IT" altLang="it-IT" sz="2100" b="1" dirty="0" smtClean="0">
                <a:solidFill>
                  <a:srgbClr val="FFFF00"/>
                </a:solidFill>
              </a:rPr>
              <a:t>È finalizzata alla quiescenza lavorativa o alla possibilità per l'amministrazione, di adottare provvedimenti di sospensione cautelare dal servizio, nei casi di pericolo per l'incolumità del dipendente interessato nonché per la sicurezza degli altri dipendenti e degli utenti e di poter adattare il lavoratore ad altri compiti confacenti alle ridotte capacità lavorative in considerazione delle controindicazioni individuate</a:t>
            </a:r>
            <a:endParaRPr lang="it-IT" altLang="it-IT" sz="1500" dirty="0" smtClean="0">
              <a:solidFill>
                <a:schemeClr val="bg2">
                  <a:lumMod val="20000"/>
                  <a:lumOff val="80000"/>
                </a:schemeClr>
              </a:solidFill>
            </a:endParaRPr>
          </a:p>
        </p:txBody>
      </p:sp>
    </p:spTree>
    <p:extLst>
      <p:ext uri="{BB962C8B-B14F-4D97-AF65-F5344CB8AC3E}">
        <p14:creationId xmlns:p14="http://schemas.microsoft.com/office/powerpoint/2010/main" val="3337522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Effect transition="in" filter="fade">
                                      <p:cBhvr>
                                        <p:cTn id="7" dur="1000"/>
                                        <p:tgtEl>
                                          <p:spTgt spid="75780">
                                            <p:txEl>
                                              <p:pRg st="0" end="0"/>
                                            </p:txEl>
                                          </p:spTgt>
                                        </p:tgtEl>
                                      </p:cBhvr>
                                    </p:animEffect>
                                    <p:anim calcmode="lin" valueType="num">
                                      <p:cBhvr>
                                        <p:cTn id="8" dur="10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578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5780">
                                            <p:txEl>
                                              <p:pRg st="1" end="1"/>
                                            </p:txEl>
                                          </p:spTgt>
                                        </p:tgtEl>
                                        <p:attrNameLst>
                                          <p:attrName>style.visibility</p:attrName>
                                        </p:attrNameLst>
                                      </p:cBhvr>
                                      <p:to>
                                        <p:strVal val="visible"/>
                                      </p:to>
                                    </p:set>
                                    <p:animEffect transition="in" filter="fade">
                                      <p:cBhvr>
                                        <p:cTn id="12" dur="1000"/>
                                        <p:tgtEl>
                                          <p:spTgt spid="75780">
                                            <p:txEl>
                                              <p:pRg st="1" end="1"/>
                                            </p:txEl>
                                          </p:spTgt>
                                        </p:tgtEl>
                                      </p:cBhvr>
                                    </p:animEffect>
                                    <p:anim calcmode="lin" valueType="num">
                                      <p:cBhvr>
                                        <p:cTn id="13" dur="1000" fill="hold"/>
                                        <p:tgtEl>
                                          <p:spTgt spid="7578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578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5780">
                                            <p:txEl>
                                              <p:pRg st="2" end="2"/>
                                            </p:txEl>
                                          </p:spTgt>
                                        </p:tgtEl>
                                        <p:attrNameLst>
                                          <p:attrName>style.visibility</p:attrName>
                                        </p:attrNameLst>
                                      </p:cBhvr>
                                      <p:to>
                                        <p:strVal val="visible"/>
                                      </p:to>
                                    </p:set>
                                    <p:animEffect transition="in" filter="fade">
                                      <p:cBhvr>
                                        <p:cTn id="17" dur="1000"/>
                                        <p:tgtEl>
                                          <p:spTgt spid="75780">
                                            <p:txEl>
                                              <p:pRg st="2" end="2"/>
                                            </p:txEl>
                                          </p:spTgt>
                                        </p:tgtEl>
                                      </p:cBhvr>
                                    </p:animEffect>
                                    <p:anim calcmode="lin" valueType="num">
                                      <p:cBhvr>
                                        <p:cTn id="18" dur="1000" fill="hold"/>
                                        <p:tgtEl>
                                          <p:spTgt spid="7578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578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5780">
                                            <p:txEl>
                                              <p:pRg st="3" end="3"/>
                                            </p:txEl>
                                          </p:spTgt>
                                        </p:tgtEl>
                                        <p:attrNameLst>
                                          <p:attrName>style.visibility</p:attrName>
                                        </p:attrNameLst>
                                      </p:cBhvr>
                                      <p:to>
                                        <p:strVal val="visible"/>
                                      </p:to>
                                    </p:set>
                                    <p:animEffect transition="in" filter="fade">
                                      <p:cBhvr>
                                        <p:cTn id="22" dur="1000"/>
                                        <p:tgtEl>
                                          <p:spTgt spid="75780">
                                            <p:txEl>
                                              <p:pRg st="3" end="3"/>
                                            </p:txEl>
                                          </p:spTgt>
                                        </p:tgtEl>
                                      </p:cBhvr>
                                    </p:animEffect>
                                    <p:anim calcmode="lin" valueType="num">
                                      <p:cBhvr>
                                        <p:cTn id="23" dur="1000" fill="hold"/>
                                        <p:tgtEl>
                                          <p:spTgt spid="7578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57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5780">
                                            <p:txEl>
                                              <p:pRg st="5" end="5"/>
                                            </p:txEl>
                                          </p:spTgt>
                                        </p:tgtEl>
                                        <p:attrNameLst>
                                          <p:attrName>style.visibility</p:attrName>
                                        </p:attrNameLst>
                                      </p:cBhvr>
                                      <p:to>
                                        <p:strVal val="visible"/>
                                      </p:to>
                                    </p:set>
                                    <p:animEffect transition="in" filter="fade">
                                      <p:cBhvr>
                                        <p:cTn id="29" dur="1000"/>
                                        <p:tgtEl>
                                          <p:spTgt spid="75780">
                                            <p:txEl>
                                              <p:pRg st="5" end="5"/>
                                            </p:txEl>
                                          </p:spTgt>
                                        </p:tgtEl>
                                      </p:cBhvr>
                                    </p:animEffect>
                                    <p:anim calcmode="lin" valueType="num">
                                      <p:cBhvr>
                                        <p:cTn id="30" dur="1000" fill="hold"/>
                                        <p:tgtEl>
                                          <p:spTgt spid="75780">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75780">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5780">
                                            <p:txEl>
                                              <p:pRg st="6" end="6"/>
                                            </p:txEl>
                                          </p:spTgt>
                                        </p:tgtEl>
                                        <p:attrNameLst>
                                          <p:attrName>style.visibility</p:attrName>
                                        </p:attrNameLst>
                                      </p:cBhvr>
                                      <p:to>
                                        <p:strVal val="visible"/>
                                      </p:to>
                                    </p:set>
                                    <p:animEffect transition="in" filter="fade">
                                      <p:cBhvr>
                                        <p:cTn id="34" dur="1000"/>
                                        <p:tgtEl>
                                          <p:spTgt spid="75780">
                                            <p:txEl>
                                              <p:pRg st="6" end="6"/>
                                            </p:txEl>
                                          </p:spTgt>
                                        </p:tgtEl>
                                      </p:cBhvr>
                                    </p:animEffect>
                                    <p:anim calcmode="lin" valueType="num">
                                      <p:cBhvr>
                                        <p:cTn id="35" dur="1000" fill="hold"/>
                                        <p:tgtEl>
                                          <p:spTgt spid="75780">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75780">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5780">
                                            <p:txEl>
                                              <p:pRg st="7" end="7"/>
                                            </p:txEl>
                                          </p:spTgt>
                                        </p:tgtEl>
                                        <p:attrNameLst>
                                          <p:attrName>style.visibility</p:attrName>
                                        </p:attrNameLst>
                                      </p:cBhvr>
                                      <p:to>
                                        <p:strVal val="visible"/>
                                      </p:to>
                                    </p:set>
                                    <p:animEffect transition="in" filter="fade">
                                      <p:cBhvr>
                                        <p:cTn id="39" dur="1000"/>
                                        <p:tgtEl>
                                          <p:spTgt spid="75780">
                                            <p:txEl>
                                              <p:pRg st="7" end="7"/>
                                            </p:txEl>
                                          </p:spTgt>
                                        </p:tgtEl>
                                      </p:cBhvr>
                                    </p:animEffect>
                                    <p:anim calcmode="lin" valueType="num">
                                      <p:cBhvr>
                                        <p:cTn id="40" dur="1000" fill="hold"/>
                                        <p:tgtEl>
                                          <p:spTgt spid="75780">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75780">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5780">
                                            <p:txEl>
                                              <p:pRg st="8" end="8"/>
                                            </p:txEl>
                                          </p:spTgt>
                                        </p:tgtEl>
                                        <p:attrNameLst>
                                          <p:attrName>style.visibility</p:attrName>
                                        </p:attrNameLst>
                                      </p:cBhvr>
                                      <p:to>
                                        <p:strVal val="visible"/>
                                      </p:to>
                                    </p:set>
                                    <p:animEffect transition="in" filter="fade">
                                      <p:cBhvr>
                                        <p:cTn id="44" dur="1000"/>
                                        <p:tgtEl>
                                          <p:spTgt spid="75780">
                                            <p:txEl>
                                              <p:pRg st="8" end="8"/>
                                            </p:txEl>
                                          </p:spTgt>
                                        </p:tgtEl>
                                      </p:cBhvr>
                                    </p:animEffect>
                                    <p:anim calcmode="lin" valueType="num">
                                      <p:cBhvr>
                                        <p:cTn id="45" dur="1000" fill="hold"/>
                                        <p:tgtEl>
                                          <p:spTgt spid="75780">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7578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b="1">
              <a:solidFill>
                <a:srgbClr val="FFFF00"/>
              </a:solidFill>
              <a:latin typeface="Times New Roman" panose="02020603050405020304" pitchFamily="18" charset="0"/>
            </a:endParaRPr>
          </a:p>
          <a:p>
            <a:pPr eaLnBrk="1" hangingPunct="1">
              <a:spcBef>
                <a:spcPct val="0"/>
              </a:spcBef>
              <a:buFontTx/>
              <a:buNone/>
            </a:pPr>
            <a:fld id="{A4D024D6-86A7-4A87-8B0A-EDA8DD6D63B2}" type="slidenum">
              <a:rPr lang="it-IT" altLang="it-IT" sz="1800" b="1">
                <a:solidFill>
                  <a:srgbClr val="FFFF00"/>
                </a:solidFill>
                <a:latin typeface="Times New Roman" panose="02020603050405020304" pitchFamily="18" charset="0"/>
              </a:rPr>
              <a:pPr eaLnBrk="1" hangingPunct="1">
                <a:spcBef>
                  <a:spcPct val="0"/>
                </a:spcBef>
                <a:buFontTx/>
                <a:buNone/>
              </a:pPr>
              <a:t>118</a:t>
            </a:fld>
            <a:endParaRPr lang="it-IT" altLang="it-IT" sz="1600">
              <a:solidFill>
                <a:srgbClr val="000000"/>
              </a:solidFill>
              <a:latin typeface="Times New Roman" panose="02020603050405020304" pitchFamily="18" charset="0"/>
            </a:endParaRPr>
          </a:p>
        </p:txBody>
      </p:sp>
      <p:sp>
        <p:nvSpPr>
          <p:cNvPr id="5" name="CasellaDiTesto 4"/>
          <p:cNvSpPr txBox="1"/>
          <p:nvPr/>
        </p:nvSpPr>
        <p:spPr>
          <a:xfrm>
            <a:off x="774700" y="303213"/>
            <a:ext cx="7729538" cy="8302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buFont typeface="Wingdings" pitchFamily="2" charset="2"/>
              <a:buNone/>
              <a:defRPr/>
            </a:pPr>
            <a:r>
              <a:rPr lang="it-IT" altLang="it-IT" sz="2400" b="1" dirty="0">
                <a:solidFill>
                  <a:schemeClr val="accent6">
                    <a:lumMod val="50000"/>
                  </a:schemeClr>
                </a:solidFill>
              </a:rPr>
              <a:t>CASI </a:t>
            </a:r>
            <a:r>
              <a:rPr lang="it-IT" altLang="it-IT" sz="2400" b="1" dirty="0" err="1">
                <a:solidFill>
                  <a:schemeClr val="accent6">
                    <a:lumMod val="50000"/>
                  </a:schemeClr>
                </a:solidFill>
              </a:rPr>
              <a:t>DI</a:t>
            </a:r>
            <a:r>
              <a:rPr lang="it-IT" altLang="it-IT" sz="2400" b="1" dirty="0">
                <a:solidFill>
                  <a:schemeClr val="accent6">
                    <a:lumMod val="50000"/>
                  </a:schemeClr>
                </a:solidFill>
              </a:rPr>
              <a:t> APPARENTE CONFLITTO TRA ASPETTO PREVENTIVO E ASPETTO ATTITUDINALE</a:t>
            </a:r>
            <a:endParaRPr lang="it-IT" sz="2400" b="1" dirty="0">
              <a:solidFill>
                <a:schemeClr val="accent6">
                  <a:lumMod val="50000"/>
                </a:schemeClr>
              </a:solidFill>
            </a:endParaRPr>
          </a:p>
        </p:txBody>
      </p:sp>
      <p:sp>
        <p:nvSpPr>
          <p:cNvPr id="7" name="Rettangolo arrotondato 6"/>
          <p:cNvSpPr/>
          <p:nvPr/>
        </p:nvSpPr>
        <p:spPr bwMode="auto">
          <a:xfrm>
            <a:off x="683568" y="1340768"/>
            <a:ext cx="7661564" cy="2584537"/>
          </a:xfrm>
          <a:prstGeom prst="roundRect">
            <a:avLst/>
          </a:prstGeom>
          <a:solidFill>
            <a:srgbClr val="CCECFF"/>
          </a:solidFill>
          <a:ln>
            <a:headEnd type="none" w="med" len="med"/>
            <a:tailEnd type="none" w="med" len="med"/>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522288" lvl="2">
              <a:lnSpc>
                <a:spcPct val="90000"/>
              </a:lnSpc>
              <a:buClr>
                <a:srgbClr val="C00000"/>
              </a:buClr>
              <a:buFont typeface="Wingdings 2" pitchFamily="18" charset="2"/>
              <a:buNone/>
              <a:defRPr/>
            </a:pPr>
            <a:r>
              <a:rPr lang="it-IT" b="1" u="none" dirty="0">
                <a:solidFill>
                  <a:srgbClr val="2D2DB9">
                    <a:lumMod val="75000"/>
                  </a:srgbClr>
                </a:solidFill>
              </a:rPr>
              <a:t>L’infermiera pediatrica con deficit motorio agli arti superiori, in servizio in un reparto in cui </a:t>
            </a:r>
            <a:r>
              <a:rPr lang="it-IT" b="1" dirty="0">
                <a:solidFill>
                  <a:srgbClr val="2D2DB9">
                    <a:lumMod val="75000"/>
                  </a:srgbClr>
                </a:solidFill>
              </a:rPr>
              <a:t>non</a:t>
            </a:r>
            <a:r>
              <a:rPr lang="it-IT" b="1" u="none" dirty="0">
                <a:solidFill>
                  <a:srgbClr val="2D2DB9">
                    <a:lumMod val="75000"/>
                  </a:srgbClr>
                </a:solidFill>
              </a:rPr>
              <a:t> vi è rischio movimentazione dei carichi, risulta essere:</a:t>
            </a:r>
          </a:p>
          <a:p>
            <a:pPr marL="750888" lvl="2">
              <a:lnSpc>
                <a:spcPct val="90000"/>
              </a:lnSpc>
              <a:buClr>
                <a:srgbClr val="C00000"/>
              </a:buClr>
              <a:buFont typeface="Wingdings" pitchFamily="2" charset="2"/>
              <a:buChar char="q"/>
              <a:defRPr/>
            </a:pPr>
            <a:r>
              <a:rPr lang="it-IT" b="1" u="none" dirty="0">
                <a:solidFill>
                  <a:srgbClr val="C00000"/>
                </a:solidFill>
              </a:rPr>
              <a:t> idoneo dal punto di vista preventivo (la mansione svolta non aggrava la patologia preesistente)</a:t>
            </a:r>
          </a:p>
          <a:p>
            <a:pPr marL="750888" lvl="2">
              <a:lnSpc>
                <a:spcPct val="90000"/>
              </a:lnSpc>
              <a:buClr>
                <a:srgbClr val="C00000"/>
              </a:buClr>
              <a:buFont typeface="Wingdings" pitchFamily="2" charset="2"/>
              <a:buChar char="q"/>
              <a:defRPr/>
            </a:pPr>
            <a:r>
              <a:rPr lang="it-IT" b="1" u="none" dirty="0">
                <a:solidFill>
                  <a:srgbClr val="C00000"/>
                </a:solidFill>
              </a:rPr>
              <a:t> non idoneo in riferimento all’efficace svolgimento dei compiti assegnati</a:t>
            </a:r>
          </a:p>
          <a:p>
            <a:pPr marL="750888" lvl="2">
              <a:lnSpc>
                <a:spcPct val="90000"/>
              </a:lnSpc>
              <a:buClr>
                <a:srgbClr val="C00000"/>
              </a:buClr>
              <a:buFont typeface="Wingdings" pitchFamily="2" charset="2"/>
              <a:buChar char="q"/>
              <a:defRPr/>
            </a:pPr>
            <a:r>
              <a:rPr lang="it-IT" b="1" u="none" dirty="0">
                <a:solidFill>
                  <a:srgbClr val="C00000"/>
                </a:solidFill>
              </a:rPr>
              <a:t>non idoneo in riferimento alla possibilità di recare danno a terzi</a:t>
            </a:r>
          </a:p>
        </p:txBody>
      </p:sp>
      <p:sp>
        <p:nvSpPr>
          <p:cNvPr id="2" name="Rettangolo arrotondato 1"/>
          <p:cNvSpPr/>
          <p:nvPr/>
        </p:nvSpPr>
        <p:spPr bwMode="auto">
          <a:xfrm>
            <a:off x="774700" y="4293096"/>
            <a:ext cx="7689273" cy="1940957"/>
          </a:xfrm>
          <a:prstGeom prst="roundRect">
            <a:avLst/>
          </a:prstGeom>
          <a:solidFill>
            <a:srgbClr val="FFFF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a:spAutoFit/>
          </a:bodyPr>
          <a:lstStyle/>
          <a:p>
            <a:pPr marL="190500" indent="-190500" algn="just">
              <a:buFont typeface="Wingdings" pitchFamily="2" charset="2"/>
              <a:buNone/>
              <a:defRPr/>
            </a:pPr>
            <a:r>
              <a:rPr lang="it-IT" b="1" u="none" dirty="0">
                <a:solidFill>
                  <a:srgbClr val="000099"/>
                </a:solidFill>
                <a:latin typeface="Arial" charset="0"/>
                <a:cs typeface="Times New Roman" panose="02020603050405020304" pitchFamily="18" charset="0"/>
              </a:rPr>
              <a:t>L’agente di polizia municipale con </a:t>
            </a:r>
            <a:r>
              <a:rPr lang="it-IT" b="1" u="none" dirty="0" err="1">
                <a:solidFill>
                  <a:srgbClr val="000099"/>
                </a:solidFill>
                <a:latin typeface="Arial" charset="0"/>
                <a:cs typeface="Times New Roman" panose="02020603050405020304" pitchFamily="18" charset="0"/>
              </a:rPr>
              <a:t>broncopatia</a:t>
            </a:r>
            <a:r>
              <a:rPr lang="it-IT" b="1" u="none" dirty="0">
                <a:solidFill>
                  <a:srgbClr val="000099"/>
                </a:solidFill>
                <a:latin typeface="Arial" charset="0"/>
                <a:cs typeface="Times New Roman" panose="02020603050405020304" pitchFamily="18" charset="0"/>
              </a:rPr>
              <a:t> cronica potrà essere:</a:t>
            </a:r>
          </a:p>
          <a:p>
            <a:pPr marL="285750" indent="-285750" algn="just">
              <a:buFont typeface="Wingdings" panose="05000000000000000000" pitchFamily="2" charset="2"/>
              <a:buChar char="q"/>
              <a:defRPr/>
            </a:pPr>
            <a:r>
              <a:rPr lang="it-IT" b="1" u="none" dirty="0">
                <a:solidFill>
                  <a:srgbClr val="000099"/>
                </a:solidFill>
                <a:latin typeface="Arial" charset="0"/>
                <a:cs typeface="Times New Roman" panose="02020603050405020304" pitchFamily="18" charset="0"/>
              </a:rPr>
              <a:t>Idoneo dal punto visita attitudinale ed in riferimento al danno a terzi</a:t>
            </a:r>
          </a:p>
          <a:p>
            <a:pPr marL="285750" indent="-285750" algn="just">
              <a:buFont typeface="Wingdings" panose="05000000000000000000" pitchFamily="2" charset="2"/>
              <a:buChar char="q"/>
              <a:defRPr/>
            </a:pPr>
            <a:r>
              <a:rPr lang="it-IT" b="1" u="none" dirty="0">
                <a:solidFill>
                  <a:srgbClr val="000099"/>
                </a:solidFill>
                <a:latin typeface="Arial" charset="0"/>
                <a:cs typeface="Times New Roman" panose="02020603050405020304" pitchFamily="18" charset="0"/>
              </a:rPr>
              <a:t>Idoneo con la limitazione - dal punto di vista preventivo - di non effettuare servizio esterno in condizioni climatiche sfavorevoli </a:t>
            </a:r>
          </a:p>
        </p:txBody>
      </p:sp>
    </p:spTree>
    <p:extLst>
      <p:ext uri="{BB962C8B-B14F-4D97-AF65-F5344CB8AC3E}">
        <p14:creationId xmlns:p14="http://schemas.microsoft.com/office/powerpoint/2010/main" val="706494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tangolo 2"/>
          <p:cNvSpPr>
            <a:spLocks noChangeArrowheads="1"/>
          </p:cNvSpPr>
          <p:nvPr/>
        </p:nvSpPr>
        <p:spPr bwMode="auto">
          <a:xfrm>
            <a:off x="179388" y="517525"/>
            <a:ext cx="2376487" cy="555625"/>
          </a:xfrm>
          <a:prstGeom prst="rect">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u="none"/>
              <a:t>LAVORATORE ESPOSTO A RISCHIO</a:t>
            </a:r>
          </a:p>
        </p:txBody>
      </p:sp>
      <p:sp>
        <p:nvSpPr>
          <p:cNvPr id="38915" name="Freccia a destra 3"/>
          <p:cNvSpPr>
            <a:spLocks noChangeArrowheads="1"/>
          </p:cNvSpPr>
          <p:nvPr/>
        </p:nvSpPr>
        <p:spPr bwMode="auto">
          <a:xfrm>
            <a:off x="2587625" y="623888"/>
            <a:ext cx="647700" cy="341312"/>
          </a:xfrm>
          <a:prstGeom prst="rightArrow">
            <a:avLst>
              <a:gd name="adj1" fmla="val 50000"/>
              <a:gd name="adj2" fmla="val 498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8916" name="Rettangolo arrotondato 6"/>
          <p:cNvSpPr>
            <a:spLocks noChangeArrowheads="1"/>
          </p:cNvSpPr>
          <p:nvPr/>
        </p:nvSpPr>
        <p:spPr bwMode="auto">
          <a:xfrm>
            <a:off x="3265488" y="493713"/>
            <a:ext cx="1522412" cy="708025"/>
          </a:xfrm>
          <a:prstGeom prst="roundRect">
            <a:avLst>
              <a:gd name="adj"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b="1" u="none"/>
              <a:t> Medico</a:t>
            </a:r>
          </a:p>
          <a:p>
            <a:pPr algn="ctr" eaLnBrk="1" hangingPunct="1">
              <a:spcBef>
                <a:spcPct val="0"/>
              </a:spcBef>
              <a:buFontTx/>
              <a:buNone/>
            </a:pPr>
            <a:r>
              <a:rPr lang="it-IT" altLang="it-IT" sz="1600" b="1" u="none"/>
              <a:t>Competente</a:t>
            </a:r>
            <a:endParaRPr lang="it-IT" altLang="it-IT" sz="1600"/>
          </a:p>
        </p:txBody>
      </p:sp>
      <p:sp>
        <p:nvSpPr>
          <p:cNvPr id="38917" name="Freccia a destra 7"/>
          <p:cNvSpPr>
            <a:spLocks noChangeArrowheads="1"/>
          </p:cNvSpPr>
          <p:nvPr/>
        </p:nvSpPr>
        <p:spPr bwMode="auto">
          <a:xfrm>
            <a:off x="4859338" y="731838"/>
            <a:ext cx="647700" cy="341312"/>
          </a:xfrm>
          <a:prstGeom prst="rightArrow">
            <a:avLst>
              <a:gd name="adj1" fmla="val 50000"/>
              <a:gd name="adj2" fmla="val 498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8918" name="Rettangolo arrotondato 8"/>
          <p:cNvSpPr>
            <a:spLocks noChangeArrowheads="1"/>
          </p:cNvSpPr>
          <p:nvPr/>
        </p:nvSpPr>
        <p:spPr bwMode="auto">
          <a:xfrm>
            <a:off x="5689600" y="461963"/>
            <a:ext cx="3203575" cy="771525"/>
          </a:xfrm>
          <a:prstGeom prst="roundRect">
            <a:avLst>
              <a:gd name="adj"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u="none"/>
              <a:t>GIUDIZIO </a:t>
            </a:r>
          </a:p>
          <a:p>
            <a:pPr algn="ctr" eaLnBrk="1" hangingPunct="1">
              <a:spcBef>
                <a:spcPct val="0"/>
              </a:spcBef>
              <a:buFontTx/>
              <a:buNone/>
            </a:pPr>
            <a:r>
              <a:rPr lang="it-IT" altLang="it-IT" sz="1400" b="1" u="none"/>
              <a:t>DI NON IDONEITA’ ALLA MANSIONE SPECIFICA</a:t>
            </a:r>
          </a:p>
          <a:p>
            <a:pPr eaLnBrk="1" hangingPunct="1">
              <a:spcBef>
                <a:spcPct val="0"/>
              </a:spcBef>
              <a:buFontTx/>
              <a:buNone/>
            </a:pPr>
            <a:endParaRPr lang="it-IT" altLang="it-IT" sz="1400" b="1" u="none"/>
          </a:p>
        </p:txBody>
      </p:sp>
      <p:sp>
        <p:nvSpPr>
          <p:cNvPr id="38919" name="Freccia in giù 9"/>
          <p:cNvSpPr>
            <a:spLocks noChangeArrowheads="1"/>
          </p:cNvSpPr>
          <p:nvPr/>
        </p:nvSpPr>
        <p:spPr bwMode="auto">
          <a:xfrm>
            <a:off x="7921625" y="1484313"/>
            <a:ext cx="484188" cy="863600"/>
          </a:xfrm>
          <a:prstGeom prst="downArrow">
            <a:avLst>
              <a:gd name="adj1" fmla="val 50000"/>
              <a:gd name="adj2" fmla="val 50015"/>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8920" name="Rettangolo arrotondato 10"/>
          <p:cNvSpPr>
            <a:spLocks noChangeArrowheads="1"/>
          </p:cNvSpPr>
          <p:nvPr/>
        </p:nvSpPr>
        <p:spPr bwMode="auto">
          <a:xfrm>
            <a:off x="7235825" y="2636838"/>
            <a:ext cx="1908175" cy="1223962"/>
          </a:xfrm>
          <a:prstGeom prst="roundRect">
            <a:avLst>
              <a:gd name="adj"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u="none"/>
              <a:t>Ove possibile</a:t>
            </a:r>
            <a:endParaRPr lang="it-IT" altLang="it-IT" sz="1400" u="none"/>
          </a:p>
          <a:p>
            <a:pPr algn="ctr" eaLnBrk="1" hangingPunct="1">
              <a:spcBef>
                <a:spcPct val="0"/>
              </a:spcBef>
              <a:buFontTx/>
              <a:buNone/>
            </a:pPr>
            <a:r>
              <a:rPr lang="it-IT" altLang="it-IT" sz="1400" u="none"/>
              <a:t>Il datore di lavoro adibisce il lavoratore ad altre mansioni </a:t>
            </a:r>
          </a:p>
        </p:txBody>
      </p:sp>
      <p:sp>
        <p:nvSpPr>
          <p:cNvPr id="38921" name="Rettangolo arrotondato 10"/>
          <p:cNvSpPr>
            <a:spLocks noChangeArrowheads="1"/>
          </p:cNvSpPr>
          <p:nvPr/>
        </p:nvSpPr>
        <p:spPr bwMode="auto">
          <a:xfrm>
            <a:off x="5183188" y="2636838"/>
            <a:ext cx="1909762" cy="1223962"/>
          </a:xfrm>
          <a:prstGeom prst="roundRect">
            <a:avLst>
              <a:gd name="adj" fmla="val 16667"/>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u="none"/>
              <a:t>  Se impossibile</a:t>
            </a:r>
            <a:endParaRPr lang="it-IT" altLang="it-IT" sz="1400" u="none"/>
          </a:p>
          <a:p>
            <a:pPr algn="ctr" eaLnBrk="1" hangingPunct="1">
              <a:spcBef>
                <a:spcPct val="0"/>
              </a:spcBef>
              <a:buFontTx/>
              <a:buNone/>
            </a:pPr>
            <a:r>
              <a:rPr lang="it-IT" altLang="it-IT" sz="1400" b="1" u="none"/>
              <a:t> </a:t>
            </a:r>
            <a:r>
              <a:rPr lang="it-IT" altLang="it-IT" sz="1400" u="none"/>
              <a:t>adibire il lavoratore a nessuna delle mansioni della qualifica </a:t>
            </a:r>
          </a:p>
        </p:txBody>
      </p:sp>
      <p:sp>
        <p:nvSpPr>
          <p:cNvPr id="38922" name="Freccia in giù 9"/>
          <p:cNvSpPr>
            <a:spLocks noChangeArrowheads="1"/>
          </p:cNvSpPr>
          <p:nvPr/>
        </p:nvSpPr>
        <p:spPr bwMode="auto">
          <a:xfrm>
            <a:off x="6159500" y="1484313"/>
            <a:ext cx="484188" cy="863600"/>
          </a:xfrm>
          <a:prstGeom prst="downArrow">
            <a:avLst>
              <a:gd name="adj1" fmla="val 50000"/>
              <a:gd name="adj2" fmla="val 50015"/>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8923" name="Rettangolo 2"/>
          <p:cNvSpPr>
            <a:spLocks noChangeArrowheads="1"/>
          </p:cNvSpPr>
          <p:nvPr/>
        </p:nvSpPr>
        <p:spPr bwMode="auto">
          <a:xfrm>
            <a:off x="179388" y="2068513"/>
            <a:ext cx="2376487" cy="555625"/>
          </a:xfrm>
          <a:prstGeom prst="rect">
            <a:avLst/>
          </a:prstGeom>
          <a:solidFill>
            <a:srgbClr val="92D05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u="none"/>
              <a:t>LAVORATORE NON  ESPOSTO A RISCHIO</a:t>
            </a:r>
          </a:p>
        </p:txBody>
      </p:sp>
      <p:sp>
        <p:nvSpPr>
          <p:cNvPr id="38924" name="Freccia in giù 11"/>
          <p:cNvSpPr>
            <a:spLocks noChangeArrowheads="1"/>
          </p:cNvSpPr>
          <p:nvPr/>
        </p:nvSpPr>
        <p:spPr bwMode="auto">
          <a:xfrm>
            <a:off x="1125538" y="2781300"/>
            <a:ext cx="484187" cy="604838"/>
          </a:xfrm>
          <a:prstGeom prst="downArrow">
            <a:avLst>
              <a:gd name="adj1" fmla="val 50000"/>
              <a:gd name="adj2" fmla="val 50048"/>
            </a:avLst>
          </a:prstGeom>
          <a:solidFill>
            <a:srgbClr val="92D05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8925" name="Rettangolo arrotondato 8"/>
          <p:cNvSpPr>
            <a:spLocks noChangeArrowheads="1"/>
          </p:cNvSpPr>
          <p:nvPr/>
        </p:nvSpPr>
        <p:spPr bwMode="auto">
          <a:xfrm>
            <a:off x="179388" y="3429000"/>
            <a:ext cx="2520950" cy="720725"/>
          </a:xfrm>
          <a:prstGeom prst="roundRect">
            <a:avLst>
              <a:gd name="adj" fmla="val 16667"/>
            </a:avLst>
          </a:prstGeom>
          <a:solidFill>
            <a:srgbClr val="92D05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u="none"/>
              <a:t>COMMISSIONE</a:t>
            </a:r>
          </a:p>
          <a:p>
            <a:pPr algn="ctr" eaLnBrk="1" hangingPunct="1">
              <a:spcBef>
                <a:spcPct val="0"/>
              </a:spcBef>
              <a:buFontTx/>
              <a:buNone/>
            </a:pPr>
            <a:r>
              <a:rPr lang="it-IT" altLang="it-IT" sz="1400" b="1" u="none"/>
              <a:t> MEDICO-LEGALE </a:t>
            </a:r>
          </a:p>
          <a:p>
            <a:pPr eaLnBrk="1" hangingPunct="1">
              <a:spcBef>
                <a:spcPct val="0"/>
              </a:spcBef>
              <a:buFontTx/>
              <a:buNone/>
            </a:pPr>
            <a:endParaRPr lang="it-IT" altLang="it-IT" sz="1400" b="1" u="none"/>
          </a:p>
        </p:txBody>
      </p:sp>
      <p:sp>
        <p:nvSpPr>
          <p:cNvPr id="38926" name="Freccia in giù 13"/>
          <p:cNvSpPr>
            <a:spLocks noChangeArrowheads="1"/>
          </p:cNvSpPr>
          <p:nvPr/>
        </p:nvSpPr>
        <p:spPr bwMode="auto">
          <a:xfrm>
            <a:off x="1125538" y="4292600"/>
            <a:ext cx="484187" cy="576263"/>
          </a:xfrm>
          <a:prstGeom prst="downArrow">
            <a:avLst>
              <a:gd name="adj1" fmla="val 50000"/>
              <a:gd name="adj2" fmla="val 50075"/>
            </a:avLst>
          </a:prstGeom>
          <a:solidFill>
            <a:srgbClr val="92D05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cxnSp>
        <p:nvCxnSpPr>
          <p:cNvPr id="38927" name="Connettore 2 2"/>
          <p:cNvCxnSpPr>
            <a:cxnSpLocks noChangeShapeType="1"/>
          </p:cNvCxnSpPr>
          <p:nvPr/>
        </p:nvCxnSpPr>
        <p:spPr bwMode="auto">
          <a:xfrm flipH="1">
            <a:off x="2987675" y="3429000"/>
            <a:ext cx="2016125" cy="28733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8928" name="Rettangolo arrotondato 8"/>
          <p:cNvSpPr>
            <a:spLocks noChangeArrowheads="1"/>
          </p:cNvSpPr>
          <p:nvPr/>
        </p:nvSpPr>
        <p:spPr bwMode="auto">
          <a:xfrm>
            <a:off x="274638" y="5013325"/>
            <a:ext cx="2520950" cy="719138"/>
          </a:xfrm>
          <a:prstGeom prst="roundRect">
            <a:avLst>
              <a:gd name="adj" fmla="val 16667"/>
            </a:avLst>
          </a:prstGeom>
          <a:solidFill>
            <a:srgbClr val="92D05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u="none"/>
              <a:t>TUTTE LE TIPOLOGIE DI GIUDIZIO DI IDONEITA’ O INIDONEITA’ AL SERVIZIO</a:t>
            </a:r>
          </a:p>
          <a:p>
            <a:pPr eaLnBrk="1" hangingPunct="1">
              <a:spcBef>
                <a:spcPct val="0"/>
              </a:spcBef>
              <a:buFontTx/>
              <a:buNone/>
            </a:pPr>
            <a:endParaRPr lang="it-IT" altLang="it-IT" sz="1400" b="1" u="none"/>
          </a:p>
        </p:txBody>
      </p:sp>
      <p:pic>
        <p:nvPicPr>
          <p:cNvPr id="38929"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5" y="59499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341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latin typeface="+mn-lt"/>
              </a:rPr>
              <a:t/>
            </a:r>
            <a:br>
              <a:rPr lang="it-IT" sz="1600" dirty="0" smtClean="0">
                <a:solidFill>
                  <a:srgbClr val="CC0000"/>
                </a:solidFill>
                <a:latin typeface="+mn-lt"/>
              </a:rPr>
            </a:br>
            <a:r>
              <a:rPr lang="it-IT" sz="1800" dirty="0" smtClean="0">
                <a:solidFill>
                  <a:schemeClr val="bg1"/>
                </a:solidFill>
                <a:latin typeface="+mn-lt"/>
              </a:rPr>
              <a:t>Direttiva MDGSAN 0005000 9 marzo 2007</a:t>
            </a:r>
            <a:r>
              <a:rPr lang="it-IT" sz="1600" dirty="0" smtClean="0">
                <a:solidFill>
                  <a:srgbClr val="CC0000"/>
                </a:solidFill>
                <a:latin typeface="+mn-lt"/>
              </a:rPr>
              <a:t/>
            </a:r>
            <a:br>
              <a:rPr lang="it-IT" sz="1600" dirty="0" smtClean="0">
                <a:solidFill>
                  <a:srgbClr val="CC0000"/>
                </a:solidFill>
                <a:latin typeface="+mn-lt"/>
              </a:rPr>
            </a:br>
            <a:r>
              <a:rPr lang="it-IT" sz="1600" dirty="0" smtClean="0">
                <a:solidFill>
                  <a:schemeClr val="tx1"/>
                </a:solidFill>
                <a:effectLst/>
                <a:latin typeface="+mn-lt"/>
              </a:rPr>
              <a:t>Direttiva </a:t>
            </a:r>
            <a:r>
              <a:rPr lang="it-IT" sz="1600" dirty="0">
                <a:solidFill>
                  <a:schemeClr val="tx1"/>
                </a:solidFill>
                <a:effectLst/>
                <a:latin typeface="+mn-lt"/>
              </a:rPr>
              <a:t>sulle procedure per gli accertamenti sanitari in tema di </a:t>
            </a:r>
            <a:r>
              <a:rPr lang="it-IT" sz="1600" dirty="0" err="1">
                <a:solidFill>
                  <a:schemeClr val="tx1"/>
                </a:solidFill>
                <a:effectLst/>
                <a:latin typeface="+mn-lt"/>
              </a:rPr>
              <a:t>idoneita</a:t>
            </a:r>
            <a:r>
              <a:rPr lang="it-IT" sz="1600" dirty="0">
                <a:solidFill>
                  <a:schemeClr val="tx1"/>
                </a:solidFill>
                <a:effectLst/>
                <a:latin typeface="+mn-lt"/>
              </a:rPr>
              <a:t>̀ al servizio del competente Ufficiale medico (D.S.S.), della Commissione Medica Ospedaliera (C.M.O.) e della Commissione Medica di 2^ Istanza (C.M. di 2^ Istanza)</a:t>
            </a:r>
            <a:r>
              <a:rPr lang="it-IT" sz="1600" dirty="0" smtClean="0">
                <a:solidFill>
                  <a:schemeClr val="tx1"/>
                </a:solidFill>
                <a:effectLst/>
                <a:latin typeface="+mn-lt"/>
              </a:rPr>
              <a:t>.</a:t>
            </a:r>
            <a:endParaRPr lang="it-IT" sz="1600" dirty="0">
              <a:solidFill>
                <a:schemeClr val="tx1"/>
              </a:solidFill>
              <a:latin typeface="+mn-lt"/>
            </a:endParaRPr>
          </a:p>
        </p:txBody>
      </p:sp>
      <p:sp>
        <p:nvSpPr>
          <p:cNvPr id="5" name="Rectangle 4"/>
          <p:cNvSpPr/>
          <p:nvPr/>
        </p:nvSpPr>
        <p:spPr>
          <a:xfrm>
            <a:off x="323528" y="1916832"/>
            <a:ext cx="8424936" cy="7171194"/>
          </a:xfrm>
          <a:prstGeom prst="rect">
            <a:avLst/>
          </a:prstGeom>
        </p:spPr>
        <p:txBody>
          <a:bodyPr wrap="square">
            <a:spAutoFit/>
          </a:bodyPr>
          <a:lstStyle/>
          <a:p>
            <a:pPr algn="just"/>
            <a:r>
              <a:rPr lang="it-IT" sz="1600" b="1" dirty="0" smtClean="0">
                <a:latin typeface="+mn-lt"/>
                <a:cs typeface="Abadi MT Condensed Extra Bold"/>
              </a:rPr>
              <a:t>“</a:t>
            </a:r>
            <a:r>
              <a:rPr lang="en-US" sz="1600" b="1" i="1" dirty="0" smtClean="0">
                <a:latin typeface="+mn-lt"/>
                <a:cs typeface="Abadi MT Condensed Extra Bold"/>
              </a:rPr>
              <a:t>…</a:t>
            </a:r>
            <a:r>
              <a:rPr lang="it-IT" sz="1600" b="1" i="1" dirty="0">
                <a:latin typeface="+mn-lt"/>
              </a:rPr>
              <a:t>Il ricorso amministrativo avverso il giudizio in ordine all’</a:t>
            </a:r>
            <a:r>
              <a:rPr lang="it-IT" sz="1600" b="1" i="1" dirty="0" err="1">
                <a:latin typeface="+mn-lt"/>
              </a:rPr>
              <a:t>idoneita</a:t>
            </a:r>
            <a:r>
              <a:rPr lang="it-IT" sz="1600" b="1" i="1" dirty="0">
                <a:latin typeface="+mn-lt"/>
              </a:rPr>
              <a:t>̀ al servizio, comunicato con il verbale della compente Commissione medica, entro 10 giorni dalla sua notifica deve essere presentato dall’interessato </a:t>
            </a:r>
            <a:r>
              <a:rPr lang="it-IT" sz="1600" b="1" i="1" dirty="0">
                <a:solidFill>
                  <a:schemeClr val="bg1"/>
                </a:solidFill>
                <a:latin typeface="+mn-lt"/>
              </a:rPr>
              <a:t>per il tramite dell’Ente di </a:t>
            </a:r>
            <a:r>
              <a:rPr lang="it-IT" sz="1600" b="1" i="1" dirty="0" smtClean="0">
                <a:solidFill>
                  <a:schemeClr val="bg1"/>
                </a:solidFill>
                <a:latin typeface="+mn-lt"/>
              </a:rPr>
              <a:t>appartenenza</a:t>
            </a:r>
            <a:r>
              <a:rPr lang="en-US" sz="1600" b="1" i="1" dirty="0" smtClean="0">
                <a:latin typeface="+mn-lt"/>
              </a:rPr>
              <a:t>….</a:t>
            </a:r>
            <a:r>
              <a:rPr lang="it-IT" sz="1600" b="1" i="1" dirty="0" smtClean="0">
                <a:latin typeface="+mn-lt"/>
              </a:rPr>
              <a:t> </a:t>
            </a:r>
            <a:endParaRPr lang="it-IT" sz="1600" b="1" i="1" dirty="0">
              <a:latin typeface="+mn-lt"/>
            </a:endParaRPr>
          </a:p>
          <a:p>
            <a:pPr algn="just"/>
            <a:r>
              <a:rPr lang="en-US" sz="1600" b="1" i="1" dirty="0" smtClean="0">
                <a:latin typeface="+mn-lt"/>
              </a:rPr>
              <a:t>…</a:t>
            </a:r>
            <a:r>
              <a:rPr lang="it-IT" sz="1600" b="1" i="1" dirty="0" smtClean="0">
                <a:latin typeface="+mn-lt"/>
              </a:rPr>
              <a:t>Il </a:t>
            </a:r>
            <a:r>
              <a:rPr lang="it-IT" sz="1600" b="1" i="1" dirty="0">
                <a:solidFill>
                  <a:schemeClr val="bg1"/>
                </a:solidFill>
                <a:latin typeface="+mn-lt"/>
              </a:rPr>
              <a:t>competente ufficio dell’Amministrazione di appartenenza</a:t>
            </a:r>
            <a:r>
              <a:rPr lang="it-IT" sz="1600" b="1" i="1" dirty="0">
                <a:latin typeface="+mn-lt"/>
              </a:rPr>
              <a:t> deve provvedere ad istruire lo stesso corredandolo di copia: </a:t>
            </a:r>
          </a:p>
          <a:p>
            <a:pPr marL="285750" indent="-285750" algn="just">
              <a:buFontTx/>
              <a:buChar char="-"/>
            </a:pPr>
            <a:r>
              <a:rPr lang="it-IT" sz="1600" b="1" i="1" dirty="0" smtClean="0">
                <a:latin typeface="+mn-lt"/>
              </a:rPr>
              <a:t>del </a:t>
            </a:r>
            <a:r>
              <a:rPr lang="it-IT" sz="1600" b="1" i="1" dirty="0">
                <a:latin typeface="+mn-lt"/>
              </a:rPr>
              <a:t>processo verbale oggetto del ricorso, unitamente alla eventuale documentazione sanitaria allegata o di riferimento; </a:t>
            </a:r>
          </a:p>
          <a:p>
            <a:pPr marL="285750" indent="-285750" algn="just">
              <a:buFontTx/>
              <a:buChar char="-"/>
            </a:pPr>
            <a:r>
              <a:rPr lang="it-IT" sz="1600" b="1" i="1" dirty="0" smtClean="0">
                <a:latin typeface="+mn-lt"/>
              </a:rPr>
              <a:t>della </a:t>
            </a:r>
            <a:r>
              <a:rPr lang="it-IT" sz="1600" b="1" i="1" dirty="0">
                <a:latin typeface="+mn-lt"/>
              </a:rPr>
              <a:t>relazione informativa prevista dall’articolo 15 del Regolamento, contenuta nel fascicolo istruttorio originario; </a:t>
            </a:r>
            <a:endParaRPr lang="it-IT" sz="1600" b="1" i="1" dirty="0" smtClean="0">
              <a:latin typeface="+mn-lt"/>
            </a:endParaRPr>
          </a:p>
          <a:p>
            <a:pPr marL="285750" indent="-285750" algn="just">
              <a:buFontTx/>
              <a:buChar char="-"/>
            </a:pPr>
            <a:r>
              <a:rPr lang="it-IT" sz="1600" b="1" i="1" dirty="0" smtClean="0">
                <a:latin typeface="+mn-lt"/>
              </a:rPr>
              <a:t>di </a:t>
            </a:r>
            <a:r>
              <a:rPr lang="it-IT" sz="1600" b="1" i="1" dirty="0">
                <a:latin typeface="+mn-lt"/>
              </a:rPr>
              <a:t>ogni altra documentazione ritenuta utile o necessaria in considerazione di eventuali specifiche motivazioni contenute nel ricorso. </a:t>
            </a:r>
          </a:p>
          <a:p>
            <a:pPr algn="just"/>
            <a:r>
              <a:rPr lang="it-IT" sz="1600" b="1" i="1" dirty="0" smtClean="0">
                <a:latin typeface="+mn-lt"/>
              </a:rPr>
              <a:t>Lo </a:t>
            </a:r>
            <a:r>
              <a:rPr lang="it-IT" sz="1600" b="1" i="1" dirty="0">
                <a:latin typeface="+mn-lt"/>
              </a:rPr>
              <a:t>stesso Ufficio, utilizzando il Modello GL2 in allegato E, </a:t>
            </a:r>
            <a:r>
              <a:rPr lang="it-IT" sz="1600" b="1" i="1" dirty="0" err="1">
                <a:latin typeface="+mn-lt"/>
              </a:rPr>
              <a:t>provvederà</a:t>
            </a:r>
            <a:r>
              <a:rPr lang="it-IT" sz="1600" b="1" i="1" dirty="0">
                <a:latin typeface="+mn-lt"/>
              </a:rPr>
              <a:t> tempestivamente a trasmettere il ricorso alla competente C.M. di 2^ Istanza, dandone conoscenza all’interessato e alla Commissione medica che ha formulato il giudizio avverso il quale è stato proposto il </a:t>
            </a:r>
            <a:r>
              <a:rPr lang="it-IT" sz="1600" b="1" i="1" dirty="0" smtClean="0">
                <a:latin typeface="+mn-lt"/>
              </a:rPr>
              <a:t>ricorso</a:t>
            </a:r>
            <a:r>
              <a:rPr lang="en-US" sz="1600" b="1" i="1" dirty="0" smtClean="0">
                <a:latin typeface="+mn-lt"/>
              </a:rPr>
              <a:t>….</a:t>
            </a:r>
            <a:r>
              <a:rPr lang="en-US" sz="1600" b="1" dirty="0" smtClean="0">
                <a:latin typeface="+mn-lt"/>
              </a:rPr>
              <a:t>”</a:t>
            </a:r>
          </a:p>
          <a:p>
            <a:pPr algn="just"/>
            <a:endParaRPr lang="en-US" sz="1600" b="1" dirty="0" smtClean="0">
              <a:solidFill>
                <a:schemeClr val="tx2"/>
              </a:solidFill>
              <a:latin typeface="+mn-lt"/>
            </a:endParaRPr>
          </a:p>
          <a:p>
            <a:pPr algn="ctr"/>
            <a:endParaRPr lang="it-IT" sz="1100" dirty="0" smtClean="0">
              <a:solidFill>
                <a:schemeClr val="tx2"/>
              </a:solidFill>
            </a:endParaRPr>
          </a:p>
          <a:p>
            <a:pPr algn="ct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a:p>
            <a:pPr algn="just"/>
            <a:endParaRPr lang="en-US" sz="1600" b="1" dirty="0" smtClean="0">
              <a:latin typeface="+mn-lt"/>
            </a:endParaRPr>
          </a:p>
          <a:p>
            <a:pPr algn="just"/>
            <a:endParaRPr lang="en-US" sz="1600" b="1" dirty="0" smtClean="0">
              <a:latin typeface="+mn-lt"/>
            </a:endParaRPr>
          </a:p>
          <a:p>
            <a:pPr algn="just"/>
            <a:endParaRPr lang="it-IT" sz="1600" b="1" dirty="0">
              <a:latin typeface="+mn-lt"/>
            </a:endParaRPr>
          </a:p>
          <a:p>
            <a:pPr algn="just"/>
            <a:r>
              <a:rPr lang="it-IT" sz="1600" dirty="0" smtClean="0"/>
              <a:t> </a:t>
            </a:r>
          </a:p>
          <a:p>
            <a:pPr algn="just"/>
            <a:endParaRPr lang="it-IT" sz="1600" dirty="0"/>
          </a:p>
          <a:p>
            <a:pPr algn="just"/>
            <a:endParaRPr lang="it-IT" sz="1600" dirty="0" smtClean="0"/>
          </a:p>
          <a:p>
            <a:pPr algn="just"/>
            <a:endParaRPr lang="it-IT" sz="1600" dirty="0"/>
          </a:p>
          <a:p>
            <a:pPr algn="just"/>
            <a:endParaRPr lang="it-IT" sz="1600" dirty="0" smtClean="0"/>
          </a:p>
          <a:p>
            <a:pPr algn="just"/>
            <a:endParaRPr lang="it-IT" sz="1600" dirty="0"/>
          </a:p>
        </p:txBody>
      </p:sp>
      <p:pic>
        <p:nvPicPr>
          <p:cNvPr id="6"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427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995" name="Group 139"/>
          <p:cNvGraphicFramePr>
            <a:graphicFrameLocks noGrp="1"/>
          </p:cNvGraphicFramePr>
          <p:nvPr>
            <p:ph type="tbl" idx="1"/>
          </p:nvPr>
        </p:nvGraphicFramePr>
        <p:xfrm>
          <a:off x="34925" y="44450"/>
          <a:ext cx="9123363" cy="7113593"/>
        </p:xfrm>
        <a:graphic>
          <a:graphicData uri="http://schemas.openxmlformats.org/drawingml/2006/table">
            <a:tbl>
              <a:tblPr/>
              <a:tblGrid>
                <a:gridCol w="2766615">
                  <a:extLst>
                    <a:ext uri="{9D8B030D-6E8A-4147-A177-3AD203B41FA5}">
                      <a16:colId xmlns:a16="http://schemas.microsoft.com/office/drawing/2014/main" val="20000"/>
                    </a:ext>
                  </a:extLst>
                </a:gridCol>
                <a:gridCol w="3024377">
                  <a:extLst>
                    <a:ext uri="{9D8B030D-6E8A-4147-A177-3AD203B41FA5}">
                      <a16:colId xmlns:a16="http://schemas.microsoft.com/office/drawing/2014/main" val="20001"/>
                    </a:ext>
                  </a:extLst>
                </a:gridCol>
                <a:gridCol w="3332371">
                  <a:extLst>
                    <a:ext uri="{9D8B030D-6E8A-4147-A177-3AD203B41FA5}">
                      <a16:colId xmlns:a16="http://schemas.microsoft.com/office/drawing/2014/main" val="20002"/>
                    </a:ext>
                  </a:extLst>
                </a:gridCol>
              </a:tblGrid>
              <a:tr h="17250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b="1" i="0" u="none" strike="noStrike" cap="none" normalizeH="0" baseline="0" dirty="0" smtClean="0">
                        <a:ln>
                          <a:noFill/>
                        </a:ln>
                        <a:solidFill>
                          <a:schemeClr val="bg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b="1" i="0" u="none" strike="noStrike" cap="none" normalizeH="0" baseline="0" dirty="0" smtClean="0">
                        <a:ln>
                          <a:noFill/>
                        </a:ln>
                        <a:solidFill>
                          <a:schemeClr val="bg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b="1" i="0" u="none" strike="noStrike" cap="none" normalizeH="0" baseline="0" dirty="0" smtClean="0">
                        <a:ln>
                          <a:noFill/>
                        </a:ln>
                        <a:solidFill>
                          <a:schemeClr val="bg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bg1"/>
                          </a:solidFill>
                          <a:effectLst/>
                          <a:latin typeface="Arial" charset="0"/>
                          <a:cs typeface="Times New Roman" pitchFamily="18" charset="0"/>
                        </a:rPr>
                        <a:t>LAVORATORI INTERESSATI</a:t>
                      </a:r>
                      <a:r>
                        <a:rPr kumimoji="0" lang="it-IT" sz="1400" b="0" i="0" u="none" strike="noStrike" cap="none" normalizeH="0" baseline="0" dirty="0" smtClean="0">
                          <a:ln>
                            <a:noFill/>
                          </a:ln>
                          <a:solidFill>
                            <a:schemeClr val="bg1"/>
                          </a:solidFill>
                          <a:effectLst/>
                          <a:latin typeface="Arial" charset="0"/>
                        </a:rPr>
                        <a:t> </a:t>
                      </a:r>
                    </a:p>
                  </a:txBody>
                  <a:tcPr marL="91446" marR="91446"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sng" strike="noStrike" cap="none" normalizeH="0" baseline="0" dirty="0" smtClean="0">
                          <a:ln>
                            <a:noFill/>
                          </a:ln>
                          <a:solidFill>
                            <a:schemeClr val="bg1"/>
                          </a:solidFill>
                          <a:effectLst/>
                          <a:latin typeface="Arial" charset="0"/>
                          <a:cs typeface="Arial" charset="0"/>
                        </a:rPr>
                        <a:t>MEDICO COMPETENTE</a:t>
                      </a:r>
                      <a:endParaRPr kumimoji="0" lang="it-IT" sz="1600" b="1" i="0" u="sng" strike="noStrike" cap="none" normalizeH="0" baseline="0" dirty="0" smtClean="0">
                        <a:ln>
                          <a:noFill/>
                        </a:ln>
                        <a:solidFill>
                          <a:schemeClr val="bg1"/>
                        </a:solidFill>
                        <a:effectLst/>
                        <a:latin typeface="Arial" charset="0"/>
                        <a:cs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Tutti i lavoratori  esposti a rischio lavorativo, incluso lo stress  lavoro-correlato, ai sensi del </a:t>
                      </a:r>
                      <a:r>
                        <a:rPr kumimoji="0" lang="it-IT" sz="1200" b="0" i="0" u="none" strike="noStrike" cap="none" normalizeH="0" baseline="0" dirty="0" err="1" smtClean="0">
                          <a:ln>
                            <a:noFill/>
                          </a:ln>
                          <a:solidFill>
                            <a:schemeClr val="tx1"/>
                          </a:solidFill>
                          <a:effectLst/>
                          <a:latin typeface="Arial" charset="0"/>
                          <a:cs typeface="Arial" charset="0"/>
                        </a:rPr>
                        <a:t>D.lgs</a:t>
                      </a:r>
                      <a:r>
                        <a:rPr kumimoji="0" lang="it-IT" sz="1200" b="0" i="0" u="none" strike="noStrike" cap="none" normalizeH="0" baseline="0" dirty="0" smtClean="0">
                          <a:ln>
                            <a:noFill/>
                          </a:ln>
                          <a:solidFill>
                            <a:schemeClr val="tx1"/>
                          </a:solidFill>
                          <a:effectLst/>
                          <a:latin typeface="Arial" charset="0"/>
                          <a:cs typeface="Arial" charset="0"/>
                        </a:rPr>
                        <a:t> 81/2008 e successive Integrazioni</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charset="0"/>
                      </a:endParaRPr>
                    </a:p>
                  </a:txBody>
                  <a:tcPr marL="91446" marR="9144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sng" strike="noStrike" cap="none" normalizeH="0" baseline="0" dirty="0" smtClean="0">
                          <a:ln>
                            <a:noFill/>
                          </a:ln>
                          <a:solidFill>
                            <a:schemeClr val="bg1"/>
                          </a:solidFill>
                          <a:effectLst/>
                          <a:latin typeface="Arial" charset="0"/>
                          <a:cs typeface="Arial" charset="0"/>
                        </a:rPr>
                        <a:t>COMMISSIONI  MEDICO-LEGALI</a:t>
                      </a:r>
                      <a:endParaRPr kumimoji="0" lang="it-IT" sz="1600" b="1" i="0" u="sng" strike="noStrike" cap="none" normalizeH="0" baseline="0" dirty="0" smtClean="0">
                        <a:ln>
                          <a:noFill/>
                        </a:ln>
                        <a:solidFill>
                          <a:schemeClr val="bg1"/>
                        </a:solidFill>
                        <a:effectLst/>
                        <a:latin typeface="Arial" charset="0"/>
                        <a:cs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Lavoratori pubblici dipendenti   con  riferimento ai rispettivi </a:t>
                      </a:r>
                      <a:r>
                        <a:rPr kumimoji="0" lang="it-IT" sz="1200" b="0" i="0" u="none" strike="noStrike" cap="none" normalizeH="0" baseline="0" dirty="0" err="1" smtClean="0">
                          <a:ln>
                            <a:noFill/>
                          </a:ln>
                          <a:solidFill>
                            <a:schemeClr val="tx1"/>
                          </a:solidFill>
                          <a:effectLst/>
                          <a:latin typeface="Arial" charset="0"/>
                          <a:cs typeface="Arial" charset="0"/>
                        </a:rPr>
                        <a:t>C.C.N.L.ed</a:t>
                      </a:r>
                      <a:r>
                        <a:rPr kumimoji="0" lang="it-IT" sz="1200" b="0" i="0" u="none" strike="noStrike" cap="none" normalizeH="0" baseline="0" dirty="0" smtClean="0">
                          <a:ln>
                            <a:noFill/>
                          </a:ln>
                          <a:solidFill>
                            <a:schemeClr val="tx1"/>
                          </a:solidFill>
                          <a:effectLst/>
                          <a:latin typeface="Arial" charset="0"/>
                          <a:cs typeface="Arial" charset="0"/>
                        </a:rPr>
                        <a:t> alle procedure  ex  DPR 171/2011</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Per  i  dipendenti privati,  in caso di ricorso ai controlli sanitari ex art. 5 T.U. dei lavoratori</a:t>
                      </a:r>
                      <a:endParaRPr kumimoji="0" lang="it-IT" sz="1200" b="0" i="0" u="none" strike="noStrike" cap="none" normalizeH="0" baseline="0" dirty="0" smtClean="0">
                        <a:ln>
                          <a:noFill/>
                        </a:ln>
                        <a:solidFill>
                          <a:schemeClr val="tx1"/>
                        </a:solidFill>
                        <a:effectLst/>
                        <a:latin typeface="Arial" charset="0"/>
                      </a:endParaRPr>
                    </a:p>
                  </a:txBody>
                  <a:tcPr marL="91446" marR="91446"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94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bg1"/>
                          </a:solidFill>
                          <a:effectLst/>
                          <a:latin typeface="Arial" charset="0"/>
                          <a:cs typeface="Times New Roman" pitchFamily="18" charset="0"/>
                        </a:rPr>
                        <a:t>FINALITA'</a:t>
                      </a:r>
                      <a:r>
                        <a:rPr kumimoji="0" lang="it-IT" sz="1400" b="0" i="0" u="none" strike="noStrike" cap="none" normalizeH="0" baseline="0" dirty="0" smtClean="0">
                          <a:ln>
                            <a:noFill/>
                          </a:ln>
                          <a:solidFill>
                            <a:schemeClr val="bg1"/>
                          </a:solidFill>
                          <a:effectLst/>
                          <a:latin typeface="Arial" charset="0"/>
                        </a:rPr>
                        <a:t> </a:t>
                      </a:r>
                    </a:p>
                  </a:txBody>
                  <a:tcPr marL="91446" marR="91446"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solidFill>
                          <a:effectLst/>
                          <a:latin typeface="Arial" charset="0"/>
                          <a:cs typeface="Arial" charset="0"/>
                        </a:rPr>
                        <a:t>esclusivamente preventiva</a:t>
                      </a:r>
                      <a:endParaRPr kumimoji="0" lang="it-IT"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Times New Roman" pitchFamily="18" charset="0"/>
                        </a:rPr>
                        <a:t> </a:t>
                      </a:r>
                      <a:r>
                        <a:rPr kumimoji="0" lang="it-IT" sz="1200" b="0" i="0" u="none" strike="noStrike" cap="none" normalizeH="0" baseline="0" dirty="0" smtClean="0">
                          <a:ln>
                            <a:noFill/>
                          </a:ln>
                          <a:solidFill>
                            <a:schemeClr val="tx1"/>
                          </a:solidFill>
                          <a:effectLst/>
                          <a:latin typeface="Arial" charset="0"/>
                          <a:cs typeface="Arial" charset="0"/>
                        </a:rPr>
                        <a:t>tutela della salute dei lavoratori  miratamente alla esposizione al rischio lavorativo</a:t>
                      </a:r>
                      <a:r>
                        <a:rPr kumimoji="0" lang="it-IT" sz="1200" b="0" i="0" u="none" strike="noStrike" cap="none" normalizeH="0" baseline="0" dirty="0" smtClean="0">
                          <a:ln>
                            <a:noFill/>
                          </a:ln>
                          <a:solidFill>
                            <a:schemeClr val="tx1"/>
                          </a:solidFill>
                          <a:effectLst/>
                          <a:latin typeface="Arial"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charset="0"/>
                      </a:endParaRPr>
                    </a:p>
                  </a:txBody>
                  <a:tcPr marL="91446" marR="9144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tx1"/>
                          </a:solidFill>
                          <a:effectLst/>
                          <a:latin typeface="Arial" charset="0"/>
                          <a:cs typeface="Arial" charset="0"/>
                        </a:rPr>
                        <a:t>Attitudinale/previdenziale </a:t>
                      </a:r>
                      <a:endParaRPr kumimoji="0" lang="it-IT"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permanenza o meno in servizio del lavoratore.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Limitazione dei compiti, mutamento della qualifica professionale, </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txBody>
                  <a:tcPr marL="91446" marR="91446"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5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bg1"/>
                          </a:solidFill>
                          <a:effectLst/>
                          <a:latin typeface="Arial" charset="0"/>
                          <a:cs typeface="Times New Roman" pitchFamily="18" charset="0"/>
                        </a:rPr>
                        <a:t>TIPOLOGIA DEL GIUDIZIO</a:t>
                      </a:r>
                      <a:r>
                        <a:rPr kumimoji="0" lang="it-IT" sz="1400" b="0" i="0" u="none" strike="noStrike" cap="none" normalizeH="0" baseline="0" smtClean="0">
                          <a:ln>
                            <a:noFill/>
                          </a:ln>
                          <a:solidFill>
                            <a:schemeClr val="bg1"/>
                          </a:solidFill>
                          <a:effectLst/>
                          <a:latin typeface="Arial" charset="0"/>
                        </a:rPr>
                        <a:t> </a:t>
                      </a:r>
                    </a:p>
                  </a:txBody>
                  <a:tcPr marL="91446" marR="91446"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idoneità  incondizionata</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idoneità con limitazioni o prescrizioni</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Inidoneità assoluta temporanea o permanente</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charset="0"/>
                      </a:endParaRPr>
                    </a:p>
                  </a:txBody>
                  <a:tcPr marL="91446" marR="9144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idoneità  incondizionata</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Inidoneità al servizio  assoluta o relativa</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Inabilità  a qualsiasi attività lavorativa</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txBody>
                  <a:tcPr marL="91446" marR="91446"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52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bg1"/>
                          </a:solidFill>
                          <a:effectLst/>
                          <a:latin typeface="Arial" charset="0"/>
                          <a:cs typeface="Times New Roman" pitchFamily="18" charset="0"/>
                        </a:rPr>
                        <a:t>OCCASIONE DEL GIUDIZIO</a:t>
                      </a:r>
                      <a:r>
                        <a:rPr kumimoji="0" lang="it-IT" sz="1400" b="0" i="0" u="none" strike="noStrike" cap="none" normalizeH="0" baseline="0" smtClean="0">
                          <a:ln>
                            <a:noFill/>
                          </a:ln>
                          <a:solidFill>
                            <a:schemeClr val="bg1"/>
                          </a:solidFill>
                          <a:effectLst/>
                          <a:latin typeface="Arial" charset="0"/>
                        </a:rPr>
                        <a:t> </a:t>
                      </a:r>
                    </a:p>
                  </a:txBody>
                  <a:tcPr marL="91446" marR="91446"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visite mediche preventive e periodiche</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Visite mediche  a richiesta del lavoratore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Dopo 60 gg.  di malattia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Etc.</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charset="0"/>
                      </a:endParaRPr>
                    </a:p>
                  </a:txBody>
                  <a:tcPr marL="91446" marR="9144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a richiesta del lavoratore o del datore di lavoro  procedure previste dai C.C.N.L.</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obbligatoriamente al termine del periodo</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massimo di aspettativa consentito </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charset="0"/>
                      </a:endParaRPr>
                    </a:p>
                  </a:txBody>
                  <a:tcPr marL="91446" marR="91446"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31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smtClean="0">
                          <a:ln>
                            <a:noFill/>
                          </a:ln>
                          <a:solidFill>
                            <a:schemeClr val="bg1"/>
                          </a:solidFill>
                          <a:effectLst/>
                          <a:latin typeface="Arial" charset="0"/>
                          <a:cs typeface="Times New Roman" pitchFamily="18" charset="0"/>
                        </a:rPr>
                        <a:t>RIFLESSI DEL GIUDIZIO</a:t>
                      </a:r>
                      <a:r>
                        <a:rPr kumimoji="0" lang="it-IT" sz="1400" b="0" i="0" u="none" strike="noStrike" cap="none" normalizeH="0" baseline="0" smtClean="0">
                          <a:ln>
                            <a:noFill/>
                          </a:ln>
                          <a:solidFill>
                            <a:schemeClr val="bg1"/>
                          </a:solidFill>
                          <a:effectLst/>
                          <a:latin typeface="Arial" charset="0"/>
                        </a:rPr>
                        <a:t> </a:t>
                      </a:r>
                    </a:p>
                  </a:txBody>
                  <a:tcPr marL="91446" marR="91446"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vincolante per tutto quanto attiene </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alla  sicurezza sui luoghi di lavoro</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non si riflette sullo stato giuridico</a:t>
                      </a:r>
                      <a:endParaRPr kumimoji="0" lang="it-IT" sz="1200" b="0" i="0" u="none" strike="noStrike" cap="none" normalizeH="0" baseline="0" dirty="0" smtClean="0">
                        <a:ln>
                          <a:noFill/>
                        </a:ln>
                        <a:solidFill>
                          <a:schemeClr val="tx1"/>
                        </a:solidFill>
                        <a:effectLst/>
                        <a:latin typeface="Arial" charset="0"/>
                      </a:endParaRPr>
                    </a:p>
                  </a:txBody>
                  <a:tcPr marL="91446" marR="9144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vincolante  sugli effetti previdenziali e sullo stato  giuridico del dipendente</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charset="0"/>
                      </a:endParaRPr>
                    </a:p>
                  </a:txBody>
                  <a:tcPr marL="91446" marR="91446"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98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chemeClr val="bg1"/>
                          </a:solidFill>
                          <a:effectLst/>
                          <a:latin typeface="Arial" charset="0"/>
                          <a:cs typeface="Times New Roman" pitchFamily="18" charset="0"/>
                        </a:rPr>
                        <a:t>POSSIBILITA' </a:t>
                      </a:r>
                      <a:r>
                        <a:rPr kumimoji="0" lang="it-IT" sz="1400" b="1" i="0" u="none" strike="noStrike" cap="none" normalizeH="0" baseline="0" dirty="0" err="1" smtClean="0">
                          <a:ln>
                            <a:noFill/>
                          </a:ln>
                          <a:solidFill>
                            <a:schemeClr val="bg1"/>
                          </a:solidFill>
                          <a:effectLst/>
                          <a:latin typeface="Arial" charset="0"/>
                          <a:cs typeface="Times New Roman" pitchFamily="18" charset="0"/>
                        </a:rPr>
                        <a:t>DI</a:t>
                      </a:r>
                      <a:r>
                        <a:rPr kumimoji="0" lang="it-IT" sz="1400" b="1" i="0" u="none" strike="noStrike" cap="none" normalizeH="0" baseline="0" dirty="0" smtClean="0">
                          <a:ln>
                            <a:noFill/>
                          </a:ln>
                          <a:solidFill>
                            <a:schemeClr val="bg1"/>
                          </a:solidFill>
                          <a:effectLst/>
                          <a:latin typeface="Arial" charset="0"/>
                          <a:cs typeface="Times New Roman" pitchFamily="18" charset="0"/>
                        </a:rPr>
                        <a:t> RICORSO</a:t>
                      </a:r>
                      <a:r>
                        <a:rPr kumimoji="0" lang="it-IT" sz="1400" b="0" i="0" u="none" strike="noStrike" cap="none" normalizeH="0" baseline="0" dirty="0" smtClean="0">
                          <a:ln>
                            <a:noFill/>
                          </a:ln>
                          <a:solidFill>
                            <a:schemeClr val="bg1"/>
                          </a:solidFill>
                          <a:effectLst/>
                          <a:latin typeface="Arial" charset="0"/>
                        </a:rPr>
                        <a:t> </a:t>
                      </a:r>
                    </a:p>
                  </a:txBody>
                  <a:tcPr marL="91446" marR="91446"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All'Organo di Vigilanza competente per territorio da parte del lavoratore  o anche del datore di  </a:t>
                      </a:r>
                      <a:r>
                        <a:rPr kumimoji="0" lang="it-IT" sz="1200" b="0" i="0" u="none" strike="noStrike" cap="none" normalizeH="0" baseline="0" dirty="0" err="1" smtClean="0">
                          <a:ln>
                            <a:noFill/>
                          </a:ln>
                          <a:solidFill>
                            <a:schemeClr val="tx1"/>
                          </a:solidFill>
                          <a:effectLst/>
                          <a:latin typeface="Arial" charset="0"/>
                          <a:cs typeface="Arial" charset="0"/>
                        </a:rPr>
                        <a:t>di</a:t>
                      </a:r>
                      <a:r>
                        <a:rPr kumimoji="0" lang="it-IT" sz="1200" b="0" i="0" u="none" strike="noStrike" cap="none" normalizeH="0" baseline="0" dirty="0" smtClean="0">
                          <a:ln>
                            <a:noFill/>
                          </a:ln>
                          <a:solidFill>
                            <a:schemeClr val="tx1"/>
                          </a:solidFill>
                          <a:effectLst/>
                          <a:latin typeface="Arial" charset="0"/>
                          <a:cs typeface="Arial" charset="0"/>
                        </a:rPr>
                        <a:t> lavoro.</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charset="0"/>
                      </a:endParaRPr>
                    </a:p>
                  </a:txBody>
                  <a:tcPr marL="91446" marR="91446"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Arial" charset="0"/>
                        </a:rPr>
                        <a:t> .  </a:t>
                      </a:r>
                      <a:endParaRPr kumimoji="0" lang="it-IT" sz="1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Arial" charset="0"/>
                        </a:rPr>
                        <a:t>Ricorso  in </a:t>
                      </a:r>
                      <a:r>
                        <a:rPr kumimoji="0" lang="it-IT" sz="1200" b="0" i="0" u="sng" strike="noStrike" cap="none" normalizeH="0" baseline="0" dirty="0" smtClean="0">
                          <a:ln>
                            <a:noFill/>
                          </a:ln>
                          <a:solidFill>
                            <a:schemeClr val="tx1"/>
                          </a:solidFill>
                          <a:effectLst/>
                          <a:latin typeface="Arial" charset="0"/>
                          <a:cs typeface="Arial" charset="0"/>
                        </a:rPr>
                        <a:t>seconda istanza</a:t>
                      </a:r>
                      <a:r>
                        <a:rPr kumimoji="0" lang="it-IT" sz="1200" b="0" i="0" u="none" strike="noStrike" cap="none" normalizeH="0" baseline="0" dirty="0" smtClean="0">
                          <a:ln>
                            <a:noFill/>
                          </a:ln>
                          <a:solidFill>
                            <a:schemeClr val="tx1"/>
                          </a:solidFill>
                          <a:effectLst/>
                          <a:latin typeface="Arial" charset="0"/>
                          <a:cs typeface="Arial" charset="0"/>
                        </a:rPr>
                        <a:t>  avverso i giudizi  della CMV</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charset="0"/>
                      </a:endParaRPr>
                    </a:p>
                  </a:txBody>
                  <a:tcPr marL="91446" marR="91446"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945112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3131840" y="116633"/>
            <a:ext cx="3384376" cy="1800200"/>
          </a:xfrm>
        </p:spPr>
        <p:txBody>
          <a:bodyPr>
            <a:noAutofit/>
          </a:bodyPr>
          <a:lstStyle/>
          <a:p>
            <a:r>
              <a:rPr lang="it-IT" sz="1800" i="1" dirty="0" smtClean="0">
                <a:solidFill>
                  <a:schemeClr val="tx2"/>
                </a:solidFill>
              </a:rPr>
              <a:t>«Dall’essere di Parmenide al valore della persona: tra storia e medicina legale della Pubblica Amministrazione» </a:t>
            </a:r>
            <a:endParaRPr lang="it-IT" sz="1800" i="1" dirty="0">
              <a:solidFill>
                <a:schemeClr val="tx2"/>
              </a:solidFill>
            </a:endParaRPr>
          </a:p>
        </p:txBody>
      </p:sp>
      <p:sp>
        <p:nvSpPr>
          <p:cNvPr id="3" name="Sottotitolo 2"/>
          <p:cNvSpPr>
            <a:spLocks noGrp="1"/>
          </p:cNvSpPr>
          <p:nvPr>
            <p:ph type="subTitle" idx="1"/>
          </p:nvPr>
        </p:nvSpPr>
        <p:spPr>
          <a:xfrm>
            <a:off x="971600" y="2492896"/>
            <a:ext cx="7416824" cy="4176464"/>
          </a:xfrm>
        </p:spPr>
        <p:txBody>
          <a:bodyPr>
            <a:normAutofit fontScale="92500" lnSpcReduction="20000"/>
          </a:bodyPr>
          <a:lstStyle/>
          <a:p>
            <a:endParaRPr lang="it-IT" dirty="0"/>
          </a:p>
          <a:p>
            <a:r>
              <a:rPr lang="it-IT" i="1" dirty="0" smtClean="0">
                <a:solidFill>
                  <a:schemeClr val="tx2"/>
                </a:solidFill>
              </a:rPr>
              <a:t>Dott.ssa Monica di Marzo</a:t>
            </a:r>
          </a:p>
          <a:p>
            <a:r>
              <a:rPr lang="it-IT" sz="2100" dirty="0" smtClean="0">
                <a:solidFill>
                  <a:schemeClr val="tx2"/>
                </a:solidFill>
              </a:rPr>
              <a:t>Dirigente Medico – Ufficio Medico Legale - Ministero della Salute</a:t>
            </a:r>
          </a:p>
          <a:p>
            <a:endParaRPr lang="it-IT" sz="2100" dirty="0">
              <a:solidFill>
                <a:schemeClr val="tx2"/>
              </a:solidFill>
            </a:endParaRPr>
          </a:p>
          <a:p>
            <a:r>
              <a:rPr lang="it-IT" sz="4600" dirty="0" smtClean="0">
                <a:solidFill>
                  <a:schemeClr val="tx2"/>
                </a:solidFill>
              </a:rPr>
              <a:t>La Legge 210/92</a:t>
            </a:r>
            <a:endParaRPr lang="it-IT" sz="4600" dirty="0" smtClean="0"/>
          </a:p>
          <a:p>
            <a:endParaRPr lang="it-IT" dirty="0"/>
          </a:p>
          <a:p>
            <a:endParaRPr lang="it-IT" dirty="0" smtClean="0"/>
          </a:p>
          <a:p>
            <a:endParaRPr lang="it-IT" dirty="0"/>
          </a:p>
          <a:p>
            <a:pPr lvl="1"/>
            <a:r>
              <a:rPr lang="it-IT" sz="1600" dirty="0" smtClean="0">
                <a:solidFill>
                  <a:schemeClr val="tx2"/>
                </a:solidFill>
              </a:rPr>
              <a:t>Ascea – </a:t>
            </a:r>
            <a:r>
              <a:rPr lang="it-IT" sz="1600" dirty="0" err="1" smtClean="0">
                <a:solidFill>
                  <a:schemeClr val="tx2"/>
                </a:solidFill>
              </a:rPr>
              <a:t>Casalvelino</a:t>
            </a:r>
            <a:r>
              <a:rPr lang="it-IT" sz="1600" dirty="0" smtClean="0">
                <a:solidFill>
                  <a:schemeClr val="tx2"/>
                </a:solidFill>
              </a:rPr>
              <a:t> 28-29-30 settembre 2016</a:t>
            </a:r>
          </a:p>
          <a:p>
            <a:r>
              <a:rPr lang="it-IT" sz="2000" dirty="0" smtClean="0">
                <a:solidFill>
                  <a:schemeClr val="tx2"/>
                </a:solidFill>
              </a:rPr>
              <a:t>Associazione nazionale di Medicina Legale per la Pubblica Amministrazione</a:t>
            </a:r>
          </a:p>
          <a:p>
            <a:r>
              <a:rPr lang="it-IT" sz="2000" dirty="0" smtClean="0">
                <a:solidFill>
                  <a:schemeClr val="tx2"/>
                </a:solidFill>
              </a:rPr>
              <a:t>I Congresso Nazionale </a:t>
            </a:r>
            <a:endParaRPr lang="it-IT" sz="2000" dirty="0">
              <a:solidFill>
                <a:schemeClr val="tx2"/>
              </a:solidFill>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742" y="332656"/>
            <a:ext cx="1944216" cy="122413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2520280"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a:spLocks noChangeArrowheads="1"/>
          </p:cNvSpPr>
          <p:nvPr/>
        </p:nvSpPr>
        <p:spPr bwMode="auto">
          <a:xfrm>
            <a:off x="6456863" y="5248275"/>
            <a:ext cx="184730" cy="707886"/>
          </a:xfrm>
          <a:prstGeom prst="rect">
            <a:avLst/>
          </a:prstGeom>
          <a:noFill/>
          <a:ln w="12700">
            <a:noFill/>
            <a:miter lim="800000"/>
            <a:headEnd/>
            <a:tailEnd/>
          </a:ln>
          <a:effectLst/>
        </p:spPr>
        <p:txBody>
          <a:bodyPr wrap="none">
            <a:spAutoFit/>
          </a:bodyPr>
          <a:lstStyle/>
          <a:p>
            <a:pPr algn="ctr">
              <a:defRPr/>
            </a:pPr>
            <a:endParaRPr lang="en-US" sz="4000" b="1"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42644208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3132138" y="2852738"/>
            <a:ext cx="2663825" cy="719137"/>
            <a:chOff x="2018" y="1842"/>
            <a:chExt cx="1678" cy="453"/>
          </a:xfrm>
        </p:grpSpPr>
        <p:sp>
          <p:nvSpPr>
            <p:cNvPr id="67620" name="Rectangle 36"/>
            <p:cNvSpPr>
              <a:spLocks noChangeArrowheads="1"/>
            </p:cNvSpPr>
            <p:nvPr/>
          </p:nvSpPr>
          <p:spPr bwMode="blackWhite">
            <a:xfrm>
              <a:off x="2018" y="1842"/>
              <a:ext cx="1678" cy="453"/>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endParaRPr lang="en-US" sz="1800" b="1">
                <a:solidFill>
                  <a:schemeClr val="accent2"/>
                </a:solidFill>
                <a:effectLst>
                  <a:outerShdw blurRad="38100" dist="38100" dir="2700000" algn="tl">
                    <a:srgbClr val="000000"/>
                  </a:outerShdw>
                </a:effectLst>
              </a:endParaRPr>
            </a:p>
          </p:txBody>
        </p:sp>
        <p:sp>
          <p:nvSpPr>
            <p:cNvPr id="15380" name="Text Box 11"/>
            <p:cNvSpPr txBox="1">
              <a:spLocks noChangeArrowheads="1"/>
            </p:cNvSpPr>
            <p:nvPr/>
          </p:nvSpPr>
          <p:spPr bwMode="auto">
            <a:xfrm>
              <a:off x="2290" y="1933"/>
              <a:ext cx="1124" cy="288"/>
            </a:xfrm>
            <a:prstGeom prst="rect">
              <a:avLst/>
            </a:prstGeom>
            <a:noFill/>
            <a:ln w="9525">
              <a:noFill/>
              <a:miter lim="800000"/>
              <a:headEnd/>
              <a:tailEnd/>
            </a:ln>
          </p:spPr>
          <p:txBody>
            <a:bodyPr>
              <a:spAutoFit/>
            </a:bodyPr>
            <a:lstStyle/>
            <a:p>
              <a:pPr algn="ctr" eaLnBrk="1" hangingPunct="1">
                <a:spcBef>
                  <a:spcPct val="50000"/>
                </a:spcBef>
              </a:pPr>
              <a:r>
                <a:rPr lang="it-IT" altLang="it-IT" sz="2400" b="1">
                  <a:solidFill>
                    <a:srgbClr val="FF3300"/>
                  </a:solidFill>
                </a:rPr>
                <a:t>CMO</a:t>
              </a:r>
            </a:p>
          </p:txBody>
        </p:sp>
      </p:grpSp>
      <p:sp>
        <p:nvSpPr>
          <p:cNvPr id="67602" name="Rectangle 18"/>
          <p:cNvSpPr>
            <a:spLocks noChangeArrowheads="1"/>
          </p:cNvSpPr>
          <p:nvPr/>
        </p:nvSpPr>
        <p:spPr bwMode="blackWhite">
          <a:xfrm>
            <a:off x="3132138" y="765175"/>
            <a:ext cx="2663825" cy="719138"/>
          </a:xfrm>
          <a:prstGeom prst="rect">
            <a:avLst/>
          </a:prstGeom>
          <a:solidFill>
            <a:srgbClr val="F0F6A8"/>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0F6A8"/>
            </a:extrusionClr>
          </a:sp3d>
        </p:spPr>
        <p:txBody>
          <a:bodyPr wrap="none" lIns="90488" tIns="44450" rIns="90488" bIns="44450" anchor="ctr">
            <a:flatTx/>
          </a:bodyPr>
          <a:lstStyle/>
          <a:p>
            <a:pPr algn="ctr">
              <a:defRPr/>
            </a:pPr>
            <a:r>
              <a:rPr lang="en-US" sz="2400" b="1">
                <a:solidFill>
                  <a:srgbClr val="FF3300"/>
                </a:solidFill>
              </a:rPr>
              <a:t>Giudizio Sanitario</a:t>
            </a:r>
            <a:endParaRPr lang="en-US" sz="2400" b="1">
              <a:solidFill>
                <a:srgbClr val="FF3300"/>
              </a:solidFill>
              <a:effectLst>
                <a:outerShdw blurRad="38100" dist="38100" dir="2700000" algn="tl">
                  <a:srgbClr val="000000"/>
                </a:outerShdw>
              </a:effectLst>
            </a:endParaRPr>
          </a:p>
        </p:txBody>
      </p:sp>
      <p:sp>
        <p:nvSpPr>
          <p:cNvPr id="67621" name="AutoShape 37"/>
          <p:cNvSpPr>
            <a:spLocks noChangeArrowheads="1"/>
          </p:cNvSpPr>
          <p:nvPr/>
        </p:nvSpPr>
        <p:spPr bwMode="auto">
          <a:xfrm>
            <a:off x="4067175" y="1843088"/>
            <a:ext cx="792163" cy="865187"/>
          </a:xfrm>
          <a:prstGeom prst="downArrow">
            <a:avLst>
              <a:gd name="adj1" fmla="val 50000"/>
              <a:gd name="adj2" fmla="val 27305"/>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sp>
        <p:nvSpPr>
          <p:cNvPr id="15365" name="Text Box 38"/>
          <p:cNvSpPr txBox="1">
            <a:spLocks noChangeArrowheads="1"/>
          </p:cNvSpPr>
          <p:nvPr/>
        </p:nvSpPr>
        <p:spPr bwMode="auto">
          <a:xfrm>
            <a:off x="0" y="0"/>
            <a:ext cx="9144000" cy="579438"/>
          </a:xfrm>
          <a:prstGeom prst="rect">
            <a:avLst/>
          </a:prstGeom>
          <a:solidFill>
            <a:srgbClr val="A46200"/>
          </a:solidFill>
          <a:ln w="9525">
            <a:noFill/>
            <a:miter lim="800000"/>
            <a:headEnd/>
            <a:tailEnd/>
          </a:ln>
        </p:spPr>
        <p:txBody>
          <a:bodyPr>
            <a:spAutoFit/>
          </a:bodyPr>
          <a:lstStyle/>
          <a:p>
            <a:pPr algn="ctr" eaLnBrk="1" hangingPunct="1">
              <a:spcBef>
                <a:spcPct val="50000"/>
              </a:spcBef>
            </a:pPr>
            <a:r>
              <a:rPr lang="it-IT" altLang="it-IT" sz="3200" b="1">
                <a:solidFill>
                  <a:srgbClr val="F0F6A8"/>
                </a:solidFill>
              </a:rPr>
              <a:t>Art. 4 Legge 210/92</a:t>
            </a:r>
          </a:p>
        </p:txBody>
      </p:sp>
      <p:grpSp>
        <p:nvGrpSpPr>
          <p:cNvPr id="3" name="Group 47"/>
          <p:cNvGrpSpPr>
            <a:grpSpLocks/>
          </p:cNvGrpSpPr>
          <p:nvPr/>
        </p:nvGrpSpPr>
        <p:grpSpPr bwMode="auto">
          <a:xfrm>
            <a:off x="0" y="3644900"/>
            <a:ext cx="8713788" cy="2232025"/>
            <a:chOff x="0" y="2296"/>
            <a:chExt cx="5489" cy="1406"/>
          </a:xfrm>
        </p:grpSpPr>
        <p:sp>
          <p:nvSpPr>
            <p:cNvPr id="15367" name="Oval 27"/>
            <p:cNvSpPr>
              <a:spLocks noChangeArrowheads="1"/>
            </p:cNvSpPr>
            <p:nvPr/>
          </p:nvSpPr>
          <p:spPr bwMode="auto">
            <a:xfrm>
              <a:off x="1383" y="3022"/>
              <a:ext cx="1134" cy="635"/>
            </a:xfrm>
            <a:prstGeom prst="ellipse">
              <a:avLst/>
            </a:prstGeom>
            <a:solidFill>
              <a:srgbClr val="FFFF00"/>
            </a:solidFill>
            <a:ln w="9525">
              <a:round/>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anchor="ctr">
              <a:flatTx/>
            </a:bodyPr>
            <a:lstStyle/>
            <a:p>
              <a:pPr algn="ctr" eaLnBrk="1" hangingPunct="1"/>
              <a:endParaRPr lang="it-IT" altLang="it-IT">
                <a:solidFill>
                  <a:srgbClr val="C5FFE2"/>
                </a:solidFill>
              </a:endParaRPr>
            </a:p>
          </p:txBody>
        </p:sp>
        <p:sp>
          <p:nvSpPr>
            <p:cNvPr id="15368" name="Oval 29"/>
            <p:cNvSpPr>
              <a:spLocks noChangeArrowheads="1"/>
            </p:cNvSpPr>
            <p:nvPr/>
          </p:nvSpPr>
          <p:spPr bwMode="auto">
            <a:xfrm>
              <a:off x="4355" y="2840"/>
              <a:ext cx="1134" cy="635"/>
            </a:xfrm>
            <a:prstGeom prst="ellipse">
              <a:avLst/>
            </a:prstGeom>
            <a:solidFill>
              <a:srgbClr val="FFFF00"/>
            </a:solidFill>
            <a:ln w="9525">
              <a:round/>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anchor="ctr">
              <a:flatTx/>
            </a:bodyPr>
            <a:lstStyle/>
            <a:p>
              <a:pPr algn="ctr" eaLnBrk="1" hangingPunct="1"/>
              <a:endParaRPr lang="it-IT" altLang="it-IT">
                <a:solidFill>
                  <a:srgbClr val="C5FFE2"/>
                </a:solidFill>
              </a:endParaRPr>
            </a:p>
          </p:txBody>
        </p:sp>
        <p:sp>
          <p:nvSpPr>
            <p:cNvPr id="15369" name="Oval 30"/>
            <p:cNvSpPr>
              <a:spLocks noChangeArrowheads="1"/>
            </p:cNvSpPr>
            <p:nvPr/>
          </p:nvSpPr>
          <p:spPr bwMode="auto">
            <a:xfrm>
              <a:off x="0" y="2840"/>
              <a:ext cx="1134" cy="635"/>
            </a:xfrm>
            <a:prstGeom prst="ellipse">
              <a:avLst/>
            </a:prstGeom>
            <a:solidFill>
              <a:srgbClr val="FFFF00"/>
            </a:solidFill>
            <a:ln w="9525">
              <a:round/>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anchor="ctr">
              <a:flatTx/>
            </a:bodyPr>
            <a:lstStyle/>
            <a:p>
              <a:pPr algn="ctr" eaLnBrk="1" hangingPunct="1"/>
              <a:endParaRPr lang="it-IT" altLang="it-IT">
                <a:solidFill>
                  <a:srgbClr val="C5FFE2"/>
                </a:solidFill>
              </a:endParaRPr>
            </a:p>
          </p:txBody>
        </p:sp>
        <p:sp>
          <p:nvSpPr>
            <p:cNvPr id="15370" name="Text Box 33"/>
            <p:cNvSpPr txBox="1">
              <a:spLocks noChangeArrowheads="1"/>
            </p:cNvSpPr>
            <p:nvPr/>
          </p:nvSpPr>
          <p:spPr bwMode="auto">
            <a:xfrm>
              <a:off x="0" y="2976"/>
              <a:ext cx="1089" cy="326"/>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FF3300"/>
                  </a:solidFill>
                </a:rPr>
                <a:t>Giudizio diagnostico</a:t>
              </a:r>
            </a:p>
          </p:txBody>
        </p:sp>
        <p:sp>
          <p:nvSpPr>
            <p:cNvPr id="15371" name="Text Box 34"/>
            <p:cNvSpPr txBox="1">
              <a:spLocks noChangeArrowheads="1"/>
            </p:cNvSpPr>
            <p:nvPr/>
          </p:nvSpPr>
          <p:spPr bwMode="auto">
            <a:xfrm>
              <a:off x="1428" y="3249"/>
              <a:ext cx="1089"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FF3300"/>
                  </a:solidFill>
                </a:rPr>
                <a:t>Nesso di causalità</a:t>
              </a:r>
            </a:p>
          </p:txBody>
        </p:sp>
        <p:sp>
          <p:nvSpPr>
            <p:cNvPr id="15372" name="Text Box 35"/>
            <p:cNvSpPr txBox="1">
              <a:spLocks noChangeArrowheads="1"/>
            </p:cNvSpPr>
            <p:nvPr/>
          </p:nvSpPr>
          <p:spPr bwMode="auto">
            <a:xfrm>
              <a:off x="4400" y="3013"/>
              <a:ext cx="1089" cy="326"/>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FF3300"/>
                  </a:solidFill>
                </a:rPr>
                <a:t>Classificazione Tabella A</a:t>
              </a:r>
            </a:p>
          </p:txBody>
        </p:sp>
        <p:sp>
          <p:nvSpPr>
            <p:cNvPr id="15373" name="Oval 40"/>
            <p:cNvSpPr>
              <a:spLocks noChangeArrowheads="1"/>
            </p:cNvSpPr>
            <p:nvPr/>
          </p:nvSpPr>
          <p:spPr bwMode="auto">
            <a:xfrm>
              <a:off x="3016" y="3067"/>
              <a:ext cx="1134" cy="635"/>
            </a:xfrm>
            <a:prstGeom prst="ellipse">
              <a:avLst/>
            </a:prstGeom>
            <a:solidFill>
              <a:srgbClr val="FFFF00"/>
            </a:solidFill>
            <a:ln w="9525">
              <a:round/>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anchor="ctr">
              <a:flatTx/>
            </a:bodyPr>
            <a:lstStyle/>
            <a:p>
              <a:pPr algn="ctr" eaLnBrk="1" hangingPunct="1"/>
              <a:endParaRPr lang="it-IT" altLang="it-IT">
                <a:solidFill>
                  <a:srgbClr val="C5FFE2"/>
                </a:solidFill>
              </a:endParaRPr>
            </a:p>
          </p:txBody>
        </p:sp>
        <p:sp>
          <p:nvSpPr>
            <p:cNvPr id="15374" name="Text Box 41"/>
            <p:cNvSpPr txBox="1">
              <a:spLocks noChangeArrowheads="1"/>
            </p:cNvSpPr>
            <p:nvPr/>
          </p:nvSpPr>
          <p:spPr bwMode="auto">
            <a:xfrm>
              <a:off x="3016" y="3294"/>
              <a:ext cx="1089"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FF3300"/>
                  </a:solidFill>
                </a:rPr>
                <a:t>Tempestività</a:t>
              </a:r>
            </a:p>
          </p:txBody>
        </p:sp>
        <p:sp>
          <p:nvSpPr>
            <p:cNvPr id="15375" name="AutoShape 42"/>
            <p:cNvSpPr>
              <a:spLocks noChangeArrowheads="1"/>
            </p:cNvSpPr>
            <p:nvPr/>
          </p:nvSpPr>
          <p:spPr bwMode="auto">
            <a:xfrm rot="2594859">
              <a:off x="1202" y="2341"/>
              <a:ext cx="409" cy="544"/>
            </a:xfrm>
            <a:prstGeom prst="downArrow">
              <a:avLst>
                <a:gd name="adj1" fmla="val 50000"/>
                <a:gd name="adj2" fmla="val 33252"/>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sp>
          <p:nvSpPr>
            <p:cNvPr id="15376" name="AutoShape 43"/>
            <p:cNvSpPr>
              <a:spLocks noChangeArrowheads="1"/>
            </p:cNvSpPr>
            <p:nvPr/>
          </p:nvSpPr>
          <p:spPr bwMode="auto">
            <a:xfrm rot="1679915">
              <a:off x="2154" y="2432"/>
              <a:ext cx="409" cy="544"/>
            </a:xfrm>
            <a:prstGeom prst="downArrow">
              <a:avLst>
                <a:gd name="adj1" fmla="val 50000"/>
                <a:gd name="adj2" fmla="val 33252"/>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sp>
          <p:nvSpPr>
            <p:cNvPr id="15377" name="AutoShape 44"/>
            <p:cNvSpPr>
              <a:spLocks noChangeArrowheads="1"/>
            </p:cNvSpPr>
            <p:nvPr/>
          </p:nvSpPr>
          <p:spPr bwMode="auto">
            <a:xfrm rot="-1208936">
              <a:off x="3106" y="2432"/>
              <a:ext cx="409" cy="544"/>
            </a:xfrm>
            <a:prstGeom prst="downArrow">
              <a:avLst>
                <a:gd name="adj1" fmla="val 50000"/>
                <a:gd name="adj2" fmla="val 33252"/>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sp>
          <p:nvSpPr>
            <p:cNvPr id="15378" name="AutoShape 45"/>
            <p:cNvSpPr>
              <a:spLocks noChangeArrowheads="1"/>
            </p:cNvSpPr>
            <p:nvPr/>
          </p:nvSpPr>
          <p:spPr bwMode="auto">
            <a:xfrm rot="-2678432">
              <a:off x="3969" y="2296"/>
              <a:ext cx="409" cy="544"/>
            </a:xfrm>
            <a:prstGeom prst="downArrow">
              <a:avLst>
                <a:gd name="adj1" fmla="val 50000"/>
                <a:gd name="adj2" fmla="val 33252"/>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grpSp>
    </p:spTree>
    <p:extLst>
      <p:ext uri="{BB962C8B-B14F-4D97-AF65-F5344CB8AC3E}">
        <p14:creationId xmlns:p14="http://schemas.microsoft.com/office/powerpoint/2010/main" val="809008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7621"/>
                                        </p:tgtEl>
                                        <p:attrNameLst>
                                          <p:attrName>style.visibility</p:attrName>
                                        </p:attrNameLst>
                                      </p:cBhvr>
                                      <p:to>
                                        <p:strVal val="visible"/>
                                      </p:to>
                                    </p:set>
                                    <p:anim calcmode="lin" valueType="num">
                                      <p:cBhvr additive="base">
                                        <p:cTn id="7" dur="500" fill="hold"/>
                                        <p:tgtEl>
                                          <p:spTgt spid="67621"/>
                                        </p:tgtEl>
                                        <p:attrNameLst>
                                          <p:attrName>ppt_x</p:attrName>
                                        </p:attrNameLst>
                                      </p:cBhvr>
                                      <p:tavLst>
                                        <p:tav tm="0">
                                          <p:val>
                                            <p:strVal val="#ppt_x"/>
                                          </p:val>
                                        </p:tav>
                                        <p:tav tm="100000">
                                          <p:val>
                                            <p:strVal val="#ppt_x"/>
                                          </p:val>
                                        </p:tav>
                                      </p:tavLst>
                                    </p:anim>
                                    <p:anim calcmode="lin" valueType="num">
                                      <p:cBhvr additive="base">
                                        <p:cTn id="8" dur="500" fill="hold"/>
                                        <p:tgtEl>
                                          <p:spTgt spid="6762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21"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757238"/>
          </a:xfrm>
          <a:solidFill>
            <a:srgbClr val="996633"/>
          </a:solidFill>
        </p:spPr>
        <p:txBody>
          <a:bodyPr>
            <a:normAutofit fontScale="90000"/>
          </a:bodyPr>
          <a:lstStyle/>
          <a:p>
            <a:pPr eaLnBrk="1" hangingPunct="1"/>
            <a:r>
              <a:rPr lang="it-IT" altLang="it-IT" smtClean="0">
                <a:solidFill>
                  <a:srgbClr val="FFCC99"/>
                </a:solidFill>
              </a:rPr>
              <a:t>Legge 210/92 e sue Modifiche</a:t>
            </a:r>
          </a:p>
        </p:txBody>
      </p:sp>
      <p:sp>
        <p:nvSpPr>
          <p:cNvPr id="144387" name="Rectangle 3"/>
          <p:cNvSpPr>
            <a:spLocks noGrp="1" noChangeArrowheads="1"/>
          </p:cNvSpPr>
          <p:nvPr>
            <p:ph type="body" idx="1"/>
          </p:nvPr>
        </p:nvSpPr>
        <p:spPr>
          <a:xfrm>
            <a:off x="755650" y="963613"/>
            <a:ext cx="8388350" cy="5894387"/>
          </a:xfrm>
          <a:solidFill>
            <a:srgbClr val="FFCC99"/>
          </a:solidFill>
        </p:spPr>
        <p:txBody>
          <a:bodyPr>
            <a:normAutofit/>
          </a:bodyPr>
          <a:lstStyle/>
          <a:p>
            <a:pPr eaLnBrk="1" hangingPunct="1">
              <a:lnSpc>
                <a:spcPct val="90000"/>
              </a:lnSpc>
            </a:pPr>
            <a:r>
              <a:rPr lang="it-IT" altLang="it-IT" smtClean="0">
                <a:solidFill>
                  <a:srgbClr val="CC3300"/>
                </a:solidFill>
              </a:rPr>
              <a:t>GIUDIZIO DIAGNOSTICO</a:t>
            </a:r>
          </a:p>
          <a:p>
            <a:pPr eaLnBrk="1" hangingPunct="1">
              <a:lnSpc>
                <a:spcPct val="90000"/>
              </a:lnSpc>
            </a:pPr>
            <a:r>
              <a:rPr lang="it-IT" altLang="it-IT" smtClean="0">
                <a:solidFill>
                  <a:srgbClr val="CC3300"/>
                </a:solidFill>
              </a:rPr>
              <a:t>NESSO CAUSALE</a:t>
            </a:r>
          </a:p>
          <a:p>
            <a:pPr lvl="1" eaLnBrk="1" hangingPunct="1">
              <a:lnSpc>
                <a:spcPct val="90000"/>
              </a:lnSpc>
            </a:pPr>
            <a:r>
              <a:rPr lang="it-IT" altLang="it-IT" smtClean="0">
                <a:solidFill>
                  <a:srgbClr val="CC3300"/>
                </a:solidFill>
              </a:rPr>
              <a:t>Trasfusioni</a:t>
            </a:r>
          </a:p>
          <a:p>
            <a:pPr lvl="1" eaLnBrk="1" hangingPunct="1">
              <a:lnSpc>
                <a:spcPct val="90000"/>
              </a:lnSpc>
            </a:pPr>
            <a:r>
              <a:rPr lang="it-IT" altLang="it-IT" smtClean="0">
                <a:solidFill>
                  <a:srgbClr val="CC3300"/>
                </a:solidFill>
              </a:rPr>
              <a:t>Somministrazione emoderivati</a:t>
            </a:r>
          </a:p>
          <a:p>
            <a:pPr lvl="1" eaLnBrk="1" hangingPunct="1">
              <a:lnSpc>
                <a:spcPct val="90000"/>
              </a:lnSpc>
            </a:pPr>
            <a:r>
              <a:rPr lang="it-IT" altLang="it-IT" smtClean="0">
                <a:solidFill>
                  <a:srgbClr val="CC3300"/>
                </a:solidFill>
              </a:rPr>
              <a:t>Contatto sangue in attività di servizio</a:t>
            </a:r>
          </a:p>
          <a:p>
            <a:pPr lvl="1" eaLnBrk="1" hangingPunct="1">
              <a:lnSpc>
                <a:spcPct val="90000"/>
              </a:lnSpc>
            </a:pPr>
            <a:r>
              <a:rPr lang="it-IT" altLang="it-IT" smtClean="0">
                <a:solidFill>
                  <a:srgbClr val="CC3300"/>
                </a:solidFill>
              </a:rPr>
              <a:t>Contagio coniugale</a:t>
            </a:r>
          </a:p>
          <a:p>
            <a:pPr lvl="1" eaLnBrk="1" hangingPunct="1">
              <a:lnSpc>
                <a:spcPct val="90000"/>
              </a:lnSpc>
            </a:pPr>
            <a:r>
              <a:rPr lang="it-IT" altLang="it-IT" smtClean="0">
                <a:solidFill>
                  <a:srgbClr val="CC3300"/>
                </a:solidFill>
              </a:rPr>
              <a:t>Contagio durante la gestazione</a:t>
            </a:r>
          </a:p>
          <a:p>
            <a:pPr lvl="1" eaLnBrk="1" hangingPunct="1">
              <a:lnSpc>
                <a:spcPct val="90000"/>
              </a:lnSpc>
            </a:pPr>
            <a:r>
              <a:rPr lang="it-IT" altLang="it-IT" smtClean="0">
                <a:solidFill>
                  <a:srgbClr val="CC3300"/>
                </a:solidFill>
              </a:rPr>
              <a:t>Vaccinazioni</a:t>
            </a:r>
          </a:p>
          <a:p>
            <a:pPr eaLnBrk="1" hangingPunct="1">
              <a:lnSpc>
                <a:spcPct val="90000"/>
              </a:lnSpc>
            </a:pPr>
            <a:r>
              <a:rPr lang="it-IT" altLang="it-IT" smtClean="0">
                <a:solidFill>
                  <a:srgbClr val="CC3300"/>
                </a:solidFill>
              </a:rPr>
              <a:t>RAPPORTO DI CAUSALITA’ CON MORTE</a:t>
            </a:r>
          </a:p>
          <a:p>
            <a:pPr eaLnBrk="1" hangingPunct="1">
              <a:lnSpc>
                <a:spcPct val="90000"/>
              </a:lnSpc>
            </a:pPr>
            <a:r>
              <a:rPr lang="it-IT" altLang="it-IT" smtClean="0">
                <a:solidFill>
                  <a:srgbClr val="CC3300"/>
                </a:solidFill>
              </a:rPr>
              <a:t>TEMPESTIVITA’</a:t>
            </a:r>
          </a:p>
          <a:p>
            <a:pPr eaLnBrk="1" hangingPunct="1">
              <a:lnSpc>
                <a:spcPct val="90000"/>
              </a:lnSpc>
            </a:pPr>
            <a:r>
              <a:rPr lang="it-IT" altLang="it-IT" smtClean="0">
                <a:solidFill>
                  <a:srgbClr val="CC3300"/>
                </a:solidFill>
              </a:rPr>
              <a:t>ASCRIVIBILITA’ TABELLARE</a:t>
            </a:r>
          </a:p>
          <a:p>
            <a:pPr eaLnBrk="1" hangingPunct="1">
              <a:lnSpc>
                <a:spcPct val="90000"/>
              </a:lnSpc>
            </a:pPr>
            <a:r>
              <a:rPr lang="it-IT" altLang="it-IT" smtClean="0">
                <a:solidFill>
                  <a:srgbClr val="CC3300"/>
                </a:solidFill>
              </a:rPr>
              <a:t>MANIFESTAZIONE EVENTO MORBOSO</a:t>
            </a:r>
          </a:p>
        </p:txBody>
      </p:sp>
    </p:spTree>
    <p:extLst>
      <p:ext uri="{BB962C8B-B14F-4D97-AF65-F5344CB8AC3E}">
        <p14:creationId xmlns:p14="http://schemas.microsoft.com/office/powerpoint/2010/main" val="3442888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1000" fill="hold"/>
                                        <p:tgtEl>
                                          <p:spTgt spid="14438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43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anim calcmode="lin" valueType="num">
                                      <p:cBhvr additive="base">
                                        <p:cTn id="11" dur="1000" fill="hold"/>
                                        <p:tgtEl>
                                          <p:spTgt spid="144387">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4438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fill="hold" nodeType="with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anim calcmode="lin" valueType="num">
                                      <p:cBhvr additive="base">
                                        <p:cTn id="15" dur="1000" fill="hold"/>
                                        <p:tgtEl>
                                          <p:spTgt spid="144387">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4438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stCondLst>
                                    <p:cond delay="0"/>
                                  </p:stCondLst>
                                  <p:childTnLst>
                                    <p:set>
                                      <p:cBhvr>
                                        <p:cTn id="18" dur="1" fill="hold">
                                          <p:stCondLst>
                                            <p:cond delay="0"/>
                                          </p:stCondLst>
                                        </p:cTn>
                                        <p:tgtEl>
                                          <p:spTgt spid="144387">
                                            <p:txEl>
                                              <p:pRg st="3" end="3"/>
                                            </p:txEl>
                                          </p:spTgt>
                                        </p:tgtEl>
                                        <p:attrNameLst>
                                          <p:attrName>style.visibility</p:attrName>
                                        </p:attrNameLst>
                                      </p:cBhvr>
                                      <p:to>
                                        <p:strVal val="visible"/>
                                      </p:to>
                                    </p:set>
                                    <p:anim calcmode="lin" valueType="num">
                                      <p:cBhvr additive="base">
                                        <p:cTn id="19" dur="1000" fill="hold"/>
                                        <p:tgtEl>
                                          <p:spTgt spid="144387">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438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anim calcmode="lin" valueType="num">
                                      <p:cBhvr additive="base">
                                        <p:cTn id="23" dur="1000" fill="hold"/>
                                        <p:tgtEl>
                                          <p:spTgt spid="144387">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4438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accel="50000" fill="hold" nodeType="withEffect">
                                  <p:stCondLst>
                                    <p:cond delay="0"/>
                                  </p:stCondLst>
                                  <p:childTnLst>
                                    <p:set>
                                      <p:cBhvr>
                                        <p:cTn id="26" dur="1" fill="hold">
                                          <p:stCondLst>
                                            <p:cond delay="0"/>
                                          </p:stCondLst>
                                        </p:cTn>
                                        <p:tgtEl>
                                          <p:spTgt spid="144387">
                                            <p:txEl>
                                              <p:pRg st="5" end="5"/>
                                            </p:txEl>
                                          </p:spTgt>
                                        </p:tgtEl>
                                        <p:attrNameLst>
                                          <p:attrName>style.visibility</p:attrName>
                                        </p:attrNameLst>
                                      </p:cBhvr>
                                      <p:to>
                                        <p:strVal val="visible"/>
                                      </p:to>
                                    </p:set>
                                    <p:anim calcmode="lin" valueType="num">
                                      <p:cBhvr additive="base">
                                        <p:cTn id="27" dur="1000" fill="hold"/>
                                        <p:tgtEl>
                                          <p:spTgt spid="144387">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4438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accel="50000" fill="hold" nodeType="withEffect">
                                  <p:stCondLst>
                                    <p:cond delay="0"/>
                                  </p:stCondLst>
                                  <p:childTnLst>
                                    <p:set>
                                      <p:cBhvr>
                                        <p:cTn id="30" dur="1" fill="hold">
                                          <p:stCondLst>
                                            <p:cond delay="0"/>
                                          </p:stCondLst>
                                        </p:cTn>
                                        <p:tgtEl>
                                          <p:spTgt spid="144387">
                                            <p:txEl>
                                              <p:pRg st="6" end="6"/>
                                            </p:txEl>
                                          </p:spTgt>
                                        </p:tgtEl>
                                        <p:attrNameLst>
                                          <p:attrName>style.visibility</p:attrName>
                                        </p:attrNameLst>
                                      </p:cBhvr>
                                      <p:to>
                                        <p:strVal val="visible"/>
                                      </p:to>
                                    </p:set>
                                    <p:anim calcmode="lin" valueType="num">
                                      <p:cBhvr additive="base">
                                        <p:cTn id="31" dur="1000" fill="hold"/>
                                        <p:tgtEl>
                                          <p:spTgt spid="144387">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44387">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accel="50000" fill="hold" nodeType="withEffect">
                                  <p:stCondLst>
                                    <p:cond delay="0"/>
                                  </p:stCondLst>
                                  <p:childTnLst>
                                    <p:set>
                                      <p:cBhvr>
                                        <p:cTn id="34" dur="1" fill="hold">
                                          <p:stCondLst>
                                            <p:cond delay="0"/>
                                          </p:stCondLst>
                                        </p:cTn>
                                        <p:tgtEl>
                                          <p:spTgt spid="144387">
                                            <p:txEl>
                                              <p:pRg st="7" end="7"/>
                                            </p:txEl>
                                          </p:spTgt>
                                        </p:tgtEl>
                                        <p:attrNameLst>
                                          <p:attrName>style.visibility</p:attrName>
                                        </p:attrNameLst>
                                      </p:cBhvr>
                                      <p:to>
                                        <p:strVal val="visible"/>
                                      </p:to>
                                    </p:set>
                                    <p:anim calcmode="lin" valueType="num">
                                      <p:cBhvr additive="base">
                                        <p:cTn id="35" dur="1000" fill="hold"/>
                                        <p:tgtEl>
                                          <p:spTgt spid="144387">
                                            <p:txEl>
                                              <p:pRg st="7" end="7"/>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44387">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accel="50000" fill="hold" nodeType="withEffect">
                                  <p:stCondLst>
                                    <p:cond delay="0"/>
                                  </p:stCondLst>
                                  <p:childTnLst>
                                    <p:set>
                                      <p:cBhvr>
                                        <p:cTn id="38" dur="1" fill="hold">
                                          <p:stCondLst>
                                            <p:cond delay="0"/>
                                          </p:stCondLst>
                                        </p:cTn>
                                        <p:tgtEl>
                                          <p:spTgt spid="144387">
                                            <p:txEl>
                                              <p:pRg st="8" end="8"/>
                                            </p:txEl>
                                          </p:spTgt>
                                        </p:tgtEl>
                                        <p:attrNameLst>
                                          <p:attrName>style.visibility</p:attrName>
                                        </p:attrNameLst>
                                      </p:cBhvr>
                                      <p:to>
                                        <p:strVal val="visible"/>
                                      </p:to>
                                    </p:set>
                                    <p:anim calcmode="lin" valueType="num">
                                      <p:cBhvr additive="base">
                                        <p:cTn id="39" dur="1000" fill="hold"/>
                                        <p:tgtEl>
                                          <p:spTgt spid="144387">
                                            <p:txEl>
                                              <p:pRg st="8" end="8"/>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44387">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accel="50000" fill="hold" nodeType="withEffect">
                                  <p:stCondLst>
                                    <p:cond delay="0"/>
                                  </p:stCondLst>
                                  <p:childTnLst>
                                    <p:set>
                                      <p:cBhvr>
                                        <p:cTn id="42" dur="1" fill="hold">
                                          <p:stCondLst>
                                            <p:cond delay="0"/>
                                          </p:stCondLst>
                                        </p:cTn>
                                        <p:tgtEl>
                                          <p:spTgt spid="144387">
                                            <p:txEl>
                                              <p:pRg st="9" end="9"/>
                                            </p:txEl>
                                          </p:spTgt>
                                        </p:tgtEl>
                                        <p:attrNameLst>
                                          <p:attrName>style.visibility</p:attrName>
                                        </p:attrNameLst>
                                      </p:cBhvr>
                                      <p:to>
                                        <p:strVal val="visible"/>
                                      </p:to>
                                    </p:set>
                                    <p:anim calcmode="lin" valueType="num">
                                      <p:cBhvr additive="base">
                                        <p:cTn id="43" dur="1000" fill="hold"/>
                                        <p:tgtEl>
                                          <p:spTgt spid="144387">
                                            <p:txEl>
                                              <p:pRg st="9" end="9"/>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44387">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accel="50000" fill="hold" nodeType="withEffect">
                                  <p:stCondLst>
                                    <p:cond delay="0"/>
                                  </p:stCondLst>
                                  <p:childTnLst>
                                    <p:set>
                                      <p:cBhvr>
                                        <p:cTn id="46" dur="1" fill="hold">
                                          <p:stCondLst>
                                            <p:cond delay="0"/>
                                          </p:stCondLst>
                                        </p:cTn>
                                        <p:tgtEl>
                                          <p:spTgt spid="144387">
                                            <p:txEl>
                                              <p:pRg st="10" end="10"/>
                                            </p:txEl>
                                          </p:spTgt>
                                        </p:tgtEl>
                                        <p:attrNameLst>
                                          <p:attrName>style.visibility</p:attrName>
                                        </p:attrNameLst>
                                      </p:cBhvr>
                                      <p:to>
                                        <p:strVal val="visible"/>
                                      </p:to>
                                    </p:set>
                                    <p:anim calcmode="lin" valueType="num">
                                      <p:cBhvr additive="base">
                                        <p:cTn id="47" dur="1000" fill="hold"/>
                                        <p:tgtEl>
                                          <p:spTgt spid="144387">
                                            <p:txEl>
                                              <p:pRg st="10" end="10"/>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144387">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accel="50000" fill="hold" nodeType="withEffect">
                                  <p:stCondLst>
                                    <p:cond delay="0"/>
                                  </p:stCondLst>
                                  <p:childTnLst>
                                    <p:set>
                                      <p:cBhvr>
                                        <p:cTn id="50" dur="1" fill="hold">
                                          <p:stCondLst>
                                            <p:cond delay="0"/>
                                          </p:stCondLst>
                                        </p:cTn>
                                        <p:tgtEl>
                                          <p:spTgt spid="144387">
                                            <p:txEl>
                                              <p:pRg st="11" end="11"/>
                                            </p:txEl>
                                          </p:spTgt>
                                        </p:tgtEl>
                                        <p:attrNameLst>
                                          <p:attrName>style.visibility</p:attrName>
                                        </p:attrNameLst>
                                      </p:cBhvr>
                                      <p:to>
                                        <p:strVal val="visible"/>
                                      </p:to>
                                    </p:set>
                                    <p:anim calcmode="lin" valueType="num">
                                      <p:cBhvr additive="base">
                                        <p:cTn id="51" dur="1000" fill="hold"/>
                                        <p:tgtEl>
                                          <p:spTgt spid="144387">
                                            <p:txEl>
                                              <p:pRg st="11" end="11"/>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14438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Text Box 3"/>
          <p:cNvSpPr txBox="1">
            <a:spLocks noChangeArrowheads="1"/>
          </p:cNvSpPr>
          <p:nvPr/>
        </p:nvSpPr>
        <p:spPr bwMode="auto">
          <a:xfrm>
            <a:off x="2170113" y="341313"/>
            <a:ext cx="5094287" cy="522287"/>
          </a:xfrm>
          <a:prstGeom prst="rect">
            <a:avLst/>
          </a:prstGeom>
          <a:solidFill>
            <a:srgbClr val="FFFF00"/>
          </a:solidFill>
          <a:ln w="9525">
            <a:noFill/>
            <a:miter lim="800000"/>
            <a:headEnd/>
            <a:tailEnd/>
          </a:ln>
        </p:spPr>
        <p:txBody>
          <a:bodyPr lIns="82345" tIns="41173" rIns="82345" bIns="41173">
            <a:spAutoFit/>
          </a:bodyPr>
          <a:lstStyle/>
          <a:p>
            <a:pPr algn="ctr" defTabSz="823913" eaLnBrk="1" hangingPunct="1">
              <a:spcBef>
                <a:spcPct val="50000"/>
              </a:spcBef>
            </a:pPr>
            <a:r>
              <a:rPr lang="it-IT" altLang="it-IT" sz="2900"/>
              <a:t>GIUDIZIO DIAGNOSTICO</a:t>
            </a:r>
          </a:p>
        </p:txBody>
      </p:sp>
      <p:sp>
        <p:nvSpPr>
          <p:cNvPr id="163845" name="Text Box 5"/>
          <p:cNvSpPr>
            <a:spLocks noGrp="1" noChangeArrowheads="1"/>
          </p:cNvSpPr>
          <p:nvPr>
            <p:ph type="ctrTitle"/>
          </p:nvPr>
        </p:nvSpPr>
        <p:spPr>
          <a:xfrm>
            <a:off x="755576" y="1484784"/>
            <a:ext cx="6985000" cy="3954462"/>
          </a:xfrm>
          <a:noFill/>
        </p:spPr>
        <p:txBody>
          <a:bodyPr/>
          <a:lstStyle/>
          <a:p>
            <a:pPr eaLnBrk="1" hangingPunct="1">
              <a:spcBef>
                <a:spcPct val="50000"/>
              </a:spcBef>
            </a:pPr>
            <a:r>
              <a:rPr lang="it-IT" altLang="it-IT" sz="2000" b="1" dirty="0" smtClean="0"/>
              <a:t>Le CMO si esprimono ad unanimità o maggioranza: </a:t>
            </a:r>
            <a:br>
              <a:rPr lang="it-IT" altLang="it-IT" sz="2000" b="1" dirty="0" smtClean="0"/>
            </a:br>
            <a:r>
              <a:rPr lang="it-IT" altLang="it-IT" sz="2000" b="1" dirty="0" smtClean="0"/>
              <a:t>il componente dissenziente esprime le motivazioni.</a:t>
            </a:r>
            <a:br>
              <a:rPr lang="it-IT" altLang="it-IT" sz="2000" b="1" dirty="0" smtClean="0"/>
            </a:br>
            <a:r>
              <a:rPr lang="it-IT" altLang="it-IT" sz="2000" b="1" dirty="0" smtClean="0"/>
              <a:t/>
            </a:r>
            <a:br>
              <a:rPr lang="it-IT" altLang="it-IT" sz="2000" b="1" dirty="0" smtClean="0"/>
            </a:br>
            <a:r>
              <a:rPr lang="it-IT" altLang="it-IT" sz="2000" b="1" dirty="0" smtClean="0"/>
              <a:t>Altresì possono essere riportate le osservazioni del medico di fiducia.</a:t>
            </a:r>
            <a:br>
              <a:rPr lang="it-IT" altLang="it-IT" sz="2000" b="1" dirty="0" smtClean="0"/>
            </a:br>
            <a:r>
              <a:rPr lang="it-IT" altLang="it-IT" sz="2000" b="1" dirty="0" smtClean="0"/>
              <a:t/>
            </a:r>
            <a:br>
              <a:rPr lang="it-IT" altLang="it-IT" sz="2000" b="1" dirty="0" smtClean="0"/>
            </a:br>
            <a:r>
              <a:rPr lang="it-IT" altLang="it-IT" sz="2000" b="1" dirty="0" smtClean="0"/>
              <a:t>La Legge 238/97 ha introdotto la possibilità di</a:t>
            </a:r>
            <a:br>
              <a:rPr lang="it-IT" altLang="it-IT" sz="2000" b="1" dirty="0" smtClean="0"/>
            </a:br>
            <a:r>
              <a:rPr lang="it-IT" altLang="it-IT" sz="2000" b="1" dirty="0" smtClean="0"/>
              <a:t> integrare la composizione della CMO con :</a:t>
            </a:r>
            <a:br>
              <a:rPr lang="it-IT" altLang="it-IT" sz="2000" b="1" dirty="0" smtClean="0"/>
            </a:br>
            <a:r>
              <a:rPr lang="it-IT" altLang="it-IT" sz="2000" b="1" dirty="0" smtClean="0"/>
              <a:t>”</a:t>
            </a:r>
            <a:r>
              <a:rPr lang="it-IT" altLang="it-IT" sz="2000" b="1" dirty="0" err="1" smtClean="0"/>
              <a:t>……medici</a:t>
            </a:r>
            <a:r>
              <a:rPr lang="it-IT" altLang="it-IT" sz="2000" b="1" dirty="0" smtClean="0"/>
              <a:t> esperti nelle materie attinenti alle richieste di indennizzo”.</a:t>
            </a:r>
          </a:p>
        </p:txBody>
      </p:sp>
    </p:spTree>
    <p:extLst>
      <p:ext uri="{BB962C8B-B14F-4D97-AF65-F5344CB8AC3E}">
        <p14:creationId xmlns:p14="http://schemas.microsoft.com/office/powerpoint/2010/main" val="3892338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43"/>
                                        </p:tgtEl>
                                        <p:attrNameLst>
                                          <p:attrName>style.visibility</p:attrName>
                                        </p:attrNameLst>
                                      </p:cBhvr>
                                      <p:to>
                                        <p:strVal val="visible"/>
                                      </p:to>
                                    </p:set>
                                    <p:animEffect transition="in" filter="checkerboard(across)">
                                      <p:cBhvr>
                                        <p:cTn id="7" dur="500"/>
                                        <p:tgtEl>
                                          <p:spTgt spid="163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45"/>
                                        </p:tgtEl>
                                        <p:attrNameLst>
                                          <p:attrName>style.visibility</p:attrName>
                                        </p:attrNameLst>
                                      </p:cBhvr>
                                      <p:to>
                                        <p:strVal val="visible"/>
                                      </p:to>
                                    </p:set>
                                    <p:animEffect transition="in" filter="checkerboard(across)">
                                      <p:cBhvr>
                                        <p:cTn id="12" dur="500"/>
                                        <p:tgtEl>
                                          <p:spTgt spid="16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p:bldP spid="16384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539552" y="1484784"/>
            <a:ext cx="7661275" cy="4665662"/>
          </a:xfrm>
        </p:spPr>
        <p:txBody>
          <a:bodyPr/>
          <a:lstStyle/>
          <a:p>
            <a:pPr eaLnBrk="1" hangingPunct="1"/>
            <a:r>
              <a:rPr lang="it-IT" altLang="it-IT" sz="2400" b="1" dirty="0" smtClean="0"/>
              <a:t>Il “</a:t>
            </a:r>
            <a:r>
              <a:rPr lang="it-IT" altLang="it-IT" sz="2400" b="1" dirty="0" err="1" smtClean="0"/>
              <a:t>primum</a:t>
            </a:r>
            <a:r>
              <a:rPr lang="it-IT" altLang="it-IT" sz="2400" b="1" dirty="0" smtClean="0"/>
              <a:t> </a:t>
            </a:r>
            <a:r>
              <a:rPr lang="it-IT" altLang="it-IT" sz="2400" b="1" dirty="0" err="1" smtClean="0"/>
              <a:t>movens</a:t>
            </a:r>
            <a:r>
              <a:rPr lang="it-IT" altLang="it-IT" sz="2400" b="1" dirty="0" smtClean="0"/>
              <a:t>” di qualunque effetto </a:t>
            </a:r>
            <a:r>
              <a:rPr lang="it-IT" altLang="it-IT" sz="2400" b="1" dirty="0" err="1" smtClean="0"/>
              <a:t>giuridico-amministrativo</a:t>
            </a:r>
            <a:r>
              <a:rPr lang="it-IT" altLang="it-IT" sz="2400" b="1" dirty="0" smtClean="0"/>
              <a:t> di un evento è la constatazione dell’evento stesso che deve avere caratteri di certezza.</a:t>
            </a:r>
            <a:br>
              <a:rPr lang="it-IT" altLang="it-IT" sz="2400" b="1" dirty="0" smtClean="0"/>
            </a:br>
            <a:r>
              <a:rPr lang="it-IT" altLang="it-IT" sz="2400" b="1" dirty="0" smtClean="0"/>
              <a:t>Il giudizio diagnostico deve quindi comprovare:</a:t>
            </a:r>
            <a:br>
              <a:rPr lang="it-IT" altLang="it-IT" sz="2400" b="1" dirty="0" smtClean="0"/>
            </a:br>
            <a:r>
              <a:rPr lang="it-IT" altLang="it-IT" sz="2400" b="1" dirty="0" smtClean="0"/>
              <a:t/>
            </a:r>
            <a:br>
              <a:rPr lang="it-IT" altLang="it-IT" sz="2400" b="1" dirty="0" smtClean="0"/>
            </a:br>
            <a:r>
              <a:rPr lang="it-IT" altLang="it-IT" sz="2400" b="1" dirty="0" smtClean="0"/>
              <a:t>- </a:t>
            </a:r>
            <a:r>
              <a:rPr lang="it-IT" altLang="it-IT" sz="2400" b="1" i="1" dirty="0" smtClean="0"/>
              <a:t>Esistenza di malattia</a:t>
            </a:r>
            <a:br>
              <a:rPr lang="it-IT" altLang="it-IT" sz="2400" b="1" i="1" dirty="0" smtClean="0"/>
            </a:br>
            <a:r>
              <a:rPr lang="it-IT" altLang="it-IT" sz="2400" b="1" i="1" dirty="0" smtClean="0"/>
              <a:t>- Stadio di malattia</a:t>
            </a:r>
            <a:br>
              <a:rPr lang="it-IT" altLang="it-IT" sz="2400" b="1" i="1" dirty="0" smtClean="0"/>
            </a:br>
            <a:r>
              <a:rPr lang="it-IT" altLang="it-IT" sz="2400" b="1" i="1" dirty="0" smtClean="0"/>
              <a:t>- Presumibile evoluzione della malattia</a:t>
            </a:r>
            <a:br>
              <a:rPr lang="it-IT" altLang="it-IT" sz="2400" b="1" i="1" dirty="0" smtClean="0"/>
            </a:br>
            <a:r>
              <a:rPr lang="it-IT" altLang="it-IT" sz="2400" b="1" i="1" dirty="0" smtClean="0"/>
              <a:t>- Elementi diagnostici atti a comprovare il nesso di      causalità</a:t>
            </a:r>
            <a:br>
              <a:rPr lang="it-IT" altLang="it-IT" sz="2400" b="1" i="1" dirty="0" smtClean="0"/>
            </a:br>
            <a:endParaRPr lang="it-IT" altLang="it-IT" sz="2400" b="1" i="1" dirty="0" smtClean="0"/>
          </a:p>
        </p:txBody>
      </p:sp>
      <p:sp>
        <p:nvSpPr>
          <p:cNvPr id="160771" name="Text Box 3"/>
          <p:cNvSpPr txBox="1">
            <a:spLocks noChangeArrowheads="1"/>
          </p:cNvSpPr>
          <p:nvPr/>
        </p:nvSpPr>
        <p:spPr bwMode="auto">
          <a:xfrm>
            <a:off x="2170113" y="341313"/>
            <a:ext cx="5094287" cy="522287"/>
          </a:xfrm>
          <a:prstGeom prst="rect">
            <a:avLst/>
          </a:prstGeom>
          <a:solidFill>
            <a:srgbClr val="FFFF00"/>
          </a:solidFill>
          <a:ln w="9525">
            <a:noFill/>
            <a:miter lim="800000"/>
            <a:headEnd/>
            <a:tailEnd/>
          </a:ln>
        </p:spPr>
        <p:txBody>
          <a:bodyPr lIns="82345" tIns="41173" rIns="82345" bIns="41173">
            <a:spAutoFit/>
          </a:bodyPr>
          <a:lstStyle/>
          <a:p>
            <a:pPr algn="ctr" defTabSz="823913" eaLnBrk="1" hangingPunct="1">
              <a:spcBef>
                <a:spcPct val="50000"/>
              </a:spcBef>
            </a:pPr>
            <a:r>
              <a:rPr lang="it-IT" altLang="it-IT" sz="2900"/>
              <a:t>GIUDIZIO DIAGNOSTICO</a:t>
            </a:r>
          </a:p>
        </p:txBody>
      </p:sp>
    </p:spTree>
    <p:extLst>
      <p:ext uri="{BB962C8B-B14F-4D97-AF65-F5344CB8AC3E}">
        <p14:creationId xmlns:p14="http://schemas.microsoft.com/office/powerpoint/2010/main" val="51538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animEffect transition="in" filter="checkerboard(across)">
                                      <p:cBhvr>
                                        <p:cTn id="7" dur="500"/>
                                        <p:tgtEl>
                                          <p:spTgt spid="160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0770"/>
                                        </p:tgtEl>
                                        <p:attrNameLst>
                                          <p:attrName>style.visibility</p:attrName>
                                        </p:attrNameLst>
                                      </p:cBhvr>
                                      <p:to>
                                        <p:strVal val="visible"/>
                                      </p:to>
                                    </p:set>
                                    <p:animEffect transition="in" filter="circle(in)">
                                      <p:cBhvr>
                                        <p:cTn id="12" dur="2000"/>
                                        <p:tgtEl>
                                          <p:spTgt spid="160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139825" y="684213"/>
            <a:ext cx="6959600" cy="1144587"/>
          </a:xfrm>
        </p:spPr>
        <p:txBody>
          <a:bodyPr>
            <a:normAutofit fontScale="90000"/>
          </a:bodyPr>
          <a:lstStyle/>
          <a:p>
            <a:pPr eaLnBrk="1" hangingPunct="1"/>
            <a:r>
              <a:rPr lang="it-IT" altLang="it-IT" smtClean="0"/>
              <a:t>GIUDIZIO DIAGNOSTICO</a:t>
            </a:r>
          </a:p>
        </p:txBody>
      </p:sp>
      <p:sp>
        <p:nvSpPr>
          <p:cNvPr id="173059" name="Rectangle 3"/>
          <p:cNvSpPr>
            <a:spLocks noGrp="1" noChangeArrowheads="1"/>
          </p:cNvSpPr>
          <p:nvPr>
            <p:ph type="subTitle" idx="1"/>
          </p:nvPr>
        </p:nvSpPr>
        <p:spPr>
          <a:xfrm>
            <a:off x="1249363" y="2262188"/>
            <a:ext cx="7894637" cy="2608262"/>
          </a:xfrm>
        </p:spPr>
        <p:txBody>
          <a:bodyPr>
            <a:normAutofit/>
          </a:bodyPr>
          <a:lstStyle/>
          <a:p>
            <a:pPr algn="l" eaLnBrk="1" hangingPunct="1"/>
            <a:r>
              <a:rPr lang="it-IT" altLang="it-IT" smtClean="0"/>
              <a:t>DEVE ESSERE:</a:t>
            </a:r>
          </a:p>
          <a:p>
            <a:pPr algn="l" eaLnBrk="1" hangingPunct="1"/>
            <a:endParaRPr lang="it-IT" altLang="it-IT" smtClean="0"/>
          </a:p>
          <a:p>
            <a:pPr algn="l" eaLnBrk="1" hangingPunct="1">
              <a:buFontTx/>
              <a:buChar char="•"/>
            </a:pPr>
            <a:r>
              <a:rPr lang="it-IT" altLang="it-IT" smtClean="0"/>
              <a:t>ETIOLOGICO</a:t>
            </a:r>
          </a:p>
          <a:p>
            <a:pPr algn="l" eaLnBrk="1" hangingPunct="1">
              <a:buFontTx/>
              <a:buChar char="•"/>
            </a:pPr>
            <a:r>
              <a:rPr lang="it-IT" altLang="it-IT" smtClean="0"/>
              <a:t>PROGNOSTICO</a:t>
            </a:r>
          </a:p>
          <a:p>
            <a:pPr algn="l" eaLnBrk="1" hangingPunct="1">
              <a:buFontTx/>
              <a:buChar char="•"/>
            </a:pPr>
            <a:r>
              <a:rPr lang="it-IT" altLang="it-IT" smtClean="0"/>
              <a:t>DI MENOMAZIONE PERMANENTE</a:t>
            </a:r>
          </a:p>
          <a:p>
            <a:pPr algn="l" eaLnBrk="1" hangingPunct="1">
              <a:buFontTx/>
              <a:buChar char="•"/>
            </a:pPr>
            <a:endParaRPr lang="it-IT" altLang="it-IT" smtClean="0"/>
          </a:p>
        </p:txBody>
      </p:sp>
    </p:spTree>
    <p:extLst>
      <p:ext uri="{BB962C8B-B14F-4D97-AF65-F5344CB8AC3E}">
        <p14:creationId xmlns:p14="http://schemas.microsoft.com/office/powerpoint/2010/main" val="2409143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linds(vertical)">
                                      <p:cBhvr>
                                        <p:cTn id="7" dur="500"/>
                                        <p:tgtEl>
                                          <p:spTgt spid="173059">
                                            <p:txEl>
                                              <p:pRg st="0" end="0"/>
                                            </p:txEl>
                                          </p:spTgt>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173059">
                                            <p:txEl>
                                              <p:pRg st="2" end="2"/>
                                            </p:txEl>
                                          </p:spTgt>
                                        </p:tgtEl>
                                        <p:attrNameLst>
                                          <p:attrName>style.visibility</p:attrName>
                                        </p:attrNameLst>
                                      </p:cBhvr>
                                      <p:to>
                                        <p:strVal val="visible"/>
                                      </p:to>
                                    </p:set>
                                    <p:animEffect transition="in" filter="blinds(vertical)">
                                      <p:cBhvr>
                                        <p:cTn id="11" dur="500"/>
                                        <p:tgtEl>
                                          <p:spTgt spid="173059">
                                            <p:txEl>
                                              <p:pRg st="2" end="2"/>
                                            </p:txEl>
                                          </p:spTgt>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73059">
                                            <p:txEl>
                                              <p:pRg st="3" end="3"/>
                                            </p:txEl>
                                          </p:spTgt>
                                        </p:tgtEl>
                                        <p:attrNameLst>
                                          <p:attrName>style.visibility</p:attrName>
                                        </p:attrNameLst>
                                      </p:cBhvr>
                                      <p:to>
                                        <p:strVal val="visible"/>
                                      </p:to>
                                    </p:set>
                                    <p:animEffect transition="in" filter="blinds(vertical)">
                                      <p:cBhvr>
                                        <p:cTn id="15" dur="500"/>
                                        <p:tgtEl>
                                          <p:spTgt spid="173059">
                                            <p:txEl>
                                              <p:pRg st="3" end="3"/>
                                            </p:txEl>
                                          </p:spTgt>
                                        </p:tgtEl>
                                      </p:cBhvr>
                                    </p:animEffect>
                                  </p:childTnLst>
                                </p:cTn>
                              </p:par>
                            </p:childTnLst>
                          </p:cTn>
                        </p:par>
                        <p:par>
                          <p:cTn id="16" fill="hold" nodeType="afterGroup">
                            <p:stCondLst>
                              <p:cond delay="1500"/>
                            </p:stCondLst>
                            <p:childTnLst>
                              <p:par>
                                <p:cTn id="17" presetID="3" presetClass="entr" presetSubtype="5" fill="hold" nodeType="afterEffect">
                                  <p:stCondLst>
                                    <p:cond delay="0"/>
                                  </p:stCondLst>
                                  <p:childTnLst>
                                    <p:set>
                                      <p:cBhvr>
                                        <p:cTn id="18" dur="1" fill="hold">
                                          <p:stCondLst>
                                            <p:cond delay="0"/>
                                          </p:stCondLst>
                                        </p:cTn>
                                        <p:tgtEl>
                                          <p:spTgt spid="173059">
                                            <p:txEl>
                                              <p:pRg st="4" end="4"/>
                                            </p:txEl>
                                          </p:spTgt>
                                        </p:tgtEl>
                                        <p:attrNameLst>
                                          <p:attrName>style.visibility</p:attrName>
                                        </p:attrNameLst>
                                      </p:cBhvr>
                                      <p:to>
                                        <p:strVal val="visible"/>
                                      </p:to>
                                    </p:set>
                                    <p:animEffect transition="in" filter="blinds(vertical)">
                                      <p:cBhvr>
                                        <p:cTn id="19" dur="500"/>
                                        <p:tgtEl>
                                          <p:spTgt spid="173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blackWhite">
          <a:xfrm>
            <a:off x="1763713" y="333375"/>
            <a:ext cx="5700712" cy="719138"/>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PRINCIPALI COMPLICAZIONI</a:t>
            </a:r>
            <a:endParaRPr lang="en-US" sz="1800" b="1">
              <a:solidFill>
                <a:schemeClr val="accent2"/>
              </a:solidFill>
              <a:effectLst>
                <a:outerShdw blurRad="38100" dist="38100" dir="2700000" algn="tl">
                  <a:srgbClr val="000000"/>
                </a:outerShdw>
              </a:effectLst>
            </a:endParaRPr>
          </a:p>
        </p:txBody>
      </p:sp>
      <p:sp>
        <p:nvSpPr>
          <p:cNvPr id="20483" name="Text Box 6"/>
          <p:cNvSpPr txBox="1">
            <a:spLocks noChangeArrowheads="1"/>
          </p:cNvSpPr>
          <p:nvPr/>
        </p:nvSpPr>
        <p:spPr bwMode="auto">
          <a:xfrm>
            <a:off x="1331913" y="1412875"/>
            <a:ext cx="6481762" cy="366713"/>
          </a:xfrm>
          <a:prstGeom prst="rect">
            <a:avLst/>
          </a:prstGeom>
          <a:solidFill>
            <a:schemeClr val="folHlink"/>
          </a:solidFill>
          <a:ln w="9525">
            <a:noFill/>
            <a:miter lim="800000"/>
            <a:headEnd/>
            <a:tailEnd/>
          </a:ln>
        </p:spPr>
        <p:txBody>
          <a:bodyPr>
            <a:spAutoFit/>
          </a:bodyPr>
          <a:lstStyle/>
          <a:p>
            <a:pPr algn="ctr" eaLnBrk="1" hangingPunct="1">
              <a:spcBef>
                <a:spcPct val="50000"/>
              </a:spcBef>
            </a:pPr>
            <a:r>
              <a:rPr lang="it-IT" altLang="it-IT" sz="1800"/>
              <a:t>TRASFUSIONE E SOMMINISTRAZIONE EMODERIVATI</a:t>
            </a:r>
          </a:p>
        </p:txBody>
      </p:sp>
      <p:grpSp>
        <p:nvGrpSpPr>
          <p:cNvPr id="2" name="Group 40"/>
          <p:cNvGrpSpPr>
            <a:grpSpLocks/>
          </p:cNvGrpSpPr>
          <p:nvPr/>
        </p:nvGrpSpPr>
        <p:grpSpPr bwMode="auto">
          <a:xfrm>
            <a:off x="611188" y="1916113"/>
            <a:ext cx="8208962" cy="2378075"/>
            <a:chOff x="385" y="1207"/>
            <a:chExt cx="5171" cy="1498"/>
          </a:xfrm>
        </p:grpSpPr>
        <p:grpSp>
          <p:nvGrpSpPr>
            <p:cNvPr id="3" name="Group 39"/>
            <p:cNvGrpSpPr>
              <a:grpSpLocks/>
            </p:cNvGrpSpPr>
            <p:nvPr/>
          </p:nvGrpSpPr>
          <p:grpSpPr bwMode="auto">
            <a:xfrm>
              <a:off x="385" y="1207"/>
              <a:ext cx="5171" cy="1498"/>
              <a:chOff x="385" y="1207"/>
              <a:chExt cx="5171" cy="1498"/>
            </a:xfrm>
          </p:grpSpPr>
          <p:grpSp>
            <p:nvGrpSpPr>
              <p:cNvPr id="4" name="Group 38"/>
              <p:cNvGrpSpPr>
                <a:grpSpLocks/>
              </p:cNvGrpSpPr>
              <p:nvPr/>
            </p:nvGrpSpPr>
            <p:grpSpPr bwMode="auto">
              <a:xfrm>
                <a:off x="521" y="1525"/>
                <a:ext cx="2132" cy="1180"/>
                <a:chOff x="521" y="1525"/>
                <a:chExt cx="2132" cy="1180"/>
              </a:xfrm>
            </p:grpSpPr>
            <p:sp>
              <p:nvSpPr>
                <p:cNvPr id="20496" name="AutoShape 8"/>
                <p:cNvSpPr>
                  <a:spLocks noChangeArrowheads="1"/>
                </p:cNvSpPr>
                <p:nvPr/>
              </p:nvSpPr>
              <p:spPr bwMode="auto">
                <a:xfrm>
                  <a:off x="521" y="1525"/>
                  <a:ext cx="2132" cy="1180"/>
                </a:xfrm>
                <a:prstGeom prst="irregularSeal2">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20497" name="WordArt 13"/>
                <p:cNvSpPr>
                  <a:spLocks noChangeArrowheads="1" noChangeShapeType="1" noTextEdit="1"/>
                </p:cNvSpPr>
                <p:nvPr/>
              </p:nvSpPr>
              <p:spPr bwMode="auto">
                <a:xfrm>
                  <a:off x="975" y="2024"/>
                  <a:ext cx="1080" cy="204"/>
                </a:xfrm>
                <a:prstGeom prst="rect">
                  <a:avLst/>
                </a:prstGeom>
              </p:spPr>
              <p:txBody>
                <a:bodyPr wrap="none" fromWordArt="1">
                  <a:prstTxWarp prst="textPlain">
                    <a:avLst>
                      <a:gd name="adj" fmla="val 50000"/>
                    </a:avLst>
                  </a:prstTxWarp>
                </a:bodyPr>
                <a:lstStyle/>
                <a:p>
                  <a:pPr algn="ctr"/>
                  <a:r>
                    <a:rPr lang="it-IT" sz="2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IMMUNOLOGICHE</a:t>
                  </a:r>
                </a:p>
              </p:txBody>
            </p:sp>
          </p:grpSp>
          <p:sp>
            <p:nvSpPr>
              <p:cNvPr id="20494" name="Text Box 5"/>
              <p:cNvSpPr txBox="1">
                <a:spLocks noChangeArrowheads="1"/>
              </p:cNvSpPr>
              <p:nvPr/>
            </p:nvSpPr>
            <p:spPr bwMode="auto">
              <a:xfrm>
                <a:off x="385" y="1207"/>
                <a:ext cx="3175" cy="231"/>
              </a:xfrm>
              <a:prstGeom prst="rect">
                <a:avLst/>
              </a:prstGeom>
              <a:noFill/>
              <a:ln w="9525">
                <a:noFill/>
                <a:miter lim="800000"/>
                <a:headEnd/>
                <a:tailEnd/>
              </a:ln>
            </p:spPr>
            <p:txBody>
              <a:bodyPr>
                <a:spAutoFit/>
              </a:bodyPr>
              <a:lstStyle/>
              <a:p>
                <a:pPr algn="ctr" eaLnBrk="1" hangingPunct="1">
                  <a:spcBef>
                    <a:spcPct val="50000"/>
                  </a:spcBef>
                </a:pPr>
                <a:r>
                  <a:rPr lang="it-IT" altLang="it-IT" sz="1800"/>
                  <a:t>Le reazioni vanno distinte in due gruppi:</a:t>
                </a:r>
              </a:p>
            </p:txBody>
          </p:sp>
          <p:sp>
            <p:nvSpPr>
              <p:cNvPr id="20495" name="AutoShape 14"/>
              <p:cNvSpPr>
                <a:spLocks noChangeArrowheads="1"/>
              </p:cNvSpPr>
              <p:nvPr/>
            </p:nvSpPr>
            <p:spPr bwMode="auto">
              <a:xfrm>
                <a:off x="3424" y="1434"/>
                <a:ext cx="2132" cy="1180"/>
              </a:xfrm>
              <a:prstGeom prst="irregularSeal2">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
          <p:nvSpPr>
            <p:cNvPr id="20492" name="WordArt 15"/>
            <p:cNvSpPr>
              <a:spLocks noChangeArrowheads="1" noChangeShapeType="1" noTextEdit="1"/>
            </p:cNvSpPr>
            <p:nvPr/>
          </p:nvSpPr>
          <p:spPr bwMode="auto">
            <a:xfrm>
              <a:off x="3742" y="1978"/>
              <a:ext cx="1410" cy="204"/>
            </a:xfrm>
            <a:prstGeom prst="rect">
              <a:avLst/>
            </a:prstGeom>
          </p:spPr>
          <p:txBody>
            <a:bodyPr wrap="none" fromWordArt="1">
              <a:prstTxWarp prst="textPlain">
                <a:avLst>
                  <a:gd name="adj" fmla="val 50000"/>
                </a:avLst>
              </a:prstTxWarp>
            </a:bodyPr>
            <a:lstStyle/>
            <a:p>
              <a:pPr algn="ctr"/>
              <a:r>
                <a:rPr lang="it-IT" sz="2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NON  IMMUNOLOGICHE</a:t>
              </a:r>
            </a:p>
          </p:txBody>
        </p:sp>
      </p:grpSp>
      <p:grpSp>
        <p:nvGrpSpPr>
          <p:cNvPr id="5" name="Group 44"/>
          <p:cNvGrpSpPr>
            <a:grpSpLocks/>
          </p:cNvGrpSpPr>
          <p:nvPr/>
        </p:nvGrpSpPr>
        <p:grpSpPr bwMode="auto">
          <a:xfrm>
            <a:off x="755650" y="4292600"/>
            <a:ext cx="2735263" cy="1512888"/>
            <a:chOff x="476" y="2704"/>
            <a:chExt cx="1723" cy="953"/>
          </a:xfrm>
        </p:grpSpPr>
        <p:sp>
          <p:nvSpPr>
            <p:cNvPr id="20489" name="Rectangle 16"/>
            <p:cNvSpPr>
              <a:spLocks noChangeArrowheads="1"/>
            </p:cNvSpPr>
            <p:nvPr/>
          </p:nvSpPr>
          <p:spPr bwMode="auto">
            <a:xfrm>
              <a:off x="476" y="3158"/>
              <a:ext cx="1723" cy="499"/>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800"/>
                <a:t>Emolisi da alloanticorpi</a:t>
              </a:r>
            </a:p>
          </p:txBody>
        </p:sp>
        <p:sp>
          <p:nvSpPr>
            <p:cNvPr id="20490" name="AutoShape 41"/>
            <p:cNvSpPr>
              <a:spLocks noChangeArrowheads="1"/>
            </p:cNvSpPr>
            <p:nvPr/>
          </p:nvSpPr>
          <p:spPr bwMode="auto">
            <a:xfrm>
              <a:off x="1292" y="2704"/>
              <a:ext cx="273" cy="318"/>
            </a:xfrm>
            <a:prstGeom prst="downArrow">
              <a:avLst>
                <a:gd name="adj1" fmla="val 50000"/>
                <a:gd name="adj2" fmla="val 29121"/>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6" name="Group 43"/>
          <p:cNvGrpSpPr>
            <a:grpSpLocks/>
          </p:cNvGrpSpPr>
          <p:nvPr/>
        </p:nvGrpSpPr>
        <p:grpSpPr bwMode="auto">
          <a:xfrm>
            <a:off x="5724525" y="4148138"/>
            <a:ext cx="2735263" cy="2376487"/>
            <a:chOff x="3606" y="2613"/>
            <a:chExt cx="1723" cy="1497"/>
          </a:xfrm>
        </p:grpSpPr>
        <p:sp>
          <p:nvSpPr>
            <p:cNvPr id="20487" name="Rectangle 36"/>
            <p:cNvSpPr>
              <a:spLocks noChangeArrowheads="1"/>
            </p:cNvSpPr>
            <p:nvPr/>
          </p:nvSpPr>
          <p:spPr bwMode="auto">
            <a:xfrm>
              <a:off x="3606" y="3067"/>
              <a:ext cx="1723" cy="1043"/>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800"/>
                <a:t>Sovraccarico circolatorio</a:t>
              </a:r>
            </a:p>
            <a:p>
              <a:pPr algn="ctr" eaLnBrk="1" hangingPunct="1"/>
              <a:r>
                <a:rPr lang="it-IT" altLang="it-IT" sz="1800"/>
                <a:t>Shock</a:t>
              </a:r>
            </a:p>
            <a:p>
              <a:pPr algn="ctr" eaLnBrk="1" hangingPunct="1"/>
              <a:r>
                <a:rPr lang="it-IT" altLang="it-IT" sz="1800"/>
                <a:t>Embolia</a:t>
              </a:r>
            </a:p>
            <a:p>
              <a:pPr algn="ctr" eaLnBrk="1" hangingPunct="1"/>
              <a:r>
                <a:rPr lang="it-IT" altLang="it-IT" sz="1800"/>
                <a:t>Tromboflebiti</a:t>
              </a:r>
            </a:p>
            <a:p>
              <a:pPr algn="ctr" eaLnBrk="1" hangingPunct="1"/>
              <a:r>
                <a:rPr lang="it-IT" altLang="it-IT" sz="1800"/>
                <a:t>Siderosi</a:t>
              </a:r>
            </a:p>
            <a:p>
              <a:pPr algn="ctr" eaLnBrk="1" hangingPunct="1"/>
              <a:r>
                <a:rPr lang="it-IT" altLang="it-IT" sz="1800"/>
                <a:t>Infezioni</a:t>
              </a:r>
            </a:p>
          </p:txBody>
        </p:sp>
        <p:sp>
          <p:nvSpPr>
            <p:cNvPr id="20488" name="AutoShape 42"/>
            <p:cNvSpPr>
              <a:spLocks noChangeArrowheads="1"/>
            </p:cNvSpPr>
            <p:nvPr/>
          </p:nvSpPr>
          <p:spPr bwMode="auto">
            <a:xfrm>
              <a:off x="4377" y="2613"/>
              <a:ext cx="273" cy="318"/>
            </a:xfrm>
            <a:prstGeom prst="downArrow">
              <a:avLst>
                <a:gd name="adj1" fmla="val 50000"/>
                <a:gd name="adj2" fmla="val 29121"/>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Tree>
    <p:extLst>
      <p:ext uri="{BB962C8B-B14F-4D97-AF65-F5344CB8AC3E}">
        <p14:creationId xmlns:p14="http://schemas.microsoft.com/office/powerpoint/2010/main" val="2761201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blackWhite">
          <a:xfrm>
            <a:off x="1763713" y="333375"/>
            <a:ext cx="5700712" cy="719138"/>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PRINCIPALI COMPLICAZIONI</a:t>
            </a:r>
            <a:endParaRPr lang="en-US" sz="1800" b="1">
              <a:solidFill>
                <a:schemeClr val="accent2"/>
              </a:solidFill>
              <a:effectLst>
                <a:outerShdw blurRad="38100" dist="38100" dir="2700000" algn="tl">
                  <a:srgbClr val="000000"/>
                </a:outerShdw>
              </a:effectLst>
            </a:endParaRPr>
          </a:p>
        </p:txBody>
      </p:sp>
      <p:grpSp>
        <p:nvGrpSpPr>
          <p:cNvPr id="2" name="Group 21"/>
          <p:cNvGrpSpPr>
            <a:grpSpLocks/>
          </p:cNvGrpSpPr>
          <p:nvPr/>
        </p:nvGrpSpPr>
        <p:grpSpPr bwMode="auto">
          <a:xfrm>
            <a:off x="3276600" y="2060575"/>
            <a:ext cx="2808288" cy="1296988"/>
            <a:chOff x="2064" y="1298"/>
            <a:chExt cx="1769" cy="817"/>
          </a:xfrm>
        </p:grpSpPr>
        <p:sp>
          <p:nvSpPr>
            <p:cNvPr id="21521" name="Oval 8"/>
            <p:cNvSpPr>
              <a:spLocks noChangeArrowheads="1"/>
            </p:cNvSpPr>
            <p:nvPr/>
          </p:nvSpPr>
          <p:spPr bwMode="auto">
            <a:xfrm>
              <a:off x="2064" y="1298"/>
              <a:ext cx="1769" cy="817"/>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21522" name="Text Box 9"/>
            <p:cNvSpPr txBox="1">
              <a:spLocks noChangeArrowheads="1"/>
            </p:cNvSpPr>
            <p:nvPr/>
          </p:nvSpPr>
          <p:spPr bwMode="auto">
            <a:xfrm>
              <a:off x="2335" y="1616"/>
              <a:ext cx="1225" cy="231"/>
            </a:xfrm>
            <a:prstGeom prst="rect">
              <a:avLst/>
            </a:prstGeom>
            <a:noFill/>
            <a:ln w="9525">
              <a:noFill/>
              <a:miter lim="800000"/>
              <a:headEnd/>
              <a:tailEnd/>
            </a:ln>
          </p:spPr>
          <p:txBody>
            <a:bodyPr>
              <a:spAutoFit/>
            </a:bodyPr>
            <a:lstStyle/>
            <a:p>
              <a:pPr algn="ctr" eaLnBrk="1" hangingPunct="1">
                <a:spcBef>
                  <a:spcPct val="50000"/>
                </a:spcBef>
              </a:pPr>
              <a:r>
                <a:rPr lang="it-IT" altLang="it-IT" sz="1800"/>
                <a:t>INFEZIONI</a:t>
              </a:r>
            </a:p>
          </p:txBody>
        </p:sp>
      </p:grpSp>
      <p:grpSp>
        <p:nvGrpSpPr>
          <p:cNvPr id="3" name="Group 19"/>
          <p:cNvGrpSpPr>
            <a:grpSpLocks/>
          </p:cNvGrpSpPr>
          <p:nvPr/>
        </p:nvGrpSpPr>
        <p:grpSpPr bwMode="auto">
          <a:xfrm>
            <a:off x="107950" y="3284538"/>
            <a:ext cx="8783638" cy="2016125"/>
            <a:chOff x="68" y="2069"/>
            <a:chExt cx="5533" cy="1270"/>
          </a:xfrm>
        </p:grpSpPr>
        <p:sp>
          <p:nvSpPr>
            <p:cNvPr id="21515" name="Rectangle 6"/>
            <p:cNvSpPr>
              <a:spLocks noChangeArrowheads="1"/>
            </p:cNvSpPr>
            <p:nvPr/>
          </p:nvSpPr>
          <p:spPr bwMode="auto">
            <a:xfrm>
              <a:off x="2154" y="3021"/>
              <a:ext cx="1678" cy="318"/>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800"/>
                <a:t>Epatiti post-trasfusionali</a:t>
              </a:r>
            </a:p>
          </p:txBody>
        </p:sp>
        <p:sp>
          <p:nvSpPr>
            <p:cNvPr id="21516" name="Rectangle 7"/>
            <p:cNvSpPr>
              <a:spLocks noChangeArrowheads="1"/>
            </p:cNvSpPr>
            <p:nvPr/>
          </p:nvSpPr>
          <p:spPr bwMode="auto">
            <a:xfrm>
              <a:off x="68" y="2795"/>
              <a:ext cx="1996" cy="318"/>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800"/>
                <a:t>Malaria,citomegalo,toxoplasma</a:t>
              </a:r>
            </a:p>
            <a:p>
              <a:pPr algn="ctr" eaLnBrk="1" hangingPunct="1"/>
              <a:r>
                <a:rPr lang="it-IT" altLang="it-IT" sz="1800"/>
                <a:t>Sifilide,etc</a:t>
              </a:r>
            </a:p>
          </p:txBody>
        </p:sp>
        <p:sp>
          <p:nvSpPr>
            <p:cNvPr id="21517" name="Rectangle 10"/>
            <p:cNvSpPr>
              <a:spLocks noChangeArrowheads="1"/>
            </p:cNvSpPr>
            <p:nvPr/>
          </p:nvSpPr>
          <p:spPr bwMode="auto">
            <a:xfrm>
              <a:off x="3923" y="2795"/>
              <a:ext cx="1678" cy="318"/>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800"/>
                <a:t>AIDS</a:t>
              </a:r>
            </a:p>
          </p:txBody>
        </p:sp>
        <p:sp>
          <p:nvSpPr>
            <p:cNvPr id="21518" name="AutoShape 11"/>
            <p:cNvSpPr>
              <a:spLocks noChangeArrowheads="1"/>
            </p:cNvSpPr>
            <p:nvPr/>
          </p:nvSpPr>
          <p:spPr bwMode="auto">
            <a:xfrm rot="8678751">
              <a:off x="1338" y="2115"/>
              <a:ext cx="544" cy="363"/>
            </a:xfrm>
            <a:prstGeom prst="rightArrow">
              <a:avLst>
                <a:gd name="adj1" fmla="val 50000"/>
                <a:gd name="adj2" fmla="val 37466"/>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21519" name="AutoShape 12"/>
            <p:cNvSpPr>
              <a:spLocks noChangeArrowheads="1"/>
            </p:cNvSpPr>
            <p:nvPr/>
          </p:nvSpPr>
          <p:spPr bwMode="auto">
            <a:xfrm rot="2256778">
              <a:off x="3878" y="2069"/>
              <a:ext cx="544" cy="363"/>
            </a:xfrm>
            <a:prstGeom prst="rightArrow">
              <a:avLst>
                <a:gd name="adj1" fmla="val 50000"/>
                <a:gd name="adj2" fmla="val 37466"/>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21520" name="AutoShape 13"/>
            <p:cNvSpPr>
              <a:spLocks noChangeArrowheads="1"/>
            </p:cNvSpPr>
            <p:nvPr/>
          </p:nvSpPr>
          <p:spPr bwMode="auto">
            <a:xfrm rot="5400000">
              <a:off x="2699" y="2341"/>
              <a:ext cx="544" cy="363"/>
            </a:xfrm>
            <a:prstGeom prst="rightArrow">
              <a:avLst>
                <a:gd name="adj1" fmla="val 50000"/>
                <a:gd name="adj2" fmla="val 37466"/>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4" name="Group 20"/>
          <p:cNvGrpSpPr>
            <a:grpSpLocks/>
          </p:cNvGrpSpPr>
          <p:nvPr/>
        </p:nvGrpSpPr>
        <p:grpSpPr bwMode="auto">
          <a:xfrm>
            <a:off x="2124075" y="5516563"/>
            <a:ext cx="4968875" cy="793750"/>
            <a:chOff x="1338" y="3475"/>
            <a:chExt cx="3130" cy="500"/>
          </a:xfrm>
        </p:grpSpPr>
        <p:sp>
          <p:nvSpPr>
            <p:cNvPr id="21511" name="Rectangle 14"/>
            <p:cNvSpPr>
              <a:spLocks noChangeArrowheads="1"/>
            </p:cNvSpPr>
            <p:nvPr/>
          </p:nvSpPr>
          <p:spPr bwMode="auto">
            <a:xfrm>
              <a:off x="1338" y="3657"/>
              <a:ext cx="1406" cy="317"/>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600"/>
                <a:t>HBV,HCV,HVD</a:t>
              </a:r>
            </a:p>
          </p:txBody>
        </p:sp>
        <p:sp>
          <p:nvSpPr>
            <p:cNvPr id="21512" name="Rectangle 15"/>
            <p:cNvSpPr>
              <a:spLocks noChangeArrowheads="1"/>
            </p:cNvSpPr>
            <p:nvPr/>
          </p:nvSpPr>
          <p:spPr bwMode="auto">
            <a:xfrm>
              <a:off x="3107" y="3657"/>
              <a:ext cx="1361" cy="318"/>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600"/>
                <a:t>VIRUS SCONOSCIUTI</a:t>
              </a:r>
            </a:p>
          </p:txBody>
        </p:sp>
        <p:sp>
          <p:nvSpPr>
            <p:cNvPr id="21513" name="AutoShape 16"/>
            <p:cNvSpPr>
              <a:spLocks noChangeArrowheads="1"/>
            </p:cNvSpPr>
            <p:nvPr/>
          </p:nvSpPr>
          <p:spPr bwMode="auto">
            <a:xfrm rot="8657780">
              <a:off x="2336" y="3475"/>
              <a:ext cx="272" cy="46"/>
            </a:xfrm>
            <a:prstGeom prst="rightArrow">
              <a:avLst>
                <a:gd name="adj1" fmla="val 50000"/>
                <a:gd name="adj2" fmla="val 147826"/>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21514" name="AutoShape 17"/>
            <p:cNvSpPr>
              <a:spLocks noChangeArrowheads="1"/>
            </p:cNvSpPr>
            <p:nvPr/>
          </p:nvSpPr>
          <p:spPr bwMode="auto">
            <a:xfrm rot="2151683">
              <a:off x="3198" y="3475"/>
              <a:ext cx="272" cy="46"/>
            </a:xfrm>
            <a:prstGeom prst="rightArrow">
              <a:avLst>
                <a:gd name="adj1" fmla="val 50000"/>
                <a:gd name="adj2" fmla="val 147826"/>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
        <p:nvSpPr>
          <p:cNvPr id="21510" name="Text Box 18"/>
          <p:cNvSpPr txBox="1">
            <a:spLocks noChangeArrowheads="1"/>
          </p:cNvSpPr>
          <p:nvPr/>
        </p:nvSpPr>
        <p:spPr bwMode="auto">
          <a:xfrm>
            <a:off x="1331913" y="1412875"/>
            <a:ext cx="6481762" cy="366713"/>
          </a:xfrm>
          <a:prstGeom prst="rect">
            <a:avLst/>
          </a:prstGeom>
          <a:solidFill>
            <a:schemeClr val="folHlink"/>
          </a:solidFill>
          <a:ln w="9525">
            <a:noFill/>
            <a:miter lim="800000"/>
            <a:headEnd/>
            <a:tailEnd/>
          </a:ln>
        </p:spPr>
        <p:txBody>
          <a:bodyPr>
            <a:spAutoFit/>
          </a:bodyPr>
          <a:lstStyle/>
          <a:p>
            <a:pPr algn="ctr" eaLnBrk="1" hangingPunct="1">
              <a:spcBef>
                <a:spcPct val="50000"/>
              </a:spcBef>
            </a:pPr>
            <a:r>
              <a:rPr lang="it-IT" altLang="it-IT" sz="1800"/>
              <a:t>TRASFUSIONE E SOMMINISTRAZIONE EMODERIVATI</a:t>
            </a:r>
          </a:p>
        </p:txBody>
      </p:sp>
    </p:spTree>
    <p:extLst>
      <p:ext uri="{BB962C8B-B14F-4D97-AF65-F5344CB8AC3E}">
        <p14:creationId xmlns:p14="http://schemas.microsoft.com/office/powerpoint/2010/main" val="220037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4800" y="0"/>
            <a:ext cx="8458200" cy="884238"/>
          </a:xfrm>
          <a:prstGeom prst="rect">
            <a:avLst/>
          </a:prstGeom>
          <a:noFill/>
          <a:ln w="12700">
            <a:noFill/>
            <a:miter lim="800000"/>
            <a:headEnd type="none" w="sm" len="sm"/>
            <a:tailEnd type="none" w="sm" len="sm"/>
          </a:ln>
        </p:spPr>
        <p:txBody>
          <a:bodyPr>
            <a:spAutoFit/>
          </a:bodyPr>
          <a:lstStyle/>
          <a:p>
            <a:endParaRPr lang="en-US" altLang="it-IT" sz="2400">
              <a:latin typeface="Times" pitchFamily="18" charset="0"/>
            </a:endParaRPr>
          </a:p>
          <a:p>
            <a:r>
              <a:rPr lang="en-US" altLang="it-IT" sz="2800" b="1">
                <a:solidFill>
                  <a:srgbClr val="800040"/>
                </a:solidFill>
                <a:latin typeface="Times" pitchFamily="18" charset="0"/>
              </a:rPr>
              <a:t>Viral hepatitis is caused by at least 6 different viruses</a:t>
            </a:r>
            <a:r>
              <a:rPr lang="en-US" altLang="it-IT" sz="2800" b="1">
                <a:solidFill>
                  <a:srgbClr val="800000"/>
                </a:solidFill>
                <a:latin typeface="Times" pitchFamily="18" charset="0"/>
              </a:rPr>
              <a:t>  </a:t>
            </a:r>
            <a:endParaRPr lang="en-US" altLang="it-IT" sz="2800" b="1">
              <a:latin typeface="Times New Roman" pitchFamily="18" charset="0"/>
            </a:endParaRPr>
          </a:p>
        </p:txBody>
      </p:sp>
      <p:grpSp>
        <p:nvGrpSpPr>
          <p:cNvPr id="2" name="Group 3"/>
          <p:cNvGrpSpPr>
            <a:grpSpLocks/>
          </p:cNvGrpSpPr>
          <p:nvPr/>
        </p:nvGrpSpPr>
        <p:grpSpPr bwMode="auto">
          <a:xfrm>
            <a:off x="4132263" y="4813300"/>
            <a:ext cx="428625" cy="596900"/>
            <a:chOff x="2832" y="3272"/>
            <a:chExt cx="304" cy="376"/>
          </a:xfrm>
        </p:grpSpPr>
        <p:sp>
          <p:nvSpPr>
            <p:cNvPr id="31780" name="Oval 4"/>
            <p:cNvSpPr>
              <a:spLocks noChangeArrowheads="1"/>
            </p:cNvSpPr>
            <p:nvPr/>
          </p:nvSpPr>
          <p:spPr bwMode="auto">
            <a:xfrm>
              <a:off x="2839" y="3272"/>
              <a:ext cx="280"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algn="ctr" eaLnBrk="1" hangingPunct="1">
                <a:defRPr/>
              </a:pPr>
              <a:endParaRPr lang="it-IT" altLang="it-IT"/>
            </a:p>
          </p:txBody>
        </p:sp>
        <p:sp>
          <p:nvSpPr>
            <p:cNvPr id="51205" name="Rectangle 5"/>
            <p:cNvSpPr>
              <a:spLocks noChangeArrowheads="1"/>
            </p:cNvSpPr>
            <p:nvPr/>
          </p:nvSpPr>
          <p:spPr bwMode="auto">
            <a:xfrm>
              <a:off x="2832" y="3283"/>
              <a:ext cx="304" cy="344"/>
            </a:xfrm>
            <a:prstGeom prst="rect">
              <a:avLst/>
            </a:prstGeom>
            <a:noFill/>
            <a:ln w="12700">
              <a:noFill/>
              <a:miter lim="800000"/>
              <a:headEnd/>
              <a:tailEnd/>
            </a:ln>
            <a:effectLst/>
          </p:spPr>
          <p:txBody>
            <a:bodyPr lIns="90488" tIns="44450" rIns="90488" bIns="44450">
              <a:spAutoFit/>
            </a:bodyPr>
            <a:lstStyle/>
            <a:p>
              <a:pPr>
                <a:defRPr/>
              </a:pPr>
              <a:r>
                <a:rPr lang="en-US" sz="3000">
                  <a:solidFill>
                    <a:srgbClr val="063DE8"/>
                  </a:solidFill>
                  <a:effectLst>
                    <a:outerShdw blurRad="38100" dist="38100" dir="2700000" algn="tl">
                      <a:srgbClr val="C0C0C0"/>
                    </a:outerShdw>
                  </a:effectLst>
                  <a:latin typeface="ZapfHumnst Dm BT" charset="0"/>
                </a:rPr>
                <a:t>D</a:t>
              </a:r>
            </a:p>
          </p:txBody>
        </p:sp>
      </p:grpSp>
      <p:grpSp>
        <p:nvGrpSpPr>
          <p:cNvPr id="3" name="Group 6"/>
          <p:cNvGrpSpPr>
            <a:grpSpLocks/>
          </p:cNvGrpSpPr>
          <p:nvPr/>
        </p:nvGrpSpPr>
        <p:grpSpPr bwMode="auto">
          <a:xfrm>
            <a:off x="541338" y="1866900"/>
            <a:ext cx="2032000" cy="2968625"/>
            <a:chOff x="384" y="1176"/>
            <a:chExt cx="1440" cy="1870"/>
          </a:xfrm>
        </p:grpSpPr>
        <p:sp>
          <p:nvSpPr>
            <p:cNvPr id="51207" name="Rectangle 7"/>
            <p:cNvSpPr>
              <a:spLocks noChangeArrowheads="1"/>
            </p:cNvSpPr>
            <p:nvPr/>
          </p:nvSpPr>
          <p:spPr bwMode="auto">
            <a:xfrm>
              <a:off x="422" y="1176"/>
              <a:ext cx="1212" cy="286"/>
            </a:xfrm>
            <a:prstGeom prst="rect">
              <a:avLst/>
            </a:prstGeom>
            <a:noFill/>
            <a:ln w="12700">
              <a:noFill/>
              <a:miter lim="800000"/>
              <a:headEnd/>
              <a:tailEnd/>
            </a:ln>
            <a:effectLst/>
          </p:spPr>
          <p:txBody>
            <a:bodyPr wrap="none" lIns="90488" tIns="44450" rIns="90488" bIns="44450">
              <a:spAutoFit/>
            </a:bodyPr>
            <a:lstStyle/>
            <a:p>
              <a:pPr>
                <a:defRPr/>
              </a:pPr>
              <a:r>
                <a:rPr lang="en-US" sz="2400" b="1">
                  <a:solidFill>
                    <a:srgbClr val="063DE8"/>
                  </a:solidFill>
                  <a:effectLst>
                    <a:outerShdw blurRad="38100" dist="38100" dir="2700000" algn="tl">
                      <a:srgbClr val="C0C0C0"/>
                    </a:outerShdw>
                  </a:effectLst>
                  <a:latin typeface="ZapfHumnst BT" charset="0"/>
                </a:rPr>
                <a:t>“Infectious”</a:t>
              </a:r>
            </a:p>
          </p:txBody>
        </p:sp>
        <p:sp>
          <p:nvSpPr>
            <p:cNvPr id="51208" name="Rectangle 8"/>
            <p:cNvSpPr>
              <a:spLocks noChangeArrowheads="1"/>
            </p:cNvSpPr>
            <p:nvPr/>
          </p:nvSpPr>
          <p:spPr bwMode="auto">
            <a:xfrm>
              <a:off x="796" y="2760"/>
              <a:ext cx="907" cy="286"/>
            </a:xfrm>
            <a:prstGeom prst="rect">
              <a:avLst/>
            </a:prstGeom>
            <a:noFill/>
            <a:ln w="12700">
              <a:noFill/>
              <a:miter lim="800000"/>
              <a:headEnd/>
              <a:tailEnd/>
            </a:ln>
            <a:effectLst/>
          </p:spPr>
          <p:txBody>
            <a:bodyPr wrap="none" lIns="90488" tIns="44450" rIns="90488" bIns="44450">
              <a:spAutoFit/>
            </a:bodyPr>
            <a:lstStyle/>
            <a:p>
              <a:pPr>
                <a:defRPr/>
              </a:pPr>
              <a:r>
                <a:rPr lang="en-US" sz="2400" b="1">
                  <a:solidFill>
                    <a:srgbClr val="063DE8"/>
                  </a:solidFill>
                  <a:effectLst>
                    <a:outerShdw blurRad="38100" dist="38100" dir="2700000" algn="tl">
                      <a:srgbClr val="C0C0C0"/>
                    </a:outerShdw>
                  </a:effectLst>
                  <a:latin typeface="ZapfHumnst BT" charset="0"/>
                </a:rPr>
                <a:t>“Serum”</a:t>
              </a:r>
            </a:p>
          </p:txBody>
        </p:sp>
        <p:sp>
          <p:nvSpPr>
            <p:cNvPr id="51209" name="Rectangle 9"/>
            <p:cNvSpPr>
              <a:spLocks noChangeArrowheads="1"/>
            </p:cNvSpPr>
            <p:nvPr/>
          </p:nvSpPr>
          <p:spPr bwMode="auto">
            <a:xfrm>
              <a:off x="384" y="1864"/>
              <a:ext cx="1440" cy="540"/>
            </a:xfrm>
            <a:prstGeom prst="rect">
              <a:avLst/>
            </a:prstGeom>
            <a:noFill/>
            <a:ln w="12700">
              <a:noFill/>
              <a:miter lim="800000"/>
              <a:headEnd/>
              <a:tailEnd/>
            </a:ln>
            <a:effectLst/>
          </p:spPr>
          <p:txBody>
            <a:bodyPr lIns="90488" tIns="44450" rIns="90488" bIns="44450">
              <a:spAutoFit/>
            </a:bodyPr>
            <a:lstStyle/>
            <a:p>
              <a:pPr algn="ctr">
                <a:lnSpc>
                  <a:spcPct val="90000"/>
                </a:lnSpc>
                <a:defRPr/>
              </a:pPr>
              <a:r>
                <a:rPr lang="en-US" sz="2800" b="1">
                  <a:solidFill>
                    <a:srgbClr val="F71807"/>
                  </a:solidFill>
                  <a:effectLst>
                    <a:outerShdw blurRad="38100" dist="38100" dir="2700000" algn="tl">
                      <a:srgbClr val="C0C0C0"/>
                    </a:outerShdw>
                  </a:effectLst>
                  <a:latin typeface="ZapfHumnst BT" charset="0"/>
                </a:rPr>
                <a:t>Viral hepatitis</a:t>
              </a:r>
            </a:p>
          </p:txBody>
        </p:sp>
        <p:sp>
          <p:nvSpPr>
            <p:cNvPr id="22562" name="Line 10"/>
            <p:cNvSpPr>
              <a:spLocks noChangeShapeType="1"/>
            </p:cNvSpPr>
            <p:nvPr/>
          </p:nvSpPr>
          <p:spPr bwMode="auto">
            <a:xfrm flipV="1">
              <a:off x="1006" y="1408"/>
              <a:ext cx="407" cy="416"/>
            </a:xfrm>
            <a:prstGeom prst="line">
              <a:avLst/>
            </a:prstGeom>
            <a:noFill/>
            <a:ln w="38100">
              <a:solidFill>
                <a:srgbClr val="F71807"/>
              </a:solidFill>
              <a:round/>
              <a:headEnd type="diamond" w="med" len="med"/>
              <a:tailEnd type="triangle" w="med" len="med"/>
            </a:ln>
          </p:spPr>
          <p:txBody>
            <a:bodyPr wrap="none" anchor="ctr"/>
            <a:lstStyle/>
            <a:p>
              <a:endParaRPr lang="it-IT"/>
            </a:p>
          </p:txBody>
        </p:sp>
        <p:sp>
          <p:nvSpPr>
            <p:cNvPr id="22563" name="Line 11"/>
            <p:cNvSpPr>
              <a:spLocks noChangeShapeType="1"/>
            </p:cNvSpPr>
            <p:nvPr/>
          </p:nvSpPr>
          <p:spPr bwMode="auto">
            <a:xfrm>
              <a:off x="1053" y="2416"/>
              <a:ext cx="360" cy="384"/>
            </a:xfrm>
            <a:prstGeom prst="line">
              <a:avLst/>
            </a:prstGeom>
            <a:noFill/>
            <a:ln w="38100">
              <a:solidFill>
                <a:srgbClr val="F71807"/>
              </a:solidFill>
              <a:round/>
              <a:headEnd type="diamond" w="med" len="med"/>
              <a:tailEnd type="triangle" w="med" len="med"/>
            </a:ln>
          </p:spPr>
          <p:txBody>
            <a:bodyPr wrap="none" anchor="ctr"/>
            <a:lstStyle/>
            <a:p>
              <a:endParaRPr lang="it-IT"/>
            </a:p>
          </p:txBody>
        </p:sp>
      </p:grpSp>
      <p:grpSp>
        <p:nvGrpSpPr>
          <p:cNvPr id="4" name="Group 12"/>
          <p:cNvGrpSpPr>
            <a:grpSpLocks/>
          </p:cNvGrpSpPr>
          <p:nvPr/>
        </p:nvGrpSpPr>
        <p:grpSpPr bwMode="auto">
          <a:xfrm>
            <a:off x="2506663" y="1803400"/>
            <a:ext cx="2451100" cy="3111500"/>
            <a:chOff x="1776" y="1136"/>
            <a:chExt cx="1737" cy="1960"/>
          </a:xfrm>
        </p:grpSpPr>
        <p:grpSp>
          <p:nvGrpSpPr>
            <p:cNvPr id="5" name="Group 13"/>
            <p:cNvGrpSpPr>
              <a:grpSpLocks/>
            </p:cNvGrpSpPr>
            <p:nvPr/>
          </p:nvGrpSpPr>
          <p:grpSpPr bwMode="auto">
            <a:xfrm>
              <a:off x="2565" y="1136"/>
              <a:ext cx="304" cy="376"/>
              <a:chOff x="2517" y="1171"/>
              <a:chExt cx="304" cy="376"/>
            </a:xfrm>
          </p:grpSpPr>
          <p:sp>
            <p:nvSpPr>
              <p:cNvPr id="31773" name="Oval 14"/>
              <p:cNvSpPr>
                <a:spLocks noChangeArrowheads="1"/>
              </p:cNvSpPr>
              <p:nvPr/>
            </p:nvSpPr>
            <p:spPr bwMode="auto">
              <a:xfrm>
                <a:off x="2521" y="1171"/>
                <a:ext cx="283"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algn="ctr" eaLnBrk="1" hangingPunct="1">
                  <a:defRPr/>
                </a:pPr>
                <a:endParaRPr lang="it-IT" altLang="it-IT"/>
              </a:p>
            </p:txBody>
          </p:sp>
          <p:sp>
            <p:nvSpPr>
              <p:cNvPr id="51215" name="Rectangle 15"/>
              <p:cNvSpPr>
                <a:spLocks noChangeArrowheads="1"/>
              </p:cNvSpPr>
              <p:nvPr/>
            </p:nvSpPr>
            <p:spPr bwMode="auto">
              <a:xfrm>
                <a:off x="2517" y="1183"/>
                <a:ext cx="309" cy="344"/>
              </a:xfrm>
              <a:prstGeom prst="rect">
                <a:avLst/>
              </a:prstGeom>
              <a:noFill/>
              <a:ln w="12700">
                <a:noFill/>
                <a:miter lim="800000"/>
                <a:headEnd/>
                <a:tailEnd/>
              </a:ln>
              <a:effectLst/>
            </p:spPr>
            <p:txBody>
              <a:bodyPr lIns="90488" tIns="44450" rIns="90488" bIns="44450">
                <a:spAutoFit/>
              </a:bodyPr>
              <a:lstStyle/>
              <a:p>
                <a:pPr>
                  <a:defRPr/>
                </a:pPr>
                <a:r>
                  <a:rPr lang="en-US" sz="3000">
                    <a:solidFill>
                      <a:srgbClr val="063DE8"/>
                    </a:solidFill>
                    <a:effectLst>
                      <a:outerShdw blurRad="38100" dist="38100" dir="2700000" algn="tl">
                        <a:srgbClr val="C0C0C0"/>
                      </a:outerShdw>
                    </a:effectLst>
                    <a:latin typeface="ZapfHumnst Dm BT" charset="0"/>
                  </a:rPr>
                  <a:t>A</a:t>
                </a:r>
              </a:p>
            </p:txBody>
          </p:sp>
        </p:grpSp>
        <p:sp>
          <p:nvSpPr>
            <p:cNvPr id="51216" name="Rectangle 16"/>
            <p:cNvSpPr>
              <a:spLocks noChangeArrowheads="1"/>
            </p:cNvSpPr>
            <p:nvPr/>
          </p:nvSpPr>
          <p:spPr bwMode="auto">
            <a:xfrm>
              <a:off x="2751" y="1933"/>
              <a:ext cx="762" cy="325"/>
            </a:xfrm>
            <a:prstGeom prst="rect">
              <a:avLst/>
            </a:prstGeom>
            <a:noFill/>
            <a:ln w="12700">
              <a:noFill/>
              <a:miter lim="800000"/>
              <a:headEnd/>
              <a:tailEnd/>
            </a:ln>
            <a:effectLst/>
          </p:spPr>
          <p:txBody>
            <a:bodyPr wrap="none" lIns="90488" tIns="44450" rIns="90488" bIns="44450">
              <a:spAutoFit/>
            </a:bodyPr>
            <a:lstStyle/>
            <a:p>
              <a:pPr>
                <a:defRPr/>
              </a:pPr>
              <a:r>
                <a:rPr lang="en-US" sz="2800" b="1">
                  <a:solidFill>
                    <a:srgbClr val="063DE8"/>
                  </a:solidFill>
                  <a:effectLst>
                    <a:outerShdw blurRad="38100" dist="38100" dir="2700000" algn="tl">
                      <a:srgbClr val="C0C0C0"/>
                    </a:outerShdw>
                  </a:effectLst>
                  <a:latin typeface="ZapfHumnst BT" charset="0"/>
                </a:rPr>
                <a:t>NANB</a:t>
              </a:r>
            </a:p>
          </p:txBody>
        </p:sp>
        <p:grpSp>
          <p:nvGrpSpPr>
            <p:cNvPr id="6" name="Group 17"/>
            <p:cNvGrpSpPr>
              <a:grpSpLocks/>
            </p:cNvGrpSpPr>
            <p:nvPr/>
          </p:nvGrpSpPr>
          <p:grpSpPr bwMode="auto">
            <a:xfrm>
              <a:off x="2604" y="2720"/>
              <a:ext cx="305" cy="376"/>
              <a:chOff x="2556" y="2803"/>
              <a:chExt cx="305" cy="376"/>
            </a:xfrm>
          </p:grpSpPr>
          <p:sp>
            <p:nvSpPr>
              <p:cNvPr id="31771" name="Oval 18"/>
              <p:cNvSpPr>
                <a:spLocks noChangeArrowheads="1"/>
              </p:cNvSpPr>
              <p:nvPr/>
            </p:nvSpPr>
            <p:spPr bwMode="auto">
              <a:xfrm>
                <a:off x="2556" y="2803"/>
                <a:ext cx="280"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algn="ctr" eaLnBrk="1" hangingPunct="1">
                  <a:defRPr/>
                </a:pPr>
                <a:endParaRPr lang="it-IT" altLang="it-IT"/>
              </a:p>
            </p:txBody>
          </p:sp>
          <p:sp>
            <p:nvSpPr>
              <p:cNvPr id="51219" name="Rectangle 19"/>
              <p:cNvSpPr>
                <a:spLocks noChangeArrowheads="1"/>
              </p:cNvSpPr>
              <p:nvPr/>
            </p:nvSpPr>
            <p:spPr bwMode="auto">
              <a:xfrm>
                <a:off x="2557" y="2814"/>
                <a:ext cx="304" cy="344"/>
              </a:xfrm>
              <a:prstGeom prst="rect">
                <a:avLst/>
              </a:prstGeom>
              <a:noFill/>
              <a:ln w="12700">
                <a:noFill/>
                <a:miter lim="800000"/>
                <a:headEnd/>
                <a:tailEnd/>
              </a:ln>
              <a:effectLst/>
            </p:spPr>
            <p:txBody>
              <a:bodyPr lIns="90488" tIns="44450" rIns="90488" bIns="44450">
                <a:spAutoFit/>
              </a:bodyPr>
              <a:lstStyle/>
              <a:p>
                <a:pPr>
                  <a:defRPr/>
                </a:pPr>
                <a:r>
                  <a:rPr lang="en-US" sz="3000">
                    <a:solidFill>
                      <a:srgbClr val="063DE8"/>
                    </a:solidFill>
                    <a:effectLst>
                      <a:outerShdw blurRad="38100" dist="38100" dir="2700000" algn="tl">
                        <a:srgbClr val="C0C0C0"/>
                      </a:outerShdw>
                    </a:effectLst>
                    <a:latin typeface="ZapfHumnst Dm BT" charset="0"/>
                  </a:rPr>
                  <a:t>B</a:t>
                </a:r>
              </a:p>
            </p:txBody>
          </p:sp>
        </p:grpSp>
        <p:sp>
          <p:nvSpPr>
            <p:cNvPr id="22552" name="Line 20"/>
            <p:cNvSpPr>
              <a:spLocks noChangeShapeType="1"/>
            </p:cNvSpPr>
            <p:nvPr/>
          </p:nvSpPr>
          <p:spPr bwMode="auto">
            <a:xfrm>
              <a:off x="2112" y="1324"/>
              <a:ext cx="336" cy="0"/>
            </a:xfrm>
            <a:prstGeom prst="line">
              <a:avLst/>
            </a:prstGeom>
            <a:noFill/>
            <a:ln w="38100">
              <a:solidFill>
                <a:srgbClr val="FF9933"/>
              </a:solidFill>
              <a:round/>
              <a:headEnd type="oval" w="med" len="med"/>
              <a:tailEnd type="triangle" w="med" len="med"/>
            </a:ln>
          </p:spPr>
          <p:txBody>
            <a:bodyPr wrap="none" anchor="ctr"/>
            <a:lstStyle/>
            <a:p>
              <a:endParaRPr lang="it-IT"/>
            </a:p>
          </p:txBody>
        </p:sp>
        <p:sp>
          <p:nvSpPr>
            <p:cNvPr id="22553" name="Line 21"/>
            <p:cNvSpPr>
              <a:spLocks noChangeShapeType="1"/>
            </p:cNvSpPr>
            <p:nvPr/>
          </p:nvSpPr>
          <p:spPr bwMode="auto">
            <a:xfrm>
              <a:off x="2112" y="2908"/>
              <a:ext cx="336" cy="0"/>
            </a:xfrm>
            <a:prstGeom prst="line">
              <a:avLst/>
            </a:prstGeom>
            <a:noFill/>
            <a:ln w="38100">
              <a:solidFill>
                <a:srgbClr val="FF9933"/>
              </a:solidFill>
              <a:round/>
              <a:headEnd type="oval" w="med" len="med"/>
              <a:tailEnd type="triangle" w="med" len="med"/>
            </a:ln>
          </p:spPr>
          <p:txBody>
            <a:bodyPr wrap="none" anchor="ctr"/>
            <a:lstStyle/>
            <a:p>
              <a:endParaRPr lang="it-IT"/>
            </a:p>
          </p:txBody>
        </p:sp>
        <p:sp>
          <p:nvSpPr>
            <p:cNvPr id="22554" name="Line 22"/>
            <p:cNvSpPr>
              <a:spLocks noChangeShapeType="1"/>
            </p:cNvSpPr>
            <p:nvPr/>
          </p:nvSpPr>
          <p:spPr bwMode="auto">
            <a:xfrm>
              <a:off x="1776" y="2100"/>
              <a:ext cx="960" cy="0"/>
            </a:xfrm>
            <a:prstGeom prst="line">
              <a:avLst/>
            </a:prstGeom>
            <a:noFill/>
            <a:ln w="38100">
              <a:solidFill>
                <a:srgbClr val="F71807"/>
              </a:solidFill>
              <a:round/>
              <a:headEnd type="diamond" w="med" len="med"/>
              <a:tailEnd type="triangle" w="med" len="med"/>
            </a:ln>
          </p:spPr>
          <p:txBody>
            <a:bodyPr wrap="none" anchor="ctr"/>
            <a:lstStyle/>
            <a:p>
              <a:endParaRPr lang="it-IT"/>
            </a:p>
          </p:txBody>
        </p:sp>
      </p:grpSp>
      <p:grpSp>
        <p:nvGrpSpPr>
          <p:cNvPr id="7" name="Group 23"/>
          <p:cNvGrpSpPr>
            <a:grpSpLocks/>
          </p:cNvGrpSpPr>
          <p:nvPr/>
        </p:nvGrpSpPr>
        <p:grpSpPr bwMode="auto">
          <a:xfrm>
            <a:off x="5080000" y="1676400"/>
            <a:ext cx="3067050" cy="3333750"/>
            <a:chOff x="3600" y="1056"/>
            <a:chExt cx="2174" cy="2100"/>
          </a:xfrm>
        </p:grpSpPr>
        <p:sp>
          <p:nvSpPr>
            <p:cNvPr id="51224" name="Rectangle 24"/>
            <p:cNvSpPr>
              <a:spLocks noChangeArrowheads="1"/>
            </p:cNvSpPr>
            <p:nvPr/>
          </p:nvSpPr>
          <p:spPr bwMode="auto">
            <a:xfrm>
              <a:off x="4560" y="1056"/>
              <a:ext cx="1160" cy="516"/>
            </a:xfrm>
            <a:prstGeom prst="rect">
              <a:avLst/>
            </a:prstGeom>
            <a:noFill/>
            <a:ln w="12700">
              <a:noFill/>
              <a:miter lim="800000"/>
              <a:headEnd/>
              <a:tailEnd/>
            </a:ln>
            <a:effectLst/>
          </p:spPr>
          <p:txBody>
            <a:bodyPr wrap="none" lIns="90488" tIns="44450" rIns="90488" bIns="44450">
              <a:spAutoFit/>
            </a:bodyPr>
            <a:lstStyle/>
            <a:p>
              <a:pPr>
                <a:defRPr/>
              </a:pPr>
              <a:r>
                <a:rPr lang="en-US" sz="2400" b="1">
                  <a:solidFill>
                    <a:srgbClr val="063DE8"/>
                  </a:solidFill>
                  <a:effectLst>
                    <a:outerShdw blurRad="38100" dist="38100" dir="2700000" algn="tl">
                      <a:srgbClr val="C0C0C0"/>
                    </a:outerShdw>
                  </a:effectLst>
                  <a:latin typeface="ZapfHumnst Ult BT" charset="0"/>
                </a:rPr>
                <a:t>Enterically</a:t>
              </a:r>
              <a:endParaRPr lang="en-US" sz="2400" b="1">
                <a:solidFill>
                  <a:srgbClr val="063DE8"/>
                </a:solidFill>
                <a:effectLst>
                  <a:outerShdw blurRad="38100" dist="38100" dir="2700000" algn="tl">
                    <a:srgbClr val="C0C0C0"/>
                  </a:outerShdw>
                </a:effectLst>
                <a:latin typeface="ZapfHumnst BT" charset="0"/>
              </a:endParaRPr>
            </a:p>
            <a:p>
              <a:pPr>
                <a:defRPr/>
              </a:pPr>
              <a:r>
                <a:rPr lang="en-US" sz="2400" b="1">
                  <a:solidFill>
                    <a:srgbClr val="063DE8"/>
                  </a:solidFill>
                  <a:effectLst>
                    <a:outerShdw blurRad="38100" dist="38100" dir="2700000" algn="tl">
                      <a:srgbClr val="C0C0C0"/>
                    </a:outerShdw>
                  </a:effectLst>
                  <a:latin typeface="ZapfHumnst BT" charset="0"/>
                </a:rPr>
                <a:t>transmitted</a:t>
              </a:r>
            </a:p>
          </p:txBody>
        </p:sp>
        <p:sp>
          <p:nvSpPr>
            <p:cNvPr id="51225" name="Rectangle 25"/>
            <p:cNvSpPr>
              <a:spLocks noChangeArrowheads="1"/>
            </p:cNvSpPr>
            <p:nvPr/>
          </p:nvSpPr>
          <p:spPr bwMode="auto">
            <a:xfrm>
              <a:off x="4560" y="2640"/>
              <a:ext cx="1214" cy="516"/>
            </a:xfrm>
            <a:prstGeom prst="rect">
              <a:avLst/>
            </a:prstGeom>
            <a:noFill/>
            <a:ln w="12700">
              <a:noFill/>
              <a:miter lim="800000"/>
              <a:headEnd/>
              <a:tailEnd/>
            </a:ln>
            <a:effectLst/>
          </p:spPr>
          <p:txBody>
            <a:bodyPr wrap="none" lIns="90488" tIns="44450" rIns="90488" bIns="44450">
              <a:spAutoFit/>
            </a:bodyPr>
            <a:lstStyle/>
            <a:p>
              <a:pPr>
                <a:defRPr/>
              </a:pPr>
              <a:r>
                <a:rPr lang="en-US" sz="2400" b="1">
                  <a:solidFill>
                    <a:srgbClr val="063DE8"/>
                  </a:solidFill>
                  <a:effectLst>
                    <a:outerShdw blurRad="38100" dist="38100" dir="2700000" algn="tl">
                      <a:srgbClr val="C0C0C0"/>
                    </a:outerShdw>
                  </a:effectLst>
                  <a:latin typeface="ZapfHumnst BT" charset="0"/>
                </a:rPr>
                <a:t>Parenterally</a:t>
              </a:r>
            </a:p>
            <a:p>
              <a:pPr>
                <a:defRPr/>
              </a:pPr>
              <a:r>
                <a:rPr lang="en-US" sz="2400" b="1">
                  <a:solidFill>
                    <a:srgbClr val="063DE8"/>
                  </a:solidFill>
                  <a:effectLst>
                    <a:outerShdw blurRad="38100" dist="38100" dir="2700000" algn="tl">
                      <a:srgbClr val="C0C0C0"/>
                    </a:outerShdw>
                  </a:effectLst>
                  <a:latin typeface="ZapfHumnst BT" charset="0"/>
                </a:rPr>
                <a:t>transmitted</a:t>
              </a:r>
            </a:p>
          </p:txBody>
        </p:sp>
        <p:grpSp>
          <p:nvGrpSpPr>
            <p:cNvPr id="8" name="Group 26"/>
            <p:cNvGrpSpPr>
              <a:grpSpLocks/>
            </p:cNvGrpSpPr>
            <p:nvPr/>
          </p:nvGrpSpPr>
          <p:grpSpPr bwMode="auto">
            <a:xfrm>
              <a:off x="4156" y="1136"/>
              <a:ext cx="312" cy="376"/>
              <a:chOff x="4108" y="1216"/>
              <a:chExt cx="312" cy="376"/>
            </a:xfrm>
          </p:grpSpPr>
          <p:sp>
            <p:nvSpPr>
              <p:cNvPr id="31763" name="Oval 27"/>
              <p:cNvSpPr>
                <a:spLocks noChangeArrowheads="1"/>
              </p:cNvSpPr>
              <p:nvPr/>
            </p:nvSpPr>
            <p:spPr bwMode="auto">
              <a:xfrm>
                <a:off x="4108" y="1216"/>
                <a:ext cx="280"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algn="ctr" eaLnBrk="1" hangingPunct="1">
                  <a:defRPr/>
                </a:pPr>
                <a:endParaRPr lang="it-IT" altLang="it-IT"/>
              </a:p>
            </p:txBody>
          </p:sp>
          <p:sp>
            <p:nvSpPr>
              <p:cNvPr id="51228" name="Rectangle 28"/>
              <p:cNvSpPr>
                <a:spLocks noChangeArrowheads="1"/>
              </p:cNvSpPr>
              <p:nvPr/>
            </p:nvSpPr>
            <p:spPr bwMode="auto">
              <a:xfrm>
                <a:off x="4116" y="1228"/>
                <a:ext cx="304" cy="344"/>
              </a:xfrm>
              <a:prstGeom prst="rect">
                <a:avLst/>
              </a:prstGeom>
              <a:noFill/>
              <a:ln w="12700">
                <a:noFill/>
                <a:miter lim="800000"/>
                <a:headEnd/>
                <a:tailEnd/>
              </a:ln>
              <a:effectLst/>
            </p:spPr>
            <p:txBody>
              <a:bodyPr lIns="90488" tIns="44450" rIns="90488" bIns="44450">
                <a:spAutoFit/>
              </a:bodyPr>
              <a:lstStyle/>
              <a:p>
                <a:pPr>
                  <a:defRPr/>
                </a:pPr>
                <a:r>
                  <a:rPr lang="en-US" sz="3000">
                    <a:solidFill>
                      <a:srgbClr val="063DE8"/>
                    </a:solidFill>
                    <a:effectLst>
                      <a:outerShdw blurRad="38100" dist="38100" dir="2700000" algn="tl">
                        <a:srgbClr val="C0C0C0"/>
                      </a:outerShdw>
                    </a:effectLst>
                    <a:latin typeface="ZapfHumnst Dm BT" charset="0"/>
                  </a:rPr>
                  <a:t>E</a:t>
                </a:r>
              </a:p>
            </p:txBody>
          </p:sp>
        </p:grpSp>
        <p:grpSp>
          <p:nvGrpSpPr>
            <p:cNvPr id="9" name="Group 29"/>
            <p:cNvGrpSpPr>
              <a:grpSpLocks/>
            </p:cNvGrpSpPr>
            <p:nvPr/>
          </p:nvGrpSpPr>
          <p:grpSpPr bwMode="auto">
            <a:xfrm>
              <a:off x="4156" y="2720"/>
              <a:ext cx="304" cy="376"/>
              <a:chOff x="4108" y="2808"/>
              <a:chExt cx="304" cy="376"/>
            </a:xfrm>
          </p:grpSpPr>
          <p:sp>
            <p:nvSpPr>
              <p:cNvPr id="31761" name="Oval 30"/>
              <p:cNvSpPr>
                <a:spLocks noChangeArrowheads="1"/>
              </p:cNvSpPr>
              <p:nvPr/>
            </p:nvSpPr>
            <p:spPr bwMode="auto">
              <a:xfrm>
                <a:off x="4116" y="2808"/>
                <a:ext cx="280"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algn="ctr" eaLnBrk="1" hangingPunct="1">
                  <a:defRPr/>
                </a:pPr>
                <a:endParaRPr lang="it-IT" altLang="it-IT"/>
              </a:p>
            </p:txBody>
          </p:sp>
          <p:sp>
            <p:nvSpPr>
              <p:cNvPr id="51231" name="Rectangle 31"/>
              <p:cNvSpPr>
                <a:spLocks noChangeArrowheads="1"/>
              </p:cNvSpPr>
              <p:nvPr/>
            </p:nvSpPr>
            <p:spPr bwMode="auto">
              <a:xfrm>
                <a:off x="4108" y="2819"/>
                <a:ext cx="304" cy="344"/>
              </a:xfrm>
              <a:prstGeom prst="rect">
                <a:avLst/>
              </a:prstGeom>
              <a:noFill/>
              <a:ln w="12700">
                <a:noFill/>
                <a:miter lim="800000"/>
                <a:headEnd/>
                <a:tailEnd/>
              </a:ln>
              <a:effectLst/>
            </p:spPr>
            <p:txBody>
              <a:bodyPr lIns="90488" tIns="44450" rIns="90488" bIns="44450">
                <a:spAutoFit/>
              </a:bodyPr>
              <a:lstStyle/>
              <a:p>
                <a:pPr>
                  <a:defRPr/>
                </a:pPr>
                <a:r>
                  <a:rPr lang="en-US" sz="3000">
                    <a:solidFill>
                      <a:srgbClr val="063DE8"/>
                    </a:solidFill>
                    <a:effectLst>
                      <a:outerShdw blurRad="38100" dist="38100" dir="2700000" algn="tl">
                        <a:srgbClr val="C0C0C0"/>
                      </a:outerShdw>
                    </a:effectLst>
                    <a:latin typeface="ZapfHumnst Dm BT" charset="0"/>
                  </a:rPr>
                  <a:t>C</a:t>
                </a:r>
              </a:p>
            </p:txBody>
          </p:sp>
        </p:grpSp>
        <p:sp>
          <p:nvSpPr>
            <p:cNvPr id="22543" name="Line 32"/>
            <p:cNvSpPr>
              <a:spLocks noChangeShapeType="1"/>
            </p:cNvSpPr>
            <p:nvPr/>
          </p:nvSpPr>
          <p:spPr bwMode="auto">
            <a:xfrm flipV="1">
              <a:off x="3600" y="1520"/>
              <a:ext cx="480" cy="432"/>
            </a:xfrm>
            <a:prstGeom prst="line">
              <a:avLst/>
            </a:prstGeom>
            <a:noFill/>
            <a:ln w="38100">
              <a:solidFill>
                <a:schemeClr val="tx1"/>
              </a:solidFill>
              <a:round/>
              <a:headEnd type="oval" w="med" len="med"/>
              <a:tailEnd type="triangle" w="med" len="med"/>
            </a:ln>
          </p:spPr>
          <p:txBody>
            <a:bodyPr wrap="none" anchor="ctr"/>
            <a:lstStyle/>
            <a:p>
              <a:endParaRPr lang="it-IT"/>
            </a:p>
          </p:txBody>
        </p:sp>
        <p:sp>
          <p:nvSpPr>
            <p:cNvPr id="22544" name="Line 33"/>
            <p:cNvSpPr>
              <a:spLocks noChangeShapeType="1"/>
            </p:cNvSpPr>
            <p:nvPr/>
          </p:nvSpPr>
          <p:spPr bwMode="auto">
            <a:xfrm>
              <a:off x="3600" y="2192"/>
              <a:ext cx="528" cy="528"/>
            </a:xfrm>
            <a:prstGeom prst="line">
              <a:avLst/>
            </a:prstGeom>
            <a:noFill/>
            <a:ln w="38100">
              <a:solidFill>
                <a:schemeClr val="tx1"/>
              </a:solidFill>
              <a:round/>
              <a:headEnd type="oval" w="med" len="med"/>
              <a:tailEnd type="triangle" w="med" len="med"/>
            </a:ln>
          </p:spPr>
          <p:txBody>
            <a:bodyPr wrap="none" anchor="ctr"/>
            <a:lstStyle/>
            <a:p>
              <a:endParaRPr lang="it-IT"/>
            </a:p>
          </p:txBody>
        </p:sp>
      </p:grpSp>
      <p:grpSp>
        <p:nvGrpSpPr>
          <p:cNvPr id="10" name="Group 34"/>
          <p:cNvGrpSpPr>
            <a:grpSpLocks/>
          </p:cNvGrpSpPr>
          <p:nvPr/>
        </p:nvGrpSpPr>
        <p:grpSpPr bwMode="auto">
          <a:xfrm>
            <a:off x="5283200" y="2908300"/>
            <a:ext cx="3279775" cy="819150"/>
            <a:chOff x="3744" y="1832"/>
            <a:chExt cx="2324" cy="516"/>
          </a:xfrm>
        </p:grpSpPr>
        <p:sp>
          <p:nvSpPr>
            <p:cNvPr id="51235" name="Rectangle 35"/>
            <p:cNvSpPr>
              <a:spLocks noChangeArrowheads="1"/>
            </p:cNvSpPr>
            <p:nvPr/>
          </p:nvSpPr>
          <p:spPr bwMode="auto">
            <a:xfrm>
              <a:off x="5144" y="1832"/>
              <a:ext cx="924" cy="516"/>
            </a:xfrm>
            <a:prstGeom prst="rect">
              <a:avLst/>
            </a:prstGeom>
            <a:noFill/>
            <a:ln w="12700">
              <a:noFill/>
              <a:miter lim="800000"/>
              <a:headEnd/>
              <a:tailEnd/>
            </a:ln>
            <a:effectLst/>
          </p:spPr>
          <p:txBody>
            <a:bodyPr wrap="none" lIns="90488" tIns="44450" rIns="90488" bIns="44450">
              <a:spAutoFit/>
            </a:bodyPr>
            <a:lstStyle/>
            <a:p>
              <a:pPr algn="ctr">
                <a:defRPr/>
              </a:pPr>
              <a:r>
                <a:rPr lang="en-US" sz="2400" b="1">
                  <a:solidFill>
                    <a:srgbClr val="063DE8"/>
                  </a:solidFill>
                  <a:effectLst>
                    <a:outerShdw blurRad="38100" dist="38100" dir="2700000" algn="tl">
                      <a:srgbClr val="C0C0C0"/>
                    </a:outerShdw>
                  </a:effectLst>
                  <a:latin typeface="ZapfHumnst BT" charset="0"/>
                </a:rPr>
                <a:t>F, G,</a:t>
              </a:r>
            </a:p>
            <a:p>
              <a:pPr algn="ctr">
                <a:defRPr/>
              </a:pPr>
              <a:r>
                <a:rPr lang="en-US" sz="2400" b="1">
                  <a:solidFill>
                    <a:srgbClr val="063DE8"/>
                  </a:solidFill>
                  <a:effectLst>
                    <a:outerShdw blurRad="38100" dist="38100" dir="2700000" algn="tl">
                      <a:srgbClr val="C0C0C0"/>
                    </a:outerShdw>
                  </a:effectLst>
                  <a:latin typeface="ZapfHumnst BT" charset="0"/>
                </a:rPr>
                <a:t>? Other *</a:t>
              </a:r>
            </a:p>
          </p:txBody>
        </p:sp>
        <p:sp>
          <p:nvSpPr>
            <p:cNvPr id="22538" name="Line 36"/>
            <p:cNvSpPr>
              <a:spLocks noChangeShapeType="1"/>
            </p:cNvSpPr>
            <p:nvPr/>
          </p:nvSpPr>
          <p:spPr bwMode="auto">
            <a:xfrm>
              <a:off x="3744" y="2072"/>
              <a:ext cx="1200" cy="0"/>
            </a:xfrm>
            <a:prstGeom prst="line">
              <a:avLst/>
            </a:prstGeom>
            <a:noFill/>
            <a:ln w="38100">
              <a:solidFill>
                <a:schemeClr val="tx1"/>
              </a:solidFill>
              <a:round/>
              <a:headEnd type="oval" w="med" len="med"/>
              <a:tailEnd type="triangle" w="med" len="med"/>
            </a:ln>
          </p:spPr>
          <p:txBody>
            <a:bodyPr wrap="none" anchor="ctr"/>
            <a:lstStyle/>
            <a:p>
              <a:endParaRPr lang="it-IT"/>
            </a:p>
          </p:txBody>
        </p:sp>
      </p:grpSp>
      <p:sp>
        <p:nvSpPr>
          <p:cNvPr id="51237" name="Text Box 37"/>
          <p:cNvSpPr txBox="1">
            <a:spLocks noChangeArrowheads="1"/>
          </p:cNvSpPr>
          <p:nvPr/>
        </p:nvSpPr>
        <p:spPr bwMode="auto">
          <a:xfrm>
            <a:off x="406400" y="5791200"/>
            <a:ext cx="8534400" cy="457200"/>
          </a:xfrm>
          <a:prstGeom prst="rect">
            <a:avLst/>
          </a:prstGeom>
          <a:noFill/>
          <a:ln w="12700">
            <a:noFill/>
            <a:miter lim="800000"/>
            <a:headEnd type="none" w="sm" len="sm"/>
            <a:tailEnd type="none" w="sm" len="sm"/>
          </a:ln>
        </p:spPr>
        <p:txBody>
          <a:bodyPr>
            <a:spAutoFit/>
          </a:bodyPr>
          <a:lstStyle/>
          <a:p>
            <a:pPr>
              <a:spcBef>
                <a:spcPct val="50000"/>
              </a:spcBef>
            </a:pPr>
            <a:r>
              <a:rPr lang="en-US" altLang="it-IT" sz="2400" b="1">
                <a:solidFill>
                  <a:srgbClr val="800000"/>
                </a:solidFill>
                <a:latin typeface="Times" pitchFamily="18" charset="0"/>
              </a:rPr>
              <a:t>* 10-20% of cases of presumed viral hepatitis are still not accounted for</a:t>
            </a:r>
          </a:p>
        </p:txBody>
      </p:sp>
    </p:spTree>
    <p:extLst>
      <p:ext uri="{BB962C8B-B14F-4D97-AF65-F5344CB8AC3E}">
        <p14:creationId xmlns:p14="http://schemas.microsoft.com/office/powerpoint/2010/main" val="2774089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37"/>
                                        </p:tgtEl>
                                        <p:attrNameLst>
                                          <p:attrName>style.visibility</p:attrName>
                                        </p:attrNameLst>
                                      </p:cBhvr>
                                      <p:to>
                                        <p:strVal val="visible"/>
                                      </p:to>
                                    </p:set>
                                    <p:animEffect transition="in" filter="wipe(left)">
                                      <p:cBhvr>
                                        <p:cTn id="32" dur="500"/>
                                        <p:tgtEl>
                                          <p:spTgt spid="51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800" dirty="0" smtClean="0">
                <a:solidFill>
                  <a:schemeClr val="bg1"/>
                </a:solidFill>
                <a:latin typeface="+mn-lt"/>
              </a:rPr>
              <a:t>Direttiva MDGSAN 0005000 9 marzo 2007</a:t>
            </a:r>
            <a:r>
              <a:rPr lang="it-IT" sz="1600" dirty="0" smtClean="0">
                <a:solidFill>
                  <a:srgbClr val="CC0000"/>
                </a:solidFill>
              </a:rPr>
              <a:t/>
            </a:r>
            <a:br>
              <a:rPr lang="it-IT" sz="1600" dirty="0" smtClean="0">
                <a:solidFill>
                  <a:srgbClr val="CC0000"/>
                </a:solidFill>
              </a:rPr>
            </a:br>
            <a:r>
              <a:rPr lang="it-IT" sz="1600" dirty="0" smtClean="0">
                <a:solidFill>
                  <a:schemeClr val="tx1"/>
                </a:solidFill>
                <a:effectLst/>
                <a:latin typeface="+mn-lt"/>
              </a:rPr>
              <a:t>Direttiva </a:t>
            </a:r>
            <a:r>
              <a:rPr lang="it-IT" sz="1600" dirty="0">
                <a:solidFill>
                  <a:schemeClr val="tx1"/>
                </a:solidFill>
                <a:effectLst/>
                <a:latin typeface="+mn-lt"/>
              </a:rPr>
              <a:t>sulle procedure per gli accertamenti sanitari in tema di </a:t>
            </a:r>
            <a:r>
              <a:rPr lang="it-IT" sz="1600" dirty="0" err="1">
                <a:solidFill>
                  <a:schemeClr val="tx1"/>
                </a:solidFill>
                <a:effectLst/>
                <a:latin typeface="+mn-lt"/>
              </a:rPr>
              <a:t>idoneita</a:t>
            </a:r>
            <a:r>
              <a:rPr lang="it-IT" sz="1600" dirty="0">
                <a:solidFill>
                  <a:schemeClr val="tx1"/>
                </a:solidFill>
                <a:effectLst/>
                <a:latin typeface="+mn-lt"/>
              </a:rPr>
              <a:t>̀ al servizio del competente Ufficiale medico (D.S.S.), della Commissione Medica Ospedaliera (C.M.O.) e della Commissione Medica di 2^ Istanza (C.M. di 2^ Istanza)</a:t>
            </a:r>
            <a:r>
              <a:rPr lang="it-IT" sz="1600" dirty="0" smtClean="0">
                <a:solidFill>
                  <a:schemeClr val="tx1"/>
                </a:solidFill>
                <a:effectLst/>
                <a:latin typeface="+mn-lt"/>
              </a:rPr>
              <a:t>.</a:t>
            </a:r>
            <a:endParaRPr lang="it-IT" sz="1600" dirty="0">
              <a:solidFill>
                <a:schemeClr val="tx1"/>
              </a:solidFill>
              <a:latin typeface="+mn-lt"/>
            </a:endParaRPr>
          </a:p>
        </p:txBody>
      </p:sp>
      <p:sp>
        <p:nvSpPr>
          <p:cNvPr id="5" name="Rectangle 4"/>
          <p:cNvSpPr/>
          <p:nvPr/>
        </p:nvSpPr>
        <p:spPr>
          <a:xfrm>
            <a:off x="179512" y="620688"/>
            <a:ext cx="4392488" cy="4031873"/>
          </a:xfrm>
          <a:prstGeom prst="rect">
            <a:avLst/>
          </a:prstGeom>
        </p:spPr>
        <p:txBody>
          <a:bodyPr wrap="square">
            <a:spAutoFit/>
          </a:bodyPr>
          <a:lstStyle/>
          <a:p>
            <a:pPr algn="just"/>
            <a:endParaRPr lang="it-IT" sz="1600" b="1" dirty="0" smtClean="0">
              <a:latin typeface="+mn-lt"/>
              <a:cs typeface="Abadi MT Condensed Extra Bold"/>
            </a:endParaRPr>
          </a:p>
          <a:p>
            <a:pPr algn="just"/>
            <a:endParaRPr lang="it-IT" sz="1600" b="1" dirty="0">
              <a:latin typeface="+mn-lt"/>
              <a:cs typeface="Abadi MT Condensed Extra Bold"/>
            </a:endParaRPr>
          </a:p>
          <a:p>
            <a:pPr algn="just"/>
            <a:endParaRPr lang="it-IT" sz="1600" b="1" dirty="0" smtClean="0">
              <a:latin typeface="+mn-lt"/>
              <a:cs typeface="Abadi MT Condensed Extra Bold"/>
            </a:endParaRPr>
          </a:p>
          <a:p>
            <a:pPr algn="just"/>
            <a:endParaRPr lang="it-IT" sz="1600" b="1" dirty="0">
              <a:latin typeface="+mn-lt"/>
              <a:cs typeface="Abadi MT Condensed Extra Bold"/>
            </a:endParaRPr>
          </a:p>
          <a:p>
            <a:pPr algn="just"/>
            <a:endParaRPr lang="it-IT" sz="1600" b="1" dirty="0" smtClean="0">
              <a:latin typeface="+mn-lt"/>
              <a:cs typeface="Abadi MT Condensed Extra Bold"/>
            </a:endParaRPr>
          </a:p>
          <a:p>
            <a:pPr algn="just"/>
            <a:endParaRPr lang="it-IT" sz="1600" b="1" dirty="0" smtClean="0">
              <a:latin typeface="+mn-lt"/>
              <a:cs typeface="Abadi MT Condensed Extra Bold"/>
            </a:endParaRPr>
          </a:p>
          <a:p>
            <a:pPr algn="just"/>
            <a:endParaRPr lang="it-IT" sz="1600" b="1" dirty="0" smtClean="0">
              <a:latin typeface="+mn-lt"/>
              <a:cs typeface="Abadi MT Condensed Extra Bold"/>
            </a:endParaRPr>
          </a:p>
          <a:p>
            <a:pPr algn="just"/>
            <a:endParaRPr lang="it-IT" sz="1600" b="1" dirty="0" smtClean="0">
              <a:latin typeface="+mn-lt"/>
              <a:cs typeface="Abadi MT Condensed Extra Bold"/>
            </a:endParaRPr>
          </a:p>
          <a:p>
            <a:pPr algn="just"/>
            <a:r>
              <a:rPr lang="it-IT" sz="1600" b="1" dirty="0" smtClean="0">
                <a:latin typeface="+mn-lt"/>
                <a:cs typeface="Abadi MT Condensed Extra Bold"/>
              </a:rPr>
              <a:t>“</a:t>
            </a:r>
            <a:r>
              <a:rPr lang="en-US" sz="1600" b="1" i="1" dirty="0" smtClean="0">
                <a:latin typeface="+mn-lt"/>
                <a:cs typeface="Abadi MT Condensed Extra Bold"/>
              </a:rPr>
              <a:t>…</a:t>
            </a:r>
            <a:r>
              <a:rPr lang="it-IT" sz="1600" b="1" i="1" dirty="0">
                <a:latin typeface="+mn-lt"/>
              </a:rPr>
              <a:t>Conseguentemente, la </a:t>
            </a:r>
            <a:r>
              <a:rPr lang="it-IT" sz="1600" b="1" i="1" dirty="0">
                <a:solidFill>
                  <a:schemeClr val="bg1"/>
                </a:solidFill>
                <a:latin typeface="+mn-lt"/>
              </a:rPr>
              <a:t>Commissione che ha emesso il verbale</a:t>
            </a:r>
            <a:r>
              <a:rPr lang="it-IT" sz="1600" b="1" i="1" dirty="0">
                <a:latin typeface="+mn-lt"/>
              </a:rPr>
              <a:t> </a:t>
            </a:r>
            <a:r>
              <a:rPr lang="it-IT" sz="1600" b="1" i="1" dirty="0" err="1">
                <a:latin typeface="+mn-lt"/>
              </a:rPr>
              <a:t>dovrà</a:t>
            </a:r>
            <a:r>
              <a:rPr lang="it-IT" sz="1600" b="1" i="1" dirty="0">
                <a:latin typeface="+mn-lt"/>
              </a:rPr>
              <a:t> provvedere, eventualmente o </a:t>
            </a:r>
            <a:r>
              <a:rPr lang="it-IT" sz="1600" b="1" i="1" dirty="0" smtClean="0">
                <a:latin typeface="+mn-lt"/>
              </a:rPr>
              <a:t>se </a:t>
            </a:r>
            <a:r>
              <a:rPr lang="it-IT" sz="1600" b="1" i="1" dirty="0">
                <a:latin typeface="+mn-lt"/>
              </a:rPr>
              <a:t>richiesto, a completare la pratica trasmettendo direttamente e tempestivamente alla competente C.M. di 2^ Istanza copia della documentazione sanitaria o specialistica di riferimento agli </a:t>
            </a:r>
            <a:r>
              <a:rPr lang="it-IT" sz="1600" b="1" i="1" dirty="0" smtClean="0">
                <a:latin typeface="+mn-lt"/>
              </a:rPr>
              <a:t>atti</a:t>
            </a:r>
            <a:r>
              <a:rPr lang="en-US" sz="1600" b="1" i="1" dirty="0" smtClean="0">
                <a:latin typeface="+mn-lt"/>
              </a:rPr>
              <a:t>….</a:t>
            </a:r>
            <a:r>
              <a:rPr lang="en-US" sz="1600" b="1" dirty="0" smtClean="0">
                <a:latin typeface="+mn-lt"/>
              </a:rPr>
              <a:t>”</a:t>
            </a:r>
            <a:endParaRPr lang="it-IT" sz="1600" dirty="0"/>
          </a:p>
        </p:txBody>
      </p:sp>
      <p:pic>
        <p:nvPicPr>
          <p:cNvPr id="3" name="Picture 2"/>
          <p:cNvPicPr>
            <a:picLocks noChangeAspect="1"/>
          </p:cNvPicPr>
          <p:nvPr/>
        </p:nvPicPr>
        <p:blipFill>
          <a:blip r:embed="rId2" cstate="print"/>
          <a:stretch>
            <a:fillRect/>
          </a:stretch>
        </p:blipFill>
        <p:spPr>
          <a:xfrm>
            <a:off x="4873111" y="1628801"/>
            <a:ext cx="3113724" cy="4104455"/>
          </a:xfrm>
          <a:prstGeom prst="rect">
            <a:avLst/>
          </a:prstGeom>
        </p:spPr>
      </p:pic>
      <p:pic>
        <p:nvPicPr>
          <p:cNvPr id="6"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0" y="5805264"/>
            <a:ext cx="9144000" cy="1092607"/>
          </a:xfrm>
          <a:prstGeom prst="rect">
            <a:avLst/>
          </a:prstGeom>
        </p:spPr>
        <p:txBody>
          <a:bodyPr wrap="square">
            <a:spAutoFit/>
          </a:bodyPr>
          <a:lstStyle/>
          <a:p>
            <a:pPr algn="ctr"/>
            <a:endParaRPr lang="it-IT" sz="1100" dirty="0" smtClean="0">
              <a:solidFill>
                <a:schemeClr val="tx2"/>
              </a:solidFill>
            </a:endParaRPr>
          </a:p>
          <a:p>
            <a:pPr algn="ctr"/>
            <a:endParaRPr lang="it-IT" sz="1100" dirty="0" smtClean="0">
              <a:solidFill>
                <a:schemeClr val="tx2"/>
              </a:solidFill>
            </a:endParaRPr>
          </a:p>
          <a:p>
            <a:pPr algn="ctr">
              <a:spcBef>
                <a:spcPts val="12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p:txBody>
      </p:sp>
      <p:pic>
        <p:nvPicPr>
          <p:cNvPr id="8" name="Picture 2" descr="C:\Users\marco.cannavicci\Desktop\LOGO DEFINITIV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343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55650" y="1412875"/>
          <a:ext cx="7953375" cy="4586288"/>
        </p:xfrm>
        <a:graphic>
          <a:graphicData uri="http://schemas.openxmlformats.org/presentationml/2006/ole">
            <mc:AlternateContent xmlns:mc="http://schemas.openxmlformats.org/markup-compatibility/2006">
              <mc:Choice xmlns:v="urn:schemas-microsoft-com:vml" Requires="v">
                <p:oleObj spid="_x0000_s2050" name="Grafico" r:id="rId4" imgW="6905733" imgH="4171993" progId="MSGraph.Chart.8">
                  <p:embed followColorScheme="full"/>
                </p:oleObj>
              </mc:Choice>
              <mc:Fallback>
                <p:oleObj name="Grafico" r:id="rId4" imgW="6905733" imgH="4171993" progId="MSGraph.Chart.8">
                  <p:embed followColorScheme="full"/>
                  <p:pic>
                    <p:nvPicPr>
                      <p:cNvPr id="1026" name="Object 2"/>
                      <p:cNvPicPr>
                        <a:picLocks noChangeAspect="1" noChangeArrowheads="1"/>
                      </p:cNvPicPr>
                      <p:nvPr/>
                    </p:nvPicPr>
                    <p:blipFill>
                      <a:blip r:embed="rId5"/>
                      <a:srcRect/>
                      <a:stretch>
                        <a:fillRect/>
                      </a:stretch>
                    </p:blipFill>
                    <p:spPr bwMode="auto">
                      <a:xfrm>
                        <a:off x="755650" y="1412875"/>
                        <a:ext cx="7953375" cy="458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3"/>
          <p:cNvSpPr>
            <a:spLocks noGrp="1" noChangeArrowheads="1"/>
          </p:cNvSpPr>
          <p:nvPr>
            <p:ph type="ctrTitle"/>
          </p:nvPr>
        </p:nvSpPr>
        <p:spPr>
          <a:xfrm>
            <a:off x="900113" y="260350"/>
            <a:ext cx="6959600" cy="1144588"/>
          </a:xfrm>
          <a:solidFill>
            <a:srgbClr val="DDDDDD"/>
          </a:solidFill>
        </p:spPr>
        <p:txBody>
          <a:bodyPr lIns="91434" tIns="45717" rIns="91434" bIns="45717"/>
          <a:lstStyle/>
          <a:p>
            <a:r>
              <a:rPr lang="it-IT" altLang="it-IT" sz="4000" smtClean="0"/>
              <a:t>CASI DI EPATITE </a:t>
            </a:r>
            <a:br>
              <a:rPr lang="it-IT" altLang="it-IT" sz="4000" smtClean="0"/>
            </a:br>
            <a:r>
              <a:rPr lang="it-IT" altLang="it-IT" sz="2800" smtClean="0"/>
              <a:t>(S.E.I.E.V.A. 2000-2001)</a:t>
            </a:r>
          </a:p>
        </p:txBody>
      </p:sp>
    </p:spTree>
    <p:extLst>
      <p:ext uri="{BB962C8B-B14F-4D97-AF65-F5344CB8AC3E}">
        <p14:creationId xmlns:p14="http://schemas.microsoft.com/office/powerpoint/2010/main" val="20165049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dv_img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23555" name="Rectangle 2"/>
          <p:cNvSpPr>
            <a:spLocks noGrp="1" noChangeArrowheads="1"/>
          </p:cNvSpPr>
          <p:nvPr>
            <p:ph type="title"/>
          </p:nvPr>
        </p:nvSpPr>
        <p:spPr/>
        <p:txBody>
          <a:bodyPr>
            <a:normAutofit fontScale="90000"/>
          </a:bodyPr>
          <a:lstStyle/>
          <a:p>
            <a:pPr algn="ctr"/>
            <a:r>
              <a:rPr lang="it-IT" altLang="it-IT" sz="4000" smtClean="0">
                <a:solidFill>
                  <a:srgbClr val="FF3300"/>
                </a:solidFill>
              </a:rPr>
              <a:t>INFEZIONI RILEVANTI</a:t>
            </a:r>
            <a:br>
              <a:rPr lang="it-IT" altLang="it-IT" sz="4000" smtClean="0">
                <a:solidFill>
                  <a:srgbClr val="FF3300"/>
                </a:solidFill>
              </a:rPr>
            </a:br>
            <a:r>
              <a:rPr lang="it-IT" altLang="it-IT" sz="4000" smtClean="0">
                <a:solidFill>
                  <a:srgbClr val="FF3300"/>
                </a:solidFill>
              </a:rPr>
              <a:t>(casistica DMML-RM)</a:t>
            </a:r>
          </a:p>
        </p:txBody>
      </p:sp>
      <p:sp>
        <p:nvSpPr>
          <p:cNvPr id="175107" name="Rectangle 3"/>
          <p:cNvSpPr>
            <a:spLocks noGrp="1" noChangeArrowheads="1"/>
          </p:cNvSpPr>
          <p:nvPr>
            <p:ph type="body" idx="1"/>
          </p:nvPr>
        </p:nvSpPr>
        <p:spPr>
          <a:xfrm>
            <a:off x="2940050" y="2586038"/>
            <a:ext cx="3398838" cy="2884487"/>
          </a:xfrm>
        </p:spPr>
        <p:txBody>
          <a:bodyPr/>
          <a:lstStyle/>
          <a:p>
            <a:r>
              <a:rPr lang="it-IT" altLang="it-IT" sz="3600" b="1" smtClean="0"/>
              <a:t>HIV </a:t>
            </a:r>
          </a:p>
          <a:p>
            <a:r>
              <a:rPr lang="it-IT" altLang="it-IT" sz="3600" b="1" smtClean="0"/>
              <a:t>HBV</a:t>
            </a:r>
          </a:p>
          <a:p>
            <a:r>
              <a:rPr lang="it-IT" altLang="it-IT" sz="3600" b="1" smtClean="0"/>
              <a:t>HDV</a:t>
            </a:r>
          </a:p>
          <a:p>
            <a:r>
              <a:rPr lang="it-IT" altLang="it-IT" sz="3600" b="1" smtClean="0"/>
              <a:t>HCV</a:t>
            </a:r>
          </a:p>
        </p:txBody>
      </p:sp>
    </p:spTree>
    <p:extLst>
      <p:ext uri="{BB962C8B-B14F-4D97-AF65-F5344CB8AC3E}">
        <p14:creationId xmlns:p14="http://schemas.microsoft.com/office/powerpoint/2010/main" val="2614999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additive="base">
                                        <p:cTn id="7" dur="5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anim calcmode="lin" valueType="num">
                                      <p:cBhvr additive="base">
                                        <p:cTn id="11" dur="5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51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anim calcmode="lin" valueType="num">
                                      <p:cBhvr additive="base">
                                        <p:cTn id="15" dur="500" fill="hold"/>
                                        <p:tgtEl>
                                          <p:spTgt spid="1751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51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5107">
                                            <p:txEl>
                                              <p:pRg st="3" end="3"/>
                                            </p:txEl>
                                          </p:spTgt>
                                        </p:tgtEl>
                                        <p:attrNameLst>
                                          <p:attrName>style.visibility</p:attrName>
                                        </p:attrNameLst>
                                      </p:cBhvr>
                                      <p:to>
                                        <p:strVal val="visible"/>
                                      </p:to>
                                    </p:set>
                                    <p:anim calcmode="lin" valueType="num">
                                      <p:cBhvr additive="base">
                                        <p:cTn id="19" dur="500" fill="hold"/>
                                        <p:tgtEl>
                                          <p:spTgt spid="1751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5107">
                                            <p:txEl>
                                              <p:pRg st="3" end="3"/>
                                            </p:txEl>
                                          </p:spTgt>
                                        </p:tgtEl>
                                        <p:attrNameLst>
                                          <p:attrName>ppt_y</p:attrName>
                                        </p:attrNameLst>
                                      </p:cBhvr>
                                      <p:tavLst>
                                        <p:tav tm="0">
                                          <p:val>
                                            <p:strVal val="1+#ppt_h/2"/>
                                          </p:val>
                                        </p:tav>
                                        <p:tav tm="100000">
                                          <p:val>
                                            <p:strVal val="#ppt_y"/>
                                          </p:val>
                                        </p:tav>
                                      </p:tavLst>
                                    </p:anim>
                                  </p:childTnLst>
                                </p:cTn>
                              </p:par>
                              <p:par>
                                <p:cTn id="21" presetID="8" presetClass="emph" presetSubtype="0" fill="hold" nodeType="withEffect">
                                  <p:stCondLst>
                                    <p:cond delay="0"/>
                                  </p:stCondLst>
                                  <p:childTnLst>
                                    <p:animRot by="21600000">
                                      <p:cBhvr>
                                        <p:cTn id="22" dur="2000" fill="hold"/>
                                        <p:tgtEl>
                                          <p:spTgt spid="175107">
                                            <p:txEl>
                                              <p:pRg st="0" end="0"/>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175107">
                                            <p:txEl>
                                              <p:pRg st="1" end="1"/>
                                            </p:txEl>
                                          </p:spTgt>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175107">
                                            <p:txEl>
                                              <p:pRg st="2" end="2"/>
                                            </p:txEl>
                                          </p:spTgt>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7510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blackWhite">
          <a:xfrm>
            <a:off x="2843213" y="188913"/>
            <a:ext cx="3384550" cy="719137"/>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Infezione HIV</a:t>
            </a:r>
            <a:endParaRPr lang="en-US" sz="1800" b="1">
              <a:solidFill>
                <a:schemeClr val="accent2"/>
              </a:solidFill>
              <a:effectLst>
                <a:outerShdw blurRad="38100" dist="38100" dir="2700000" algn="tl">
                  <a:srgbClr val="000000"/>
                </a:outerShdw>
              </a:effectLst>
            </a:endParaRPr>
          </a:p>
        </p:txBody>
      </p:sp>
      <p:grpSp>
        <p:nvGrpSpPr>
          <p:cNvPr id="2" name="Group 40"/>
          <p:cNvGrpSpPr>
            <a:grpSpLocks/>
          </p:cNvGrpSpPr>
          <p:nvPr/>
        </p:nvGrpSpPr>
        <p:grpSpPr bwMode="auto">
          <a:xfrm>
            <a:off x="250825" y="1433513"/>
            <a:ext cx="8713788" cy="5180012"/>
            <a:chOff x="158" y="903"/>
            <a:chExt cx="5489" cy="3263"/>
          </a:xfrm>
        </p:grpSpPr>
        <p:sp>
          <p:nvSpPr>
            <p:cNvPr id="24580" name="Text Box 5"/>
            <p:cNvSpPr txBox="1">
              <a:spLocks noChangeArrowheads="1"/>
            </p:cNvSpPr>
            <p:nvPr/>
          </p:nvSpPr>
          <p:spPr bwMode="auto">
            <a:xfrm>
              <a:off x="1972" y="903"/>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INFEZIONE PRIMARIA</a:t>
              </a:r>
            </a:p>
          </p:txBody>
        </p:sp>
        <p:sp>
          <p:nvSpPr>
            <p:cNvPr id="24581" name="Text Box 6"/>
            <p:cNvSpPr txBox="1">
              <a:spLocks noChangeArrowheads="1"/>
            </p:cNvSpPr>
            <p:nvPr/>
          </p:nvSpPr>
          <p:spPr bwMode="auto">
            <a:xfrm>
              <a:off x="2018" y="1480"/>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SINDROME ACUTA</a:t>
              </a:r>
            </a:p>
          </p:txBody>
        </p:sp>
        <p:sp>
          <p:nvSpPr>
            <p:cNvPr id="24582" name="Text Box 7"/>
            <p:cNvSpPr txBox="1">
              <a:spLocks noChangeArrowheads="1"/>
            </p:cNvSpPr>
            <p:nvPr/>
          </p:nvSpPr>
          <p:spPr bwMode="auto">
            <a:xfrm>
              <a:off x="1996" y="2069"/>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RISPOSTA IMMUNITARIA</a:t>
              </a:r>
            </a:p>
          </p:txBody>
        </p:sp>
        <p:sp>
          <p:nvSpPr>
            <p:cNvPr id="24583" name="Text Box 8"/>
            <p:cNvSpPr txBox="1">
              <a:spLocks noChangeArrowheads="1"/>
            </p:cNvSpPr>
            <p:nvPr/>
          </p:nvSpPr>
          <p:spPr bwMode="auto">
            <a:xfrm>
              <a:off x="1980" y="2741"/>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LATENZA CLINICA</a:t>
              </a:r>
            </a:p>
          </p:txBody>
        </p:sp>
        <p:sp>
          <p:nvSpPr>
            <p:cNvPr id="24584" name="Text Box 9"/>
            <p:cNvSpPr txBox="1">
              <a:spLocks noChangeArrowheads="1"/>
            </p:cNvSpPr>
            <p:nvPr/>
          </p:nvSpPr>
          <p:spPr bwMode="auto">
            <a:xfrm>
              <a:off x="1972" y="3355"/>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MALATTIA</a:t>
              </a:r>
            </a:p>
          </p:txBody>
        </p:sp>
        <p:sp>
          <p:nvSpPr>
            <p:cNvPr id="24585" name="Text Box 10"/>
            <p:cNvSpPr txBox="1">
              <a:spLocks noChangeArrowheads="1"/>
            </p:cNvSpPr>
            <p:nvPr/>
          </p:nvSpPr>
          <p:spPr bwMode="auto">
            <a:xfrm>
              <a:off x="2004" y="3974"/>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MORTE</a:t>
              </a:r>
            </a:p>
          </p:txBody>
        </p:sp>
        <p:sp>
          <p:nvSpPr>
            <p:cNvPr id="24586" name="Text Box 11"/>
            <p:cNvSpPr txBox="1">
              <a:spLocks noChangeArrowheads="1"/>
            </p:cNvSpPr>
            <p:nvPr/>
          </p:nvSpPr>
          <p:spPr bwMode="auto">
            <a:xfrm>
              <a:off x="2018" y="1207"/>
              <a:ext cx="1678" cy="173"/>
            </a:xfrm>
            <a:prstGeom prst="rect">
              <a:avLst/>
            </a:prstGeom>
            <a:noFill/>
            <a:ln w="9525">
              <a:noFill/>
              <a:miter lim="800000"/>
              <a:headEnd/>
              <a:tailEnd/>
            </a:ln>
          </p:spPr>
          <p:txBody>
            <a:bodyPr>
              <a:spAutoFit/>
            </a:bodyPr>
            <a:lstStyle/>
            <a:p>
              <a:pPr algn="ctr" eaLnBrk="1" hangingPunct="1">
                <a:spcBef>
                  <a:spcPct val="50000"/>
                </a:spcBef>
              </a:pPr>
              <a:r>
                <a:rPr lang="it-IT" altLang="it-IT" sz="1200" i="1"/>
                <a:t>3-6 settimane</a:t>
              </a:r>
            </a:p>
          </p:txBody>
        </p:sp>
        <p:sp>
          <p:nvSpPr>
            <p:cNvPr id="24587" name="Text Box 12"/>
            <p:cNvSpPr txBox="1">
              <a:spLocks noChangeArrowheads="1"/>
            </p:cNvSpPr>
            <p:nvPr/>
          </p:nvSpPr>
          <p:spPr bwMode="auto">
            <a:xfrm>
              <a:off x="2018" y="1752"/>
              <a:ext cx="1678" cy="173"/>
            </a:xfrm>
            <a:prstGeom prst="rect">
              <a:avLst/>
            </a:prstGeom>
            <a:noFill/>
            <a:ln w="9525">
              <a:noFill/>
              <a:miter lim="800000"/>
              <a:headEnd/>
              <a:tailEnd/>
            </a:ln>
          </p:spPr>
          <p:txBody>
            <a:bodyPr>
              <a:spAutoFit/>
            </a:bodyPr>
            <a:lstStyle/>
            <a:p>
              <a:pPr algn="ctr" eaLnBrk="1" hangingPunct="1">
                <a:spcBef>
                  <a:spcPct val="50000"/>
                </a:spcBef>
              </a:pPr>
              <a:r>
                <a:rPr lang="it-IT" altLang="it-IT" sz="1200" i="1"/>
                <a:t>1 sett. – 3 mesi</a:t>
              </a:r>
            </a:p>
          </p:txBody>
        </p:sp>
        <p:sp>
          <p:nvSpPr>
            <p:cNvPr id="24588" name="Text Box 13"/>
            <p:cNvSpPr txBox="1">
              <a:spLocks noChangeArrowheads="1"/>
            </p:cNvSpPr>
            <p:nvPr/>
          </p:nvSpPr>
          <p:spPr bwMode="auto">
            <a:xfrm>
              <a:off x="2018" y="2395"/>
              <a:ext cx="1678" cy="173"/>
            </a:xfrm>
            <a:prstGeom prst="rect">
              <a:avLst/>
            </a:prstGeom>
            <a:noFill/>
            <a:ln w="9525">
              <a:noFill/>
              <a:miter lim="800000"/>
              <a:headEnd/>
              <a:tailEnd/>
            </a:ln>
          </p:spPr>
          <p:txBody>
            <a:bodyPr>
              <a:spAutoFit/>
            </a:bodyPr>
            <a:lstStyle/>
            <a:p>
              <a:pPr algn="ctr" eaLnBrk="1" hangingPunct="1">
                <a:spcBef>
                  <a:spcPct val="50000"/>
                </a:spcBef>
              </a:pPr>
              <a:r>
                <a:rPr lang="it-IT" altLang="it-IT" sz="1200" i="1"/>
                <a:t>1-2 settimane</a:t>
              </a:r>
            </a:p>
          </p:txBody>
        </p:sp>
        <p:sp>
          <p:nvSpPr>
            <p:cNvPr id="24589" name="Text Box 14"/>
            <p:cNvSpPr txBox="1">
              <a:spLocks noChangeArrowheads="1"/>
            </p:cNvSpPr>
            <p:nvPr/>
          </p:nvSpPr>
          <p:spPr bwMode="auto">
            <a:xfrm>
              <a:off x="1981" y="3022"/>
              <a:ext cx="1678" cy="173"/>
            </a:xfrm>
            <a:prstGeom prst="rect">
              <a:avLst/>
            </a:prstGeom>
            <a:noFill/>
            <a:ln w="9525">
              <a:noFill/>
              <a:miter lim="800000"/>
              <a:headEnd/>
              <a:tailEnd/>
            </a:ln>
          </p:spPr>
          <p:txBody>
            <a:bodyPr>
              <a:spAutoFit/>
            </a:bodyPr>
            <a:lstStyle/>
            <a:p>
              <a:pPr algn="ctr" eaLnBrk="1" hangingPunct="1">
                <a:spcBef>
                  <a:spcPct val="50000"/>
                </a:spcBef>
              </a:pPr>
              <a:r>
                <a:rPr lang="it-IT" altLang="it-IT" sz="1200" i="1"/>
                <a:t>Mediana 10 anni</a:t>
              </a:r>
            </a:p>
          </p:txBody>
        </p:sp>
        <p:sp>
          <p:nvSpPr>
            <p:cNvPr id="24590" name="Text Box 15"/>
            <p:cNvSpPr txBox="1">
              <a:spLocks noChangeArrowheads="1"/>
            </p:cNvSpPr>
            <p:nvPr/>
          </p:nvSpPr>
          <p:spPr bwMode="auto">
            <a:xfrm>
              <a:off x="1997" y="3673"/>
              <a:ext cx="1678" cy="173"/>
            </a:xfrm>
            <a:prstGeom prst="rect">
              <a:avLst/>
            </a:prstGeom>
            <a:noFill/>
            <a:ln w="9525">
              <a:noFill/>
              <a:miter lim="800000"/>
              <a:headEnd/>
              <a:tailEnd/>
            </a:ln>
          </p:spPr>
          <p:txBody>
            <a:bodyPr>
              <a:spAutoFit/>
            </a:bodyPr>
            <a:lstStyle/>
            <a:p>
              <a:pPr algn="ctr" eaLnBrk="1" hangingPunct="1">
                <a:spcBef>
                  <a:spcPct val="50000"/>
                </a:spcBef>
              </a:pPr>
              <a:r>
                <a:rPr lang="it-IT" altLang="it-IT" sz="1200" i="1"/>
                <a:t>2 anni</a:t>
              </a:r>
            </a:p>
          </p:txBody>
        </p:sp>
        <p:sp>
          <p:nvSpPr>
            <p:cNvPr id="24591" name="Text Box 16"/>
            <p:cNvSpPr txBox="1">
              <a:spLocks noChangeArrowheads="1"/>
            </p:cNvSpPr>
            <p:nvPr/>
          </p:nvSpPr>
          <p:spPr bwMode="auto">
            <a:xfrm>
              <a:off x="158" y="1466"/>
              <a:ext cx="1724" cy="212"/>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chemeClr val="accent2"/>
                  </a:solidFill>
                </a:rPr>
                <a:t>Viremia elevata</a:t>
              </a:r>
            </a:p>
          </p:txBody>
        </p:sp>
        <p:sp>
          <p:nvSpPr>
            <p:cNvPr id="24592" name="Text Box 17"/>
            <p:cNvSpPr txBox="1">
              <a:spLocks noChangeArrowheads="1"/>
            </p:cNvSpPr>
            <p:nvPr/>
          </p:nvSpPr>
          <p:spPr bwMode="auto">
            <a:xfrm>
              <a:off x="3923" y="1480"/>
              <a:ext cx="1724" cy="212"/>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chemeClr val="accent2"/>
                  </a:solidFill>
                </a:rPr>
                <a:t>Ricircolaz. linfociti</a:t>
              </a:r>
            </a:p>
          </p:txBody>
        </p:sp>
        <p:sp>
          <p:nvSpPr>
            <p:cNvPr id="24593" name="Text Box 18"/>
            <p:cNvSpPr txBox="1">
              <a:spLocks noChangeArrowheads="1"/>
            </p:cNvSpPr>
            <p:nvPr/>
          </p:nvSpPr>
          <p:spPr bwMode="auto">
            <a:xfrm>
              <a:off x="158" y="2467"/>
              <a:ext cx="1724" cy="212"/>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chemeClr val="accent2"/>
                  </a:solidFill>
                </a:rPr>
                <a:t>Riduzione viremia</a:t>
              </a:r>
            </a:p>
          </p:txBody>
        </p:sp>
        <p:sp>
          <p:nvSpPr>
            <p:cNvPr id="24594" name="Text Box 19"/>
            <p:cNvSpPr txBox="1">
              <a:spLocks noChangeArrowheads="1"/>
            </p:cNvSpPr>
            <p:nvPr/>
          </p:nvSpPr>
          <p:spPr bwMode="auto">
            <a:xfrm>
              <a:off x="4006" y="2381"/>
              <a:ext cx="1406" cy="366"/>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chemeClr val="accent2"/>
                  </a:solidFill>
                </a:rPr>
                <a:t>Sequestro HIV nel tessuto linfoide</a:t>
              </a:r>
            </a:p>
          </p:txBody>
        </p:sp>
        <p:sp>
          <p:nvSpPr>
            <p:cNvPr id="24595" name="Line 20"/>
            <p:cNvSpPr>
              <a:spLocks noChangeShapeType="1"/>
            </p:cNvSpPr>
            <p:nvPr/>
          </p:nvSpPr>
          <p:spPr bwMode="auto">
            <a:xfrm flipH="1">
              <a:off x="1383" y="1026"/>
              <a:ext cx="681" cy="318"/>
            </a:xfrm>
            <a:prstGeom prst="line">
              <a:avLst/>
            </a:prstGeom>
            <a:noFill/>
            <a:ln w="25400">
              <a:solidFill>
                <a:schemeClr val="tx1"/>
              </a:solidFill>
              <a:round/>
              <a:headEnd/>
              <a:tailEnd type="triangle" w="med" len="med"/>
            </a:ln>
          </p:spPr>
          <p:txBody>
            <a:bodyPr/>
            <a:lstStyle/>
            <a:p>
              <a:endParaRPr lang="it-IT"/>
            </a:p>
          </p:txBody>
        </p:sp>
        <p:sp>
          <p:nvSpPr>
            <p:cNvPr id="24596" name="Line 22"/>
            <p:cNvSpPr>
              <a:spLocks noChangeShapeType="1"/>
            </p:cNvSpPr>
            <p:nvPr/>
          </p:nvSpPr>
          <p:spPr bwMode="auto">
            <a:xfrm flipH="1">
              <a:off x="1519" y="2205"/>
              <a:ext cx="545" cy="227"/>
            </a:xfrm>
            <a:prstGeom prst="line">
              <a:avLst/>
            </a:prstGeom>
            <a:noFill/>
            <a:ln w="25400">
              <a:solidFill>
                <a:schemeClr val="tx1"/>
              </a:solidFill>
              <a:round/>
              <a:headEnd/>
              <a:tailEnd type="triangle" w="med" len="med"/>
            </a:ln>
          </p:spPr>
          <p:txBody>
            <a:bodyPr/>
            <a:lstStyle/>
            <a:p>
              <a:endParaRPr lang="it-IT"/>
            </a:p>
          </p:txBody>
        </p:sp>
        <p:sp>
          <p:nvSpPr>
            <p:cNvPr id="24597" name="Line 23"/>
            <p:cNvSpPr>
              <a:spLocks noChangeShapeType="1"/>
            </p:cNvSpPr>
            <p:nvPr/>
          </p:nvSpPr>
          <p:spPr bwMode="auto">
            <a:xfrm>
              <a:off x="3627" y="2211"/>
              <a:ext cx="523" cy="221"/>
            </a:xfrm>
            <a:prstGeom prst="line">
              <a:avLst/>
            </a:prstGeom>
            <a:noFill/>
            <a:ln w="25400">
              <a:solidFill>
                <a:schemeClr val="tx1"/>
              </a:solidFill>
              <a:round/>
              <a:headEnd/>
              <a:tailEnd type="triangle" w="med" len="med"/>
            </a:ln>
          </p:spPr>
          <p:txBody>
            <a:bodyPr/>
            <a:lstStyle/>
            <a:p>
              <a:endParaRPr lang="it-IT"/>
            </a:p>
          </p:txBody>
        </p:sp>
        <p:sp>
          <p:nvSpPr>
            <p:cNvPr id="24598" name="Line 24"/>
            <p:cNvSpPr>
              <a:spLocks noChangeShapeType="1"/>
            </p:cNvSpPr>
            <p:nvPr/>
          </p:nvSpPr>
          <p:spPr bwMode="auto">
            <a:xfrm>
              <a:off x="3560" y="1026"/>
              <a:ext cx="726" cy="318"/>
            </a:xfrm>
            <a:prstGeom prst="line">
              <a:avLst/>
            </a:prstGeom>
            <a:noFill/>
            <a:ln w="25400">
              <a:solidFill>
                <a:schemeClr val="tx1"/>
              </a:solidFill>
              <a:round/>
              <a:headEnd/>
              <a:tailEnd type="triangle" w="med" len="med"/>
            </a:ln>
          </p:spPr>
          <p:txBody>
            <a:bodyPr/>
            <a:lstStyle/>
            <a:p>
              <a:endParaRPr lang="it-IT"/>
            </a:p>
          </p:txBody>
        </p:sp>
        <p:sp>
          <p:nvSpPr>
            <p:cNvPr id="24599" name="Line 25"/>
            <p:cNvSpPr>
              <a:spLocks noChangeShapeType="1"/>
            </p:cNvSpPr>
            <p:nvPr/>
          </p:nvSpPr>
          <p:spPr bwMode="auto">
            <a:xfrm>
              <a:off x="1610" y="1570"/>
              <a:ext cx="590" cy="0"/>
            </a:xfrm>
            <a:prstGeom prst="line">
              <a:avLst/>
            </a:prstGeom>
            <a:noFill/>
            <a:ln w="25400">
              <a:solidFill>
                <a:schemeClr val="tx1"/>
              </a:solidFill>
              <a:round/>
              <a:headEnd/>
              <a:tailEnd type="triangle" w="med" len="med"/>
            </a:ln>
          </p:spPr>
          <p:txBody>
            <a:bodyPr/>
            <a:lstStyle/>
            <a:p>
              <a:endParaRPr lang="it-IT"/>
            </a:p>
          </p:txBody>
        </p:sp>
        <p:sp>
          <p:nvSpPr>
            <p:cNvPr id="24600" name="Line 26"/>
            <p:cNvSpPr>
              <a:spLocks noChangeShapeType="1"/>
            </p:cNvSpPr>
            <p:nvPr/>
          </p:nvSpPr>
          <p:spPr bwMode="auto">
            <a:xfrm flipH="1">
              <a:off x="3561" y="1586"/>
              <a:ext cx="544" cy="0"/>
            </a:xfrm>
            <a:prstGeom prst="line">
              <a:avLst/>
            </a:prstGeom>
            <a:noFill/>
            <a:ln w="25400">
              <a:solidFill>
                <a:schemeClr val="tx1"/>
              </a:solidFill>
              <a:round/>
              <a:headEnd/>
              <a:tailEnd type="triangle" w="med" len="med"/>
            </a:ln>
          </p:spPr>
          <p:txBody>
            <a:bodyPr/>
            <a:lstStyle/>
            <a:p>
              <a:endParaRPr lang="it-IT"/>
            </a:p>
          </p:txBody>
        </p:sp>
        <p:sp>
          <p:nvSpPr>
            <p:cNvPr id="24601" name="Line 27"/>
            <p:cNvSpPr>
              <a:spLocks noChangeShapeType="1"/>
            </p:cNvSpPr>
            <p:nvPr/>
          </p:nvSpPr>
          <p:spPr bwMode="auto">
            <a:xfrm>
              <a:off x="1565" y="2659"/>
              <a:ext cx="635" cy="136"/>
            </a:xfrm>
            <a:prstGeom prst="line">
              <a:avLst/>
            </a:prstGeom>
            <a:noFill/>
            <a:ln w="25400">
              <a:solidFill>
                <a:schemeClr val="tx1"/>
              </a:solidFill>
              <a:round/>
              <a:headEnd/>
              <a:tailEnd type="triangle" w="med" len="med"/>
            </a:ln>
          </p:spPr>
          <p:txBody>
            <a:bodyPr/>
            <a:lstStyle/>
            <a:p>
              <a:endParaRPr lang="it-IT"/>
            </a:p>
          </p:txBody>
        </p:sp>
        <p:sp>
          <p:nvSpPr>
            <p:cNvPr id="24602" name="Line 28"/>
            <p:cNvSpPr>
              <a:spLocks noChangeShapeType="1"/>
            </p:cNvSpPr>
            <p:nvPr/>
          </p:nvSpPr>
          <p:spPr bwMode="auto">
            <a:xfrm flipH="1">
              <a:off x="3470" y="2659"/>
              <a:ext cx="635" cy="136"/>
            </a:xfrm>
            <a:prstGeom prst="line">
              <a:avLst/>
            </a:prstGeom>
            <a:noFill/>
            <a:ln w="25400">
              <a:solidFill>
                <a:schemeClr val="tx1"/>
              </a:solidFill>
              <a:round/>
              <a:headEnd/>
              <a:tailEnd type="triangle" w="med" len="med"/>
            </a:ln>
          </p:spPr>
          <p:txBody>
            <a:bodyPr/>
            <a:lstStyle/>
            <a:p>
              <a:endParaRPr lang="it-IT"/>
            </a:p>
          </p:txBody>
        </p:sp>
        <p:sp>
          <p:nvSpPr>
            <p:cNvPr id="24603" name="Line 30"/>
            <p:cNvSpPr>
              <a:spLocks noChangeShapeType="1"/>
            </p:cNvSpPr>
            <p:nvPr/>
          </p:nvSpPr>
          <p:spPr bwMode="auto">
            <a:xfrm>
              <a:off x="2880" y="1109"/>
              <a:ext cx="0" cy="136"/>
            </a:xfrm>
            <a:prstGeom prst="line">
              <a:avLst/>
            </a:prstGeom>
            <a:noFill/>
            <a:ln w="25400">
              <a:solidFill>
                <a:schemeClr val="tx1"/>
              </a:solidFill>
              <a:round/>
              <a:headEnd/>
              <a:tailEnd/>
            </a:ln>
          </p:spPr>
          <p:txBody>
            <a:bodyPr/>
            <a:lstStyle/>
            <a:p>
              <a:endParaRPr lang="it-IT"/>
            </a:p>
          </p:txBody>
        </p:sp>
        <p:sp>
          <p:nvSpPr>
            <p:cNvPr id="24604" name="Line 31"/>
            <p:cNvSpPr>
              <a:spLocks noChangeShapeType="1"/>
            </p:cNvSpPr>
            <p:nvPr/>
          </p:nvSpPr>
          <p:spPr bwMode="auto">
            <a:xfrm>
              <a:off x="2872" y="1645"/>
              <a:ext cx="0" cy="136"/>
            </a:xfrm>
            <a:prstGeom prst="line">
              <a:avLst/>
            </a:prstGeom>
            <a:noFill/>
            <a:ln w="25400">
              <a:solidFill>
                <a:schemeClr val="tx1"/>
              </a:solidFill>
              <a:round/>
              <a:headEnd/>
              <a:tailEnd/>
            </a:ln>
          </p:spPr>
          <p:txBody>
            <a:bodyPr/>
            <a:lstStyle/>
            <a:p>
              <a:endParaRPr lang="it-IT"/>
            </a:p>
          </p:txBody>
        </p:sp>
        <p:sp>
          <p:nvSpPr>
            <p:cNvPr id="24605" name="Line 32"/>
            <p:cNvSpPr>
              <a:spLocks noChangeShapeType="1"/>
            </p:cNvSpPr>
            <p:nvPr/>
          </p:nvSpPr>
          <p:spPr bwMode="auto">
            <a:xfrm>
              <a:off x="2872" y="2251"/>
              <a:ext cx="0" cy="136"/>
            </a:xfrm>
            <a:prstGeom prst="line">
              <a:avLst/>
            </a:prstGeom>
            <a:noFill/>
            <a:ln w="25400">
              <a:solidFill>
                <a:schemeClr val="tx1"/>
              </a:solidFill>
              <a:round/>
              <a:headEnd/>
              <a:tailEnd/>
            </a:ln>
          </p:spPr>
          <p:txBody>
            <a:bodyPr/>
            <a:lstStyle/>
            <a:p>
              <a:endParaRPr lang="it-IT"/>
            </a:p>
          </p:txBody>
        </p:sp>
        <p:sp>
          <p:nvSpPr>
            <p:cNvPr id="24606" name="Line 33"/>
            <p:cNvSpPr>
              <a:spLocks noChangeShapeType="1"/>
            </p:cNvSpPr>
            <p:nvPr/>
          </p:nvSpPr>
          <p:spPr bwMode="auto">
            <a:xfrm>
              <a:off x="2864" y="2894"/>
              <a:ext cx="0" cy="136"/>
            </a:xfrm>
            <a:prstGeom prst="line">
              <a:avLst/>
            </a:prstGeom>
            <a:noFill/>
            <a:ln w="25400">
              <a:solidFill>
                <a:schemeClr val="tx1"/>
              </a:solidFill>
              <a:round/>
              <a:headEnd/>
              <a:tailEnd/>
            </a:ln>
          </p:spPr>
          <p:txBody>
            <a:bodyPr/>
            <a:lstStyle/>
            <a:p>
              <a:endParaRPr lang="it-IT"/>
            </a:p>
          </p:txBody>
        </p:sp>
        <p:sp>
          <p:nvSpPr>
            <p:cNvPr id="24607" name="Line 34"/>
            <p:cNvSpPr>
              <a:spLocks noChangeShapeType="1"/>
            </p:cNvSpPr>
            <p:nvPr/>
          </p:nvSpPr>
          <p:spPr bwMode="auto">
            <a:xfrm>
              <a:off x="2856" y="3529"/>
              <a:ext cx="0" cy="136"/>
            </a:xfrm>
            <a:prstGeom prst="line">
              <a:avLst/>
            </a:prstGeom>
            <a:noFill/>
            <a:ln w="25400">
              <a:solidFill>
                <a:schemeClr val="tx1"/>
              </a:solidFill>
              <a:round/>
              <a:headEnd/>
              <a:tailEnd/>
            </a:ln>
          </p:spPr>
          <p:txBody>
            <a:bodyPr/>
            <a:lstStyle/>
            <a:p>
              <a:endParaRPr lang="it-IT"/>
            </a:p>
          </p:txBody>
        </p:sp>
        <p:sp>
          <p:nvSpPr>
            <p:cNvPr id="24608" name="Line 35"/>
            <p:cNvSpPr>
              <a:spLocks noChangeShapeType="1"/>
            </p:cNvSpPr>
            <p:nvPr/>
          </p:nvSpPr>
          <p:spPr bwMode="auto">
            <a:xfrm>
              <a:off x="2880" y="1360"/>
              <a:ext cx="0" cy="136"/>
            </a:xfrm>
            <a:prstGeom prst="line">
              <a:avLst/>
            </a:prstGeom>
            <a:noFill/>
            <a:ln w="25400">
              <a:solidFill>
                <a:schemeClr val="tx1"/>
              </a:solidFill>
              <a:round/>
              <a:headEnd/>
              <a:tailEnd type="triangle" w="med" len="med"/>
            </a:ln>
          </p:spPr>
          <p:txBody>
            <a:bodyPr/>
            <a:lstStyle/>
            <a:p>
              <a:endParaRPr lang="it-IT"/>
            </a:p>
          </p:txBody>
        </p:sp>
        <p:sp>
          <p:nvSpPr>
            <p:cNvPr id="24609" name="Line 36"/>
            <p:cNvSpPr>
              <a:spLocks noChangeShapeType="1"/>
            </p:cNvSpPr>
            <p:nvPr/>
          </p:nvSpPr>
          <p:spPr bwMode="auto">
            <a:xfrm>
              <a:off x="2872" y="1933"/>
              <a:ext cx="0" cy="136"/>
            </a:xfrm>
            <a:prstGeom prst="line">
              <a:avLst/>
            </a:prstGeom>
            <a:noFill/>
            <a:ln w="25400">
              <a:solidFill>
                <a:schemeClr val="tx1"/>
              </a:solidFill>
              <a:round/>
              <a:headEnd/>
              <a:tailEnd type="triangle" w="med" len="med"/>
            </a:ln>
          </p:spPr>
          <p:txBody>
            <a:bodyPr/>
            <a:lstStyle/>
            <a:p>
              <a:endParaRPr lang="it-IT"/>
            </a:p>
          </p:txBody>
        </p:sp>
        <p:sp>
          <p:nvSpPr>
            <p:cNvPr id="24610" name="Line 37"/>
            <p:cNvSpPr>
              <a:spLocks noChangeShapeType="1"/>
            </p:cNvSpPr>
            <p:nvPr/>
          </p:nvSpPr>
          <p:spPr bwMode="auto">
            <a:xfrm>
              <a:off x="2867" y="2568"/>
              <a:ext cx="0" cy="136"/>
            </a:xfrm>
            <a:prstGeom prst="line">
              <a:avLst/>
            </a:prstGeom>
            <a:noFill/>
            <a:ln w="25400">
              <a:solidFill>
                <a:schemeClr val="tx1"/>
              </a:solidFill>
              <a:round/>
              <a:headEnd/>
              <a:tailEnd type="triangle" w="med" len="med"/>
            </a:ln>
          </p:spPr>
          <p:txBody>
            <a:bodyPr/>
            <a:lstStyle/>
            <a:p>
              <a:endParaRPr lang="it-IT"/>
            </a:p>
          </p:txBody>
        </p:sp>
        <p:sp>
          <p:nvSpPr>
            <p:cNvPr id="24611" name="Line 38"/>
            <p:cNvSpPr>
              <a:spLocks noChangeShapeType="1"/>
            </p:cNvSpPr>
            <p:nvPr/>
          </p:nvSpPr>
          <p:spPr bwMode="auto">
            <a:xfrm>
              <a:off x="2859" y="3203"/>
              <a:ext cx="0" cy="136"/>
            </a:xfrm>
            <a:prstGeom prst="line">
              <a:avLst/>
            </a:prstGeom>
            <a:noFill/>
            <a:ln w="25400">
              <a:solidFill>
                <a:schemeClr val="tx1"/>
              </a:solidFill>
              <a:round/>
              <a:headEnd/>
              <a:tailEnd type="triangle" w="med" len="med"/>
            </a:ln>
          </p:spPr>
          <p:txBody>
            <a:bodyPr/>
            <a:lstStyle/>
            <a:p>
              <a:endParaRPr lang="it-IT"/>
            </a:p>
          </p:txBody>
        </p:sp>
        <p:sp>
          <p:nvSpPr>
            <p:cNvPr id="24612" name="Line 39"/>
            <p:cNvSpPr>
              <a:spLocks noChangeShapeType="1"/>
            </p:cNvSpPr>
            <p:nvPr/>
          </p:nvSpPr>
          <p:spPr bwMode="auto">
            <a:xfrm>
              <a:off x="2859" y="3838"/>
              <a:ext cx="0" cy="136"/>
            </a:xfrm>
            <a:prstGeom prst="line">
              <a:avLst/>
            </a:prstGeom>
            <a:noFill/>
            <a:ln w="25400">
              <a:solidFill>
                <a:schemeClr val="tx1"/>
              </a:solidFill>
              <a:round/>
              <a:headEnd/>
              <a:tailEnd type="triangle" w="med" len="med"/>
            </a:ln>
          </p:spPr>
          <p:txBody>
            <a:bodyPr/>
            <a:lstStyle/>
            <a:p>
              <a:endParaRPr lang="it-IT"/>
            </a:p>
          </p:txBody>
        </p:sp>
      </p:grpSp>
    </p:spTree>
    <p:extLst>
      <p:ext uri="{BB962C8B-B14F-4D97-AF65-F5344CB8AC3E}">
        <p14:creationId xmlns:p14="http://schemas.microsoft.com/office/powerpoint/2010/main" val="88699851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2987675" y="92075"/>
            <a:ext cx="2508250" cy="457200"/>
          </a:xfrm>
          <a:prstGeom prst="rect">
            <a:avLst/>
          </a:prstGeom>
          <a:solidFill>
            <a:srgbClr val="FFFF00"/>
          </a:solidFill>
          <a:ln w="9525">
            <a:noFill/>
            <a:miter lim="800000"/>
            <a:headEnd/>
            <a:tailEnd/>
          </a:ln>
        </p:spPr>
        <p:txBody>
          <a:bodyPr wrap="none">
            <a:spAutoFit/>
          </a:bodyPr>
          <a:lstStyle/>
          <a:p>
            <a:pPr eaLnBrk="1" hangingPunct="1"/>
            <a:r>
              <a:rPr lang="it-IT" altLang="it-IT" sz="2400" b="1">
                <a:solidFill>
                  <a:srgbClr val="FF3300"/>
                </a:solidFill>
                <a:latin typeface="Tahoma" pitchFamily="34" charset="0"/>
              </a:rPr>
              <a:t>Epatite B acuta</a:t>
            </a:r>
          </a:p>
        </p:txBody>
      </p:sp>
      <p:sp>
        <p:nvSpPr>
          <p:cNvPr id="25603" name="Text Box 4"/>
          <p:cNvSpPr txBox="1">
            <a:spLocks noChangeArrowheads="1"/>
          </p:cNvSpPr>
          <p:nvPr/>
        </p:nvSpPr>
        <p:spPr bwMode="auto">
          <a:xfrm>
            <a:off x="593725" y="1154113"/>
            <a:ext cx="1282700"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guarigione</a:t>
            </a:r>
          </a:p>
        </p:txBody>
      </p:sp>
      <p:sp>
        <p:nvSpPr>
          <p:cNvPr id="25604" name="Text Box 5"/>
          <p:cNvSpPr txBox="1">
            <a:spLocks noChangeArrowheads="1"/>
          </p:cNvSpPr>
          <p:nvPr/>
        </p:nvSpPr>
        <p:spPr bwMode="auto">
          <a:xfrm>
            <a:off x="2971800" y="1174750"/>
            <a:ext cx="1960563"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Infezione cronica</a:t>
            </a:r>
          </a:p>
        </p:txBody>
      </p:sp>
      <p:sp>
        <p:nvSpPr>
          <p:cNvPr id="25605" name="Text Box 6"/>
          <p:cNvSpPr txBox="1">
            <a:spLocks noChangeArrowheads="1"/>
          </p:cNvSpPr>
          <p:nvPr/>
        </p:nvSpPr>
        <p:spPr bwMode="auto">
          <a:xfrm>
            <a:off x="6537325" y="1154113"/>
            <a:ext cx="2084388"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Epatite fulminante</a:t>
            </a:r>
          </a:p>
        </p:txBody>
      </p:sp>
      <p:sp>
        <p:nvSpPr>
          <p:cNvPr id="25606" name="Text Box 7"/>
          <p:cNvSpPr txBox="1">
            <a:spLocks noChangeArrowheads="1"/>
          </p:cNvSpPr>
          <p:nvPr/>
        </p:nvSpPr>
        <p:spPr bwMode="auto">
          <a:xfrm>
            <a:off x="1219200" y="2393950"/>
            <a:ext cx="1209675"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antigemia</a:t>
            </a:r>
          </a:p>
        </p:txBody>
      </p:sp>
      <p:sp>
        <p:nvSpPr>
          <p:cNvPr id="25607" name="Text Box 8"/>
          <p:cNvSpPr txBox="1">
            <a:spLocks noChangeArrowheads="1"/>
          </p:cNvSpPr>
          <p:nvPr/>
        </p:nvSpPr>
        <p:spPr bwMode="auto">
          <a:xfrm>
            <a:off x="2819400" y="2393950"/>
            <a:ext cx="2120900"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Epatite persistente</a:t>
            </a:r>
          </a:p>
        </p:txBody>
      </p:sp>
      <p:sp>
        <p:nvSpPr>
          <p:cNvPr id="25608" name="Text Box 9"/>
          <p:cNvSpPr txBox="1">
            <a:spLocks noChangeArrowheads="1"/>
          </p:cNvSpPr>
          <p:nvPr/>
        </p:nvSpPr>
        <p:spPr bwMode="auto">
          <a:xfrm>
            <a:off x="5334000" y="2393950"/>
            <a:ext cx="2071688"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Epatite aggressiva</a:t>
            </a:r>
          </a:p>
        </p:txBody>
      </p:sp>
      <p:sp>
        <p:nvSpPr>
          <p:cNvPr id="25609" name="Text Box 10"/>
          <p:cNvSpPr txBox="1">
            <a:spLocks noChangeArrowheads="1"/>
          </p:cNvSpPr>
          <p:nvPr/>
        </p:nvSpPr>
        <p:spPr bwMode="auto">
          <a:xfrm>
            <a:off x="5394325" y="3211513"/>
            <a:ext cx="823913"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cirrosi</a:t>
            </a:r>
          </a:p>
        </p:txBody>
      </p:sp>
      <p:sp>
        <p:nvSpPr>
          <p:cNvPr id="25610" name="Text Box 11"/>
          <p:cNvSpPr txBox="1">
            <a:spLocks noChangeArrowheads="1"/>
          </p:cNvSpPr>
          <p:nvPr/>
        </p:nvSpPr>
        <p:spPr bwMode="auto">
          <a:xfrm>
            <a:off x="5105400" y="3994150"/>
            <a:ext cx="1641475" cy="581025"/>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Carcinoma </a:t>
            </a:r>
          </a:p>
          <a:p>
            <a:pPr eaLnBrk="1" hangingPunct="1"/>
            <a:r>
              <a:rPr lang="it-IT" altLang="it-IT" sz="1600" b="1">
                <a:latin typeface="Tahoma" pitchFamily="34" charset="0"/>
              </a:rPr>
              <a:t>epatocellulare</a:t>
            </a:r>
          </a:p>
        </p:txBody>
      </p:sp>
      <p:sp>
        <p:nvSpPr>
          <p:cNvPr id="25611" name="Text Box 12"/>
          <p:cNvSpPr txBox="1">
            <a:spLocks noChangeArrowheads="1"/>
          </p:cNvSpPr>
          <p:nvPr/>
        </p:nvSpPr>
        <p:spPr bwMode="auto">
          <a:xfrm>
            <a:off x="7299325" y="4049713"/>
            <a:ext cx="796925"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morte</a:t>
            </a:r>
          </a:p>
        </p:txBody>
      </p:sp>
      <p:sp>
        <p:nvSpPr>
          <p:cNvPr id="25612" name="Line 13"/>
          <p:cNvSpPr>
            <a:spLocks noChangeShapeType="1"/>
          </p:cNvSpPr>
          <p:nvPr/>
        </p:nvSpPr>
        <p:spPr bwMode="auto">
          <a:xfrm flipH="1">
            <a:off x="1752600" y="641350"/>
            <a:ext cx="2514600" cy="457200"/>
          </a:xfrm>
          <a:prstGeom prst="line">
            <a:avLst/>
          </a:prstGeom>
          <a:noFill/>
          <a:ln w="9525">
            <a:solidFill>
              <a:schemeClr val="tx1"/>
            </a:solidFill>
            <a:round/>
            <a:headEnd/>
            <a:tailEnd type="triangle" w="med" len="med"/>
          </a:ln>
        </p:spPr>
        <p:txBody>
          <a:bodyPr/>
          <a:lstStyle/>
          <a:p>
            <a:endParaRPr lang="it-IT"/>
          </a:p>
        </p:txBody>
      </p:sp>
      <p:sp>
        <p:nvSpPr>
          <p:cNvPr id="25613" name="Line 14"/>
          <p:cNvSpPr>
            <a:spLocks noChangeShapeType="1"/>
          </p:cNvSpPr>
          <p:nvPr/>
        </p:nvSpPr>
        <p:spPr bwMode="auto">
          <a:xfrm>
            <a:off x="4267200" y="641350"/>
            <a:ext cx="0" cy="533400"/>
          </a:xfrm>
          <a:prstGeom prst="line">
            <a:avLst/>
          </a:prstGeom>
          <a:noFill/>
          <a:ln w="9525">
            <a:solidFill>
              <a:schemeClr val="tx1"/>
            </a:solidFill>
            <a:round/>
            <a:headEnd/>
            <a:tailEnd type="triangle" w="med" len="med"/>
          </a:ln>
        </p:spPr>
        <p:txBody>
          <a:bodyPr/>
          <a:lstStyle/>
          <a:p>
            <a:endParaRPr lang="it-IT"/>
          </a:p>
        </p:txBody>
      </p:sp>
      <p:sp>
        <p:nvSpPr>
          <p:cNvPr id="25614" name="Line 15"/>
          <p:cNvSpPr>
            <a:spLocks noChangeShapeType="1"/>
          </p:cNvSpPr>
          <p:nvPr/>
        </p:nvSpPr>
        <p:spPr bwMode="auto">
          <a:xfrm>
            <a:off x="4267200" y="641350"/>
            <a:ext cx="2438400" cy="457200"/>
          </a:xfrm>
          <a:prstGeom prst="line">
            <a:avLst/>
          </a:prstGeom>
          <a:noFill/>
          <a:ln w="9525">
            <a:solidFill>
              <a:schemeClr val="tx1"/>
            </a:solidFill>
            <a:round/>
            <a:headEnd/>
            <a:tailEnd type="triangle" w="med" len="med"/>
          </a:ln>
        </p:spPr>
        <p:txBody>
          <a:bodyPr/>
          <a:lstStyle/>
          <a:p>
            <a:endParaRPr lang="it-IT"/>
          </a:p>
        </p:txBody>
      </p:sp>
      <p:sp>
        <p:nvSpPr>
          <p:cNvPr id="25615" name="Line 16"/>
          <p:cNvSpPr>
            <a:spLocks noChangeShapeType="1"/>
          </p:cNvSpPr>
          <p:nvPr/>
        </p:nvSpPr>
        <p:spPr bwMode="auto">
          <a:xfrm>
            <a:off x="4267200" y="1479550"/>
            <a:ext cx="0" cy="914400"/>
          </a:xfrm>
          <a:prstGeom prst="line">
            <a:avLst/>
          </a:prstGeom>
          <a:noFill/>
          <a:ln w="9525">
            <a:solidFill>
              <a:schemeClr val="tx1"/>
            </a:solidFill>
            <a:round/>
            <a:headEnd/>
            <a:tailEnd type="triangle" w="med" len="med"/>
          </a:ln>
        </p:spPr>
        <p:txBody>
          <a:bodyPr/>
          <a:lstStyle/>
          <a:p>
            <a:endParaRPr lang="it-IT"/>
          </a:p>
        </p:txBody>
      </p:sp>
      <p:sp>
        <p:nvSpPr>
          <p:cNvPr id="25616" name="Line 17"/>
          <p:cNvSpPr>
            <a:spLocks noChangeShapeType="1"/>
          </p:cNvSpPr>
          <p:nvPr/>
        </p:nvSpPr>
        <p:spPr bwMode="auto">
          <a:xfrm>
            <a:off x="4267200" y="1479550"/>
            <a:ext cx="1752600" cy="838200"/>
          </a:xfrm>
          <a:prstGeom prst="line">
            <a:avLst/>
          </a:prstGeom>
          <a:noFill/>
          <a:ln w="9525">
            <a:solidFill>
              <a:schemeClr val="tx1"/>
            </a:solidFill>
            <a:round/>
            <a:headEnd/>
            <a:tailEnd type="triangle" w="med" len="med"/>
          </a:ln>
        </p:spPr>
        <p:txBody>
          <a:bodyPr/>
          <a:lstStyle/>
          <a:p>
            <a:endParaRPr lang="it-IT"/>
          </a:p>
        </p:txBody>
      </p:sp>
      <p:sp>
        <p:nvSpPr>
          <p:cNvPr id="25617" name="Line 18"/>
          <p:cNvSpPr>
            <a:spLocks noChangeShapeType="1"/>
          </p:cNvSpPr>
          <p:nvPr/>
        </p:nvSpPr>
        <p:spPr bwMode="auto">
          <a:xfrm flipH="1">
            <a:off x="2133600" y="1479550"/>
            <a:ext cx="2133600" cy="914400"/>
          </a:xfrm>
          <a:prstGeom prst="line">
            <a:avLst/>
          </a:prstGeom>
          <a:noFill/>
          <a:ln w="9525">
            <a:solidFill>
              <a:schemeClr val="tx1"/>
            </a:solidFill>
            <a:round/>
            <a:headEnd/>
            <a:tailEnd type="triangle" w="med" len="med"/>
          </a:ln>
        </p:spPr>
        <p:txBody>
          <a:bodyPr/>
          <a:lstStyle/>
          <a:p>
            <a:endParaRPr lang="it-IT"/>
          </a:p>
        </p:txBody>
      </p:sp>
      <p:sp>
        <p:nvSpPr>
          <p:cNvPr id="25618" name="Line 19"/>
          <p:cNvSpPr>
            <a:spLocks noChangeShapeType="1"/>
          </p:cNvSpPr>
          <p:nvPr/>
        </p:nvSpPr>
        <p:spPr bwMode="auto">
          <a:xfrm>
            <a:off x="5791200" y="2698750"/>
            <a:ext cx="0" cy="457200"/>
          </a:xfrm>
          <a:prstGeom prst="line">
            <a:avLst/>
          </a:prstGeom>
          <a:noFill/>
          <a:ln w="9525">
            <a:solidFill>
              <a:schemeClr val="tx1"/>
            </a:solidFill>
            <a:round/>
            <a:headEnd/>
            <a:tailEnd type="triangle" w="med" len="med"/>
          </a:ln>
        </p:spPr>
        <p:txBody>
          <a:bodyPr/>
          <a:lstStyle/>
          <a:p>
            <a:endParaRPr lang="it-IT"/>
          </a:p>
        </p:txBody>
      </p:sp>
      <p:sp>
        <p:nvSpPr>
          <p:cNvPr id="25619" name="Line 20"/>
          <p:cNvSpPr>
            <a:spLocks noChangeShapeType="1"/>
          </p:cNvSpPr>
          <p:nvPr/>
        </p:nvSpPr>
        <p:spPr bwMode="auto">
          <a:xfrm>
            <a:off x="5791200" y="3536950"/>
            <a:ext cx="0" cy="457200"/>
          </a:xfrm>
          <a:prstGeom prst="line">
            <a:avLst/>
          </a:prstGeom>
          <a:noFill/>
          <a:ln w="9525">
            <a:solidFill>
              <a:schemeClr val="tx1"/>
            </a:solidFill>
            <a:round/>
            <a:headEnd/>
            <a:tailEnd type="triangle" w="med" len="med"/>
          </a:ln>
        </p:spPr>
        <p:txBody>
          <a:bodyPr/>
          <a:lstStyle/>
          <a:p>
            <a:endParaRPr lang="it-IT"/>
          </a:p>
        </p:txBody>
      </p:sp>
      <p:sp>
        <p:nvSpPr>
          <p:cNvPr id="25620" name="Line 21"/>
          <p:cNvSpPr>
            <a:spLocks noChangeShapeType="1"/>
          </p:cNvSpPr>
          <p:nvPr/>
        </p:nvSpPr>
        <p:spPr bwMode="auto">
          <a:xfrm>
            <a:off x="6705600" y="4298950"/>
            <a:ext cx="609600" cy="0"/>
          </a:xfrm>
          <a:prstGeom prst="line">
            <a:avLst/>
          </a:prstGeom>
          <a:noFill/>
          <a:ln w="9525">
            <a:solidFill>
              <a:schemeClr val="tx1"/>
            </a:solidFill>
            <a:round/>
            <a:headEnd/>
            <a:tailEnd type="triangle" w="med" len="med"/>
          </a:ln>
        </p:spPr>
        <p:txBody>
          <a:bodyPr/>
          <a:lstStyle/>
          <a:p>
            <a:endParaRPr lang="it-IT"/>
          </a:p>
        </p:txBody>
      </p:sp>
      <p:sp>
        <p:nvSpPr>
          <p:cNvPr id="25621" name="Line 22"/>
          <p:cNvSpPr>
            <a:spLocks noChangeShapeType="1"/>
          </p:cNvSpPr>
          <p:nvPr/>
        </p:nvSpPr>
        <p:spPr bwMode="auto">
          <a:xfrm>
            <a:off x="6248400" y="3384550"/>
            <a:ext cx="1066800" cy="609600"/>
          </a:xfrm>
          <a:prstGeom prst="line">
            <a:avLst/>
          </a:prstGeom>
          <a:noFill/>
          <a:ln w="9525">
            <a:solidFill>
              <a:schemeClr val="tx1"/>
            </a:solidFill>
            <a:round/>
            <a:headEnd/>
            <a:tailEnd type="triangle" w="med" len="med"/>
          </a:ln>
        </p:spPr>
        <p:txBody>
          <a:bodyPr/>
          <a:lstStyle/>
          <a:p>
            <a:endParaRPr lang="it-IT"/>
          </a:p>
        </p:txBody>
      </p:sp>
      <p:sp>
        <p:nvSpPr>
          <p:cNvPr id="25622" name="Line 23"/>
          <p:cNvSpPr>
            <a:spLocks noChangeShapeType="1"/>
          </p:cNvSpPr>
          <p:nvPr/>
        </p:nvSpPr>
        <p:spPr bwMode="auto">
          <a:xfrm>
            <a:off x="7772400" y="1479550"/>
            <a:ext cx="0" cy="2514600"/>
          </a:xfrm>
          <a:prstGeom prst="line">
            <a:avLst/>
          </a:prstGeom>
          <a:noFill/>
          <a:ln w="9525">
            <a:solidFill>
              <a:schemeClr val="tx1"/>
            </a:solidFill>
            <a:round/>
            <a:headEnd/>
            <a:tailEnd type="triangle" w="med" len="med"/>
          </a:ln>
        </p:spPr>
        <p:txBody>
          <a:bodyPr/>
          <a:lstStyle/>
          <a:p>
            <a:endParaRPr lang="it-IT"/>
          </a:p>
        </p:txBody>
      </p:sp>
      <p:sp>
        <p:nvSpPr>
          <p:cNvPr id="25623" name="Text Box 24"/>
          <p:cNvSpPr txBox="1">
            <a:spLocks noChangeArrowheads="1"/>
          </p:cNvSpPr>
          <p:nvPr/>
        </p:nvSpPr>
        <p:spPr bwMode="auto">
          <a:xfrm>
            <a:off x="971550" y="3429000"/>
            <a:ext cx="3667125" cy="336550"/>
          </a:xfrm>
          <a:prstGeom prst="rect">
            <a:avLst/>
          </a:prstGeom>
          <a:noFill/>
          <a:ln w="9525">
            <a:noFill/>
            <a:miter lim="800000"/>
            <a:headEnd/>
            <a:tailEnd/>
          </a:ln>
        </p:spPr>
        <p:txBody>
          <a:bodyPr wrap="none">
            <a:spAutoFit/>
          </a:bodyPr>
          <a:lstStyle/>
          <a:p>
            <a:pPr eaLnBrk="1" hangingPunct="1"/>
            <a:r>
              <a:rPr lang="it-IT" altLang="it-IT" sz="1600" b="1">
                <a:solidFill>
                  <a:schemeClr val="accent2"/>
                </a:solidFill>
                <a:latin typeface="Tahoma" pitchFamily="34" charset="0"/>
              </a:rPr>
              <a:t>VACCINO:</a:t>
            </a:r>
            <a:r>
              <a:rPr lang="it-IT" altLang="it-IT" sz="1600" b="1">
                <a:latin typeface="Tahoma" pitchFamily="34" charset="0"/>
              </a:rPr>
              <a:t> gene S clonato in lieviti</a:t>
            </a:r>
          </a:p>
        </p:txBody>
      </p:sp>
      <p:pic>
        <p:nvPicPr>
          <p:cNvPr id="25624" name="Picture 25" descr="Immagine"/>
          <p:cNvPicPr>
            <a:picLocks noChangeAspect="1" noChangeArrowheads="1"/>
          </p:cNvPicPr>
          <p:nvPr/>
        </p:nvPicPr>
        <p:blipFill>
          <a:blip r:embed="rId3" cstate="print"/>
          <a:srcRect/>
          <a:stretch>
            <a:fillRect/>
          </a:stretch>
        </p:blipFill>
        <p:spPr bwMode="auto">
          <a:xfrm>
            <a:off x="2268538" y="4149725"/>
            <a:ext cx="1647825" cy="2390775"/>
          </a:xfrm>
          <a:prstGeom prst="rect">
            <a:avLst/>
          </a:prstGeom>
          <a:noFill/>
          <a:ln w="9525">
            <a:noFill/>
            <a:miter lim="800000"/>
            <a:headEnd/>
            <a:tailEnd/>
          </a:ln>
        </p:spPr>
      </p:pic>
    </p:spTree>
    <p:extLst>
      <p:ext uri="{BB962C8B-B14F-4D97-AF65-F5344CB8AC3E}">
        <p14:creationId xmlns:p14="http://schemas.microsoft.com/office/powerpoint/2010/main" val="95131810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cv_img6"/>
          <p:cNvPicPr>
            <a:picLocks noChangeAspect="1" noChangeArrowheads="1"/>
          </p:cNvPicPr>
          <p:nvPr/>
        </p:nvPicPr>
        <p:blipFill>
          <a:blip r:embed="rId3" cstate="print"/>
          <a:srcRect/>
          <a:stretch>
            <a:fillRect/>
          </a:stretch>
        </p:blipFill>
        <p:spPr bwMode="auto">
          <a:xfrm>
            <a:off x="1042988" y="481013"/>
            <a:ext cx="7129462" cy="6288087"/>
          </a:xfrm>
          <a:prstGeom prst="rect">
            <a:avLst/>
          </a:prstGeom>
          <a:noFill/>
          <a:ln w="9525">
            <a:noFill/>
            <a:miter lim="800000"/>
            <a:headEnd/>
            <a:tailEnd/>
          </a:ln>
        </p:spPr>
      </p:pic>
    </p:spTree>
    <p:extLst>
      <p:ext uri="{BB962C8B-B14F-4D97-AF65-F5344CB8AC3E}">
        <p14:creationId xmlns:p14="http://schemas.microsoft.com/office/powerpoint/2010/main" val="224327996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95288" y="0"/>
            <a:ext cx="8229600" cy="1143000"/>
          </a:xfrm>
        </p:spPr>
        <p:txBody>
          <a:bodyPr/>
          <a:lstStyle/>
          <a:p>
            <a:r>
              <a:rPr lang="it-IT" altLang="it-IT" smtClean="0">
                <a:solidFill>
                  <a:srgbClr val="FF3300"/>
                </a:solidFill>
              </a:rPr>
              <a:t>Protocollo HIV</a:t>
            </a:r>
          </a:p>
        </p:txBody>
      </p:sp>
      <p:sp>
        <p:nvSpPr>
          <p:cNvPr id="177155" name="Rectangle 3"/>
          <p:cNvSpPr>
            <a:spLocks noGrp="1" noChangeArrowheads="1"/>
          </p:cNvSpPr>
          <p:nvPr>
            <p:ph type="body" idx="1"/>
          </p:nvPr>
        </p:nvSpPr>
        <p:spPr>
          <a:xfrm>
            <a:off x="457200" y="4594225"/>
            <a:ext cx="8686800" cy="2263775"/>
          </a:xfrm>
        </p:spPr>
        <p:txBody>
          <a:bodyPr/>
          <a:lstStyle/>
          <a:p>
            <a:pPr>
              <a:lnSpc>
                <a:spcPct val="90000"/>
              </a:lnSpc>
            </a:pPr>
            <a:r>
              <a:rPr lang="it-IT" altLang="it-IT" smtClean="0"/>
              <a:t>VISITA GENERALE CON ANAMNESI</a:t>
            </a:r>
          </a:p>
          <a:p>
            <a:pPr>
              <a:lnSpc>
                <a:spcPct val="90000"/>
              </a:lnSpc>
            </a:pPr>
            <a:r>
              <a:rPr lang="it-IT" altLang="it-IT" smtClean="0"/>
              <a:t>Es. ematochimici con  dosaggio CD4 e CD8</a:t>
            </a:r>
          </a:p>
          <a:p>
            <a:pPr>
              <a:lnSpc>
                <a:spcPct val="90000"/>
              </a:lnSpc>
            </a:pPr>
            <a:r>
              <a:rPr lang="it-IT" altLang="it-IT" smtClean="0"/>
              <a:t>HIV – RNA</a:t>
            </a:r>
          </a:p>
          <a:p>
            <a:pPr>
              <a:lnSpc>
                <a:spcPct val="90000"/>
              </a:lnSpc>
            </a:pPr>
            <a:r>
              <a:rPr lang="it-IT" altLang="it-IT" smtClean="0"/>
              <a:t>Relazione infettivologica</a:t>
            </a:r>
          </a:p>
        </p:txBody>
      </p:sp>
      <p:pic>
        <p:nvPicPr>
          <p:cNvPr id="177156" name="Picture 4" descr="maturhiv"/>
          <p:cNvPicPr>
            <a:picLocks noChangeAspect="1" noChangeArrowheads="1"/>
          </p:cNvPicPr>
          <p:nvPr/>
        </p:nvPicPr>
        <p:blipFill>
          <a:blip r:embed="rId3" cstate="print"/>
          <a:srcRect/>
          <a:stretch>
            <a:fillRect/>
          </a:stretch>
        </p:blipFill>
        <p:spPr bwMode="auto">
          <a:xfrm>
            <a:off x="2627313" y="1125538"/>
            <a:ext cx="3960812" cy="3211512"/>
          </a:xfrm>
          <a:prstGeom prst="rect">
            <a:avLst/>
          </a:prstGeom>
          <a:noFill/>
          <a:ln w="9525">
            <a:noFill/>
            <a:miter lim="800000"/>
            <a:headEnd/>
            <a:tailEnd/>
          </a:ln>
        </p:spPr>
      </p:pic>
    </p:spTree>
    <p:extLst>
      <p:ext uri="{BB962C8B-B14F-4D97-AF65-F5344CB8AC3E}">
        <p14:creationId xmlns:p14="http://schemas.microsoft.com/office/powerpoint/2010/main" val="3655235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diamond(in)">
                                      <p:cBhvr>
                                        <p:cTn id="7" dur="2000"/>
                                        <p:tgtEl>
                                          <p:spTgt spid="17715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7154"/>
                                        </p:tgtEl>
                                        <p:attrNameLst>
                                          <p:attrName>style.visibility</p:attrName>
                                        </p:attrNameLst>
                                      </p:cBhvr>
                                      <p:to>
                                        <p:strVal val="visible"/>
                                      </p:to>
                                    </p:set>
                                    <p:animEffect transition="in" filter="diamond(in)">
                                      <p:cBhvr>
                                        <p:cTn id="10" dur="2000"/>
                                        <p:tgtEl>
                                          <p:spTgt spid="177154"/>
                                        </p:tgtEl>
                                      </p:cBhvr>
                                    </p:animEffect>
                                  </p:childTnLst>
                                </p:cTn>
                              </p:par>
                            </p:childTnLst>
                          </p:cTn>
                        </p:par>
                        <p:par>
                          <p:cTn id="11" fill="hold" nodeType="afterGroup">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177155">
                                            <p:txEl>
                                              <p:pRg st="0" end="0"/>
                                            </p:txEl>
                                          </p:spTgt>
                                        </p:tgtEl>
                                        <p:attrNameLst>
                                          <p:attrName>style.visibility</p:attrName>
                                        </p:attrNameLst>
                                      </p:cBhvr>
                                      <p:to>
                                        <p:strVal val="visible"/>
                                      </p:to>
                                    </p:set>
                                    <p:animEffect transition="in" filter="diamond(in)">
                                      <p:cBhvr>
                                        <p:cTn id="14" dur="1000"/>
                                        <p:tgtEl>
                                          <p:spTgt spid="177155">
                                            <p:txEl>
                                              <p:pRg st="0" end="0"/>
                                            </p:txEl>
                                          </p:spTgt>
                                        </p:tgtEl>
                                      </p:cBhvr>
                                    </p:animEffect>
                                  </p:childTnLst>
                                </p:cTn>
                              </p:par>
                            </p:childTnLst>
                          </p:cTn>
                        </p:par>
                        <p:par>
                          <p:cTn id="15" fill="hold" nodeType="afterGroup">
                            <p:stCondLst>
                              <p:cond delay="3000"/>
                            </p:stCondLst>
                            <p:childTnLst>
                              <p:par>
                                <p:cTn id="16" presetID="8" presetClass="entr" presetSubtype="16" fill="hold" grpId="0" nodeType="afterEffect">
                                  <p:stCondLst>
                                    <p:cond delay="0"/>
                                  </p:stCondLst>
                                  <p:childTnLst>
                                    <p:set>
                                      <p:cBhvr>
                                        <p:cTn id="17" dur="1" fill="hold">
                                          <p:stCondLst>
                                            <p:cond delay="0"/>
                                          </p:stCondLst>
                                        </p:cTn>
                                        <p:tgtEl>
                                          <p:spTgt spid="177155">
                                            <p:txEl>
                                              <p:pRg st="1" end="1"/>
                                            </p:txEl>
                                          </p:spTgt>
                                        </p:tgtEl>
                                        <p:attrNameLst>
                                          <p:attrName>style.visibility</p:attrName>
                                        </p:attrNameLst>
                                      </p:cBhvr>
                                      <p:to>
                                        <p:strVal val="visible"/>
                                      </p:to>
                                    </p:set>
                                    <p:animEffect transition="in" filter="diamond(in)">
                                      <p:cBhvr>
                                        <p:cTn id="18" dur="1000"/>
                                        <p:tgtEl>
                                          <p:spTgt spid="177155">
                                            <p:txEl>
                                              <p:pRg st="1" end="1"/>
                                            </p:txEl>
                                          </p:spTgt>
                                        </p:tgtEl>
                                      </p:cBhvr>
                                    </p:animEffect>
                                  </p:childTnLst>
                                </p:cTn>
                              </p:par>
                            </p:childTnLst>
                          </p:cTn>
                        </p:par>
                        <p:par>
                          <p:cTn id="19" fill="hold" nodeType="afterGroup">
                            <p:stCondLst>
                              <p:cond delay="4000"/>
                            </p:stCondLst>
                            <p:childTnLst>
                              <p:par>
                                <p:cTn id="20" presetID="8" presetClass="entr" presetSubtype="16" fill="hold" grpId="0" nodeType="afterEffect">
                                  <p:stCondLst>
                                    <p:cond delay="0"/>
                                  </p:stCondLst>
                                  <p:childTnLst>
                                    <p:set>
                                      <p:cBhvr>
                                        <p:cTn id="21" dur="1" fill="hold">
                                          <p:stCondLst>
                                            <p:cond delay="0"/>
                                          </p:stCondLst>
                                        </p:cTn>
                                        <p:tgtEl>
                                          <p:spTgt spid="177155">
                                            <p:txEl>
                                              <p:pRg st="2" end="2"/>
                                            </p:txEl>
                                          </p:spTgt>
                                        </p:tgtEl>
                                        <p:attrNameLst>
                                          <p:attrName>style.visibility</p:attrName>
                                        </p:attrNameLst>
                                      </p:cBhvr>
                                      <p:to>
                                        <p:strVal val="visible"/>
                                      </p:to>
                                    </p:set>
                                    <p:animEffect transition="in" filter="diamond(in)">
                                      <p:cBhvr>
                                        <p:cTn id="22" dur="1000"/>
                                        <p:tgtEl>
                                          <p:spTgt spid="177155">
                                            <p:txEl>
                                              <p:pRg st="2" end="2"/>
                                            </p:txEl>
                                          </p:spTgt>
                                        </p:tgtEl>
                                      </p:cBhvr>
                                    </p:animEffect>
                                  </p:childTnLst>
                                </p:cTn>
                              </p:par>
                            </p:childTnLst>
                          </p:cTn>
                        </p:par>
                        <p:par>
                          <p:cTn id="23" fill="hold" nodeType="afterGroup">
                            <p:stCondLst>
                              <p:cond delay="5000"/>
                            </p:stCondLst>
                            <p:childTnLst>
                              <p:par>
                                <p:cTn id="24" presetID="8" presetClass="entr" presetSubtype="16" fill="hold" grpId="0" nodeType="afterEffect">
                                  <p:stCondLst>
                                    <p:cond delay="0"/>
                                  </p:stCondLst>
                                  <p:childTnLst>
                                    <p:set>
                                      <p:cBhvr>
                                        <p:cTn id="25" dur="1" fill="hold">
                                          <p:stCondLst>
                                            <p:cond delay="0"/>
                                          </p:stCondLst>
                                        </p:cTn>
                                        <p:tgtEl>
                                          <p:spTgt spid="177155">
                                            <p:txEl>
                                              <p:pRg st="3" end="3"/>
                                            </p:txEl>
                                          </p:spTgt>
                                        </p:tgtEl>
                                        <p:attrNameLst>
                                          <p:attrName>style.visibility</p:attrName>
                                        </p:attrNameLst>
                                      </p:cBhvr>
                                      <p:to>
                                        <p:strVal val="visible"/>
                                      </p:to>
                                    </p:set>
                                    <p:animEffect transition="in" filter="diamond(in)">
                                      <p:cBhvr>
                                        <p:cTn id="26" dur="1000"/>
                                        <p:tgtEl>
                                          <p:spTgt spid="177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it-IT" altLang="it-IT" smtClean="0">
                <a:solidFill>
                  <a:srgbClr val="FF3300"/>
                </a:solidFill>
              </a:rPr>
              <a:t>Protocollo EPATITI</a:t>
            </a:r>
          </a:p>
        </p:txBody>
      </p:sp>
      <p:sp>
        <p:nvSpPr>
          <p:cNvPr id="181251" name="Rectangle 3"/>
          <p:cNvSpPr>
            <a:spLocks noGrp="1" noChangeArrowheads="1"/>
          </p:cNvSpPr>
          <p:nvPr>
            <p:ph type="body" idx="1"/>
          </p:nvPr>
        </p:nvSpPr>
        <p:spPr>
          <a:xfrm>
            <a:off x="971550" y="2420938"/>
            <a:ext cx="7772400" cy="4032250"/>
          </a:xfrm>
        </p:spPr>
        <p:txBody>
          <a:bodyPr/>
          <a:lstStyle/>
          <a:p>
            <a:r>
              <a:rPr lang="it-IT" altLang="it-IT" smtClean="0"/>
              <a:t>VISITA GENERALE CON ANAMNESI</a:t>
            </a:r>
          </a:p>
          <a:p>
            <a:r>
              <a:rPr lang="it-IT" altLang="it-IT" smtClean="0"/>
              <a:t>ESAMI EMATOCHIMICI con PFE, protidemia, LDH, PT, PTT, VES, markers</a:t>
            </a:r>
          </a:p>
          <a:p>
            <a:r>
              <a:rPr lang="it-IT" altLang="it-IT" smtClean="0"/>
              <a:t>HBV-DNA, HCV-RNA, HDV-RNA</a:t>
            </a:r>
          </a:p>
          <a:p>
            <a:r>
              <a:rPr lang="it-IT" altLang="it-IT" smtClean="0"/>
              <a:t>Ecografia epatica</a:t>
            </a:r>
          </a:p>
          <a:p>
            <a:r>
              <a:rPr lang="it-IT" altLang="it-IT" smtClean="0"/>
              <a:t>Biopsia epatica</a:t>
            </a:r>
          </a:p>
          <a:p>
            <a:r>
              <a:rPr lang="it-IT" altLang="it-IT" smtClean="0"/>
              <a:t>Fibroscan</a:t>
            </a:r>
          </a:p>
        </p:txBody>
      </p:sp>
    </p:spTree>
    <p:extLst>
      <p:ext uri="{BB962C8B-B14F-4D97-AF65-F5344CB8AC3E}">
        <p14:creationId xmlns:p14="http://schemas.microsoft.com/office/powerpoint/2010/main" val="2069215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checkerboard(across)">
                                      <p:cBhvr>
                                        <p:cTn id="7" dur="500"/>
                                        <p:tgtEl>
                                          <p:spTgt spid="181251">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animEffect transition="in" filter="checkerboard(across)">
                                      <p:cBhvr>
                                        <p:cTn id="11" dur="500"/>
                                        <p:tgtEl>
                                          <p:spTgt spid="181251">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81251">
                                            <p:txEl>
                                              <p:pRg st="2" end="2"/>
                                            </p:txEl>
                                          </p:spTgt>
                                        </p:tgtEl>
                                        <p:attrNameLst>
                                          <p:attrName>style.visibility</p:attrName>
                                        </p:attrNameLst>
                                      </p:cBhvr>
                                      <p:to>
                                        <p:strVal val="visible"/>
                                      </p:to>
                                    </p:set>
                                    <p:animEffect transition="in" filter="checkerboard(across)">
                                      <p:cBhvr>
                                        <p:cTn id="15" dur="500"/>
                                        <p:tgtEl>
                                          <p:spTgt spid="181251">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81251">
                                            <p:txEl>
                                              <p:pRg st="3" end="3"/>
                                            </p:txEl>
                                          </p:spTgt>
                                        </p:tgtEl>
                                        <p:attrNameLst>
                                          <p:attrName>style.visibility</p:attrName>
                                        </p:attrNameLst>
                                      </p:cBhvr>
                                      <p:to>
                                        <p:strVal val="visible"/>
                                      </p:to>
                                    </p:set>
                                    <p:animEffect transition="in" filter="checkerboard(across)">
                                      <p:cBhvr>
                                        <p:cTn id="19" dur="500"/>
                                        <p:tgtEl>
                                          <p:spTgt spid="181251">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81251">
                                            <p:txEl>
                                              <p:pRg st="4" end="4"/>
                                            </p:txEl>
                                          </p:spTgt>
                                        </p:tgtEl>
                                        <p:attrNameLst>
                                          <p:attrName>style.visibility</p:attrName>
                                        </p:attrNameLst>
                                      </p:cBhvr>
                                      <p:to>
                                        <p:strVal val="visible"/>
                                      </p:to>
                                    </p:set>
                                    <p:animEffect transition="in" filter="checkerboard(across)">
                                      <p:cBhvr>
                                        <p:cTn id="23" dur="500"/>
                                        <p:tgtEl>
                                          <p:spTgt spid="18125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81251">
                                            <p:txEl>
                                              <p:pRg st="5" end="5"/>
                                            </p:txEl>
                                          </p:spTgt>
                                        </p:tgtEl>
                                        <p:attrNameLst>
                                          <p:attrName>style.visibility</p:attrName>
                                        </p:attrNameLst>
                                      </p:cBhvr>
                                      <p:to>
                                        <p:strVal val="visible"/>
                                      </p:to>
                                    </p:set>
                                    <p:animEffect transition="in" filter="checkerboard(across)">
                                      <p:cBhvr>
                                        <p:cTn id="28" dur="500"/>
                                        <p:tgtEl>
                                          <p:spTgt spid="181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ctr"/>
            <a:r>
              <a:rPr lang="it-IT" altLang="it-IT" sz="4000" smtClean="0">
                <a:solidFill>
                  <a:srgbClr val="FF3300"/>
                </a:solidFill>
              </a:rPr>
              <a:t>Consiglio Superiore di Sanità</a:t>
            </a:r>
            <a:br>
              <a:rPr lang="it-IT" altLang="it-IT" sz="4000" smtClean="0">
                <a:solidFill>
                  <a:srgbClr val="FF3300"/>
                </a:solidFill>
              </a:rPr>
            </a:br>
            <a:r>
              <a:rPr lang="it-IT" altLang="it-IT" sz="3200" b="1" i="1" smtClean="0">
                <a:solidFill>
                  <a:srgbClr val="FF3300"/>
                </a:solidFill>
              </a:rPr>
              <a:t>seduta 15 maggio 1996</a:t>
            </a:r>
          </a:p>
        </p:txBody>
      </p:sp>
      <p:sp>
        <p:nvSpPr>
          <p:cNvPr id="29699" name="Rectangle 3"/>
          <p:cNvSpPr>
            <a:spLocks noGrp="1" noChangeArrowheads="1"/>
          </p:cNvSpPr>
          <p:nvPr>
            <p:ph type="body" idx="1"/>
          </p:nvPr>
        </p:nvSpPr>
        <p:spPr>
          <a:xfrm>
            <a:off x="539750" y="2852738"/>
            <a:ext cx="7993063" cy="2116137"/>
          </a:xfrm>
        </p:spPr>
        <p:txBody>
          <a:bodyPr/>
          <a:lstStyle/>
          <a:p>
            <a:pPr algn="just">
              <a:buFontTx/>
              <a:buNone/>
            </a:pPr>
            <a:r>
              <a:rPr lang="it-IT" altLang="it-IT" smtClean="0"/>
              <a:t>“ … la sola positività per HCV non configura” menomazione dell’integrità psico-fisica “ a meno che non sia culminata nella patologia “epatite cronica”…”</a:t>
            </a:r>
          </a:p>
        </p:txBody>
      </p:sp>
    </p:spTree>
    <p:extLst>
      <p:ext uri="{BB962C8B-B14F-4D97-AF65-F5344CB8AC3E}">
        <p14:creationId xmlns:p14="http://schemas.microsoft.com/office/powerpoint/2010/main" val="249574196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8458200" cy="914400"/>
          </a:xfrm>
        </p:spPr>
        <p:txBody>
          <a:bodyPr/>
          <a:lstStyle/>
          <a:p>
            <a:r>
              <a:rPr lang="it-IT" altLang="it-IT" sz="4000" smtClean="0">
                <a:solidFill>
                  <a:srgbClr val="FF3300"/>
                </a:solidFill>
              </a:rPr>
              <a:t>DANNO EPATICO PERMANENTE</a:t>
            </a:r>
          </a:p>
        </p:txBody>
      </p:sp>
      <p:sp>
        <p:nvSpPr>
          <p:cNvPr id="30723" name="Rectangle 3"/>
          <p:cNvSpPr>
            <a:spLocks noGrp="1" noChangeArrowheads="1"/>
          </p:cNvSpPr>
          <p:nvPr>
            <p:ph type="body" idx="1"/>
          </p:nvPr>
        </p:nvSpPr>
        <p:spPr>
          <a:xfrm>
            <a:off x="323850" y="1412875"/>
            <a:ext cx="8435975" cy="1468438"/>
          </a:xfrm>
        </p:spPr>
        <p:txBody>
          <a:bodyPr/>
          <a:lstStyle/>
          <a:p>
            <a:r>
              <a:rPr lang="it-IT" altLang="it-IT" sz="2400" smtClean="0"/>
              <a:t>&gt; transaminasi per 1 anno + ecografia con disomogeneità”</a:t>
            </a:r>
          </a:p>
          <a:p>
            <a:r>
              <a:rPr lang="it-IT" altLang="it-IT" sz="2400" smtClean="0"/>
              <a:t>&gt; transaminasi per 6 mesi + scintigrafia positiva</a:t>
            </a:r>
          </a:p>
          <a:p>
            <a:r>
              <a:rPr lang="it-IT" altLang="it-IT" sz="2400" smtClean="0"/>
              <a:t>Biopsia epatica positiva</a:t>
            </a:r>
          </a:p>
        </p:txBody>
      </p:sp>
      <p:sp>
        <p:nvSpPr>
          <p:cNvPr id="30724" name="Text Box 4"/>
          <p:cNvSpPr txBox="1">
            <a:spLocks noChangeArrowheads="1"/>
          </p:cNvSpPr>
          <p:nvPr/>
        </p:nvSpPr>
        <p:spPr bwMode="auto">
          <a:xfrm>
            <a:off x="2195513" y="2708275"/>
            <a:ext cx="4608512" cy="457200"/>
          </a:xfrm>
          <a:prstGeom prst="rect">
            <a:avLst/>
          </a:prstGeom>
          <a:noFill/>
          <a:ln w="9525">
            <a:noFill/>
            <a:miter lim="800000"/>
            <a:headEnd/>
            <a:tailEnd/>
          </a:ln>
        </p:spPr>
        <p:txBody>
          <a:bodyPr>
            <a:spAutoFit/>
          </a:bodyPr>
          <a:lstStyle/>
          <a:p>
            <a:pPr algn="ctr" eaLnBrk="1" hangingPunct="1">
              <a:spcBef>
                <a:spcPct val="50000"/>
              </a:spcBef>
            </a:pPr>
            <a:r>
              <a:rPr lang="it-IT" altLang="it-IT" sz="2400" b="1"/>
              <a:t>oppure</a:t>
            </a:r>
          </a:p>
        </p:txBody>
      </p:sp>
      <p:sp>
        <p:nvSpPr>
          <p:cNvPr id="30725" name="Text Box 5"/>
          <p:cNvSpPr txBox="1">
            <a:spLocks noChangeArrowheads="1"/>
          </p:cNvSpPr>
          <p:nvPr/>
        </p:nvSpPr>
        <p:spPr bwMode="auto">
          <a:xfrm>
            <a:off x="34925" y="3357563"/>
            <a:ext cx="9109075" cy="2100262"/>
          </a:xfrm>
          <a:prstGeom prst="rect">
            <a:avLst/>
          </a:prstGeom>
          <a:noFill/>
          <a:ln w="9525">
            <a:noFill/>
            <a:miter lim="800000"/>
            <a:headEnd/>
            <a:tailEnd/>
          </a:ln>
        </p:spPr>
        <p:txBody>
          <a:bodyPr>
            <a:spAutoFit/>
          </a:bodyPr>
          <a:lstStyle/>
          <a:p>
            <a:pPr eaLnBrk="1" hangingPunct="1">
              <a:spcBef>
                <a:spcPct val="50000"/>
              </a:spcBef>
              <a:buFontTx/>
              <a:buChar char="•"/>
            </a:pPr>
            <a:r>
              <a:rPr lang="it-IT" altLang="it-IT" sz="2400"/>
              <a:t>Ipertransaminasemia + positività HCV-rna</a:t>
            </a:r>
          </a:p>
          <a:p>
            <a:pPr eaLnBrk="1" hangingPunct="1">
              <a:spcBef>
                <a:spcPct val="50000"/>
              </a:spcBef>
              <a:buFontTx/>
              <a:buChar char="•"/>
            </a:pPr>
            <a:r>
              <a:rPr lang="it-IT" altLang="it-IT" sz="2400"/>
              <a:t>Ipertransaminasemia + positività HBV-dna</a:t>
            </a:r>
          </a:p>
          <a:p>
            <a:pPr eaLnBrk="1" hangingPunct="1">
              <a:spcBef>
                <a:spcPct val="50000"/>
              </a:spcBef>
              <a:buFontTx/>
              <a:buChar char="•"/>
            </a:pPr>
            <a:r>
              <a:rPr lang="it-IT" altLang="it-IT" sz="2400"/>
              <a:t>Ipertransaminasemia + HBsAg pos. HBeAg pos ed HBcAb (IgM)</a:t>
            </a:r>
            <a:endParaRPr lang="it-IT" altLang="it-IT" sz="3200"/>
          </a:p>
          <a:p>
            <a:pPr eaLnBrk="1" hangingPunct="1">
              <a:spcBef>
                <a:spcPct val="50000"/>
              </a:spcBef>
              <a:buFontTx/>
              <a:buChar char="•"/>
            </a:pPr>
            <a:r>
              <a:rPr lang="it-IT" altLang="it-IT" sz="2400"/>
              <a:t>Ipertransaminasemia antiHDV IgM, antiHDV-rna</a:t>
            </a:r>
          </a:p>
        </p:txBody>
      </p:sp>
      <p:sp>
        <p:nvSpPr>
          <p:cNvPr id="30726" name="Text Box 6"/>
          <p:cNvSpPr txBox="1">
            <a:spLocks noChangeArrowheads="1"/>
          </p:cNvSpPr>
          <p:nvPr/>
        </p:nvSpPr>
        <p:spPr bwMode="auto">
          <a:xfrm>
            <a:off x="827088" y="5734050"/>
            <a:ext cx="7343775" cy="822325"/>
          </a:xfrm>
          <a:prstGeom prst="rect">
            <a:avLst/>
          </a:prstGeom>
          <a:noFill/>
          <a:ln w="9525">
            <a:noFill/>
            <a:miter lim="800000"/>
            <a:headEnd/>
            <a:tailEnd/>
          </a:ln>
        </p:spPr>
        <p:txBody>
          <a:bodyPr>
            <a:spAutoFit/>
          </a:bodyPr>
          <a:lstStyle/>
          <a:p>
            <a:pPr algn="ctr" eaLnBrk="1" hangingPunct="1">
              <a:spcBef>
                <a:spcPct val="50000"/>
              </a:spcBef>
            </a:pPr>
            <a:r>
              <a:rPr lang="it-IT" altLang="it-IT" sz="2400" b="1"/>
              <a:t>“……In ogni caso la ipertransaminasemia deve avere durata di almeno un anno….”</a:t>
            </a:r>
          </a:p>
        </p:txBody>
      </p:sp>
    </p:spTree>
    <p:extLst>
      <p:ext uri="{BB962C8B-B14F-4D97-AF65-F5344CB8AC3E}">
        <p14:creationId xmlns:p14="http://schemas.microsoft.com/office/powerpoint/2010/main" val="407857694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1476375" y="2603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grpSp>
        <p:nvGrpSpPr>
          <p:cNvPr id="2" name="Group 14"/>
          <p:cNvGrpSpPr>
            <a:grpSpLocks/>
          </p:cNvGrpSpPr>
          <p:nvPr/>
        </p:nvGrpSpPr>
        <p:grpSpPr bwMode="auto">
          <a:xfrm>
            <a:off x="3275013" y="3429000"/>
            <a:ext cx="2376487" cy="1728788"/>
            <a:chOff x="2109" y="1162"/>
            <a:chExt cx="1497" cy="1089"/>
          </a:xfrm>
        </p:grpSpPr>
        <p:sp>
          <p:nvSpPr>
            <p:cNvPr id="31771" name="Oval 8"/>
            <p:cNvSpPr>
              <a:spLocks noChangeArrowheads="1"/>
            </p:cNvSpPr>
            <p:nvPr/>
          </p:nvSpPr>
          <p:spPr bwMode="auto">
            <a:xfrm>
              <a:off x="2109" y="1162"/>
              <a:ext cx="1497" cy="1089"/>
            </a:xfrm>
            <a:prstGeom prst="ellipse">
              <a:avLst/>
            </a:prstGeom>
            <a:solidFill>
              <a:srgbClr val="33CCFF"/>
            </a:solidFill>
            <a:ln w="9525">
              <a:round/>
              <a:headEnd/>
              <a:tailEnd/>
            </a:ln>
            <a:scene3d>
              <a:camera prst="legacyPerspectiveBottom"/>
              <a:lightRig rig="legacyFlat3" dir="t"/>
            </a:scene3d>
            <a:sp3d extrusionH="887400" prstMaterial="legacyMatte">
              <a:bevelT w="13500" h="13500" prst="angle"/>
              <a:bevelB w="13500" h="13500" prst="angle"/>
              <a:extrusionClr>
                <a:srgbClr val="33CCFF"/>
              </a:extrusionClr>
            </a:sp3d>
          </p:spPr>
          <p:txBody>
            <a:bodyPr wrap="none" anchor="ctr">
              <a:flatTx/>
            </a:bodyPr>
            <a:lstStyle/>
            <a:p>
              <a:pPr algn="ctr" eaLnBrk="1" hangingPunct="1"/>
              <a:endParaRPr lang="it-IT" altLang="it-IT"/>
            </a:p>
          </p:txBody>
        </p:sp>
        <p:sp>
          <p:nvSpPr>
            <p:cNvPr id="31772" name="Text Box 11"/>
            <p:cNvSpPr txBox="1">
              <a:spLocks noChangeArrowheads="1"/>
            </p:cNvSpPr>
            <p:nvPr/>
          </p:nvSpPr>
          <p:spPr bwMode="auto">
            <a:xfrm>
              <a:off x="2295" y="1488"/>
              <a:ext cx="1113" cy="442"/>
            </a:xfrm>
            <a:prstGeom prst="rect">
              <a:avLst/>
            </a:prstGeom>
            <a:noFill/>
            <a:ln w="9525">
              <a:noFill/>
              <a:miter lim="800000"/>
              <a:headEnd/>
              <a:tailEnd/>
            </a:ln>
          </p:spPr>
          <p:txBody>
            <a:bodyPr>
              <a:spAutoFit/>
            </a:bodyPr>
            <a:lstStyle/>
            <a:p>
              <a:pPr algn="ctr" eaLnBrk="1" hangingPunct="1">
                <a:spcBef>
                  <a:spcPct val="50000"/>
                </a:spcBef>
              </a:pPr>
              <a:r>
                <a:rPr lang="it-IT" altLang="it-IT" sz="2000">
                  <a:solidFill>
                    <a:srgbClr val="FFFF00"/>
                  </a:solidFill>
                </a:rPr>
                <a:t>Nesso di causalità</a:t>
              </a:r>
            </a:p>
          </p:txBody>
        </p:sp>
      </p:grpSp>
      <p:sp>
        <p:nvSpPr>
          <p:cNvPr id="31748" name="Rectangle 13"/>
          <p:cNvSpPr>
            <a:spLocks noChangeArrowheads="1"/>
          </p:cNvSpPr>
          <p:nvPr/>
        </p:nvSpPr>
        <p:spPr bwMode="auto">
          <a:xfrm>
            <a:off x="611188" y="1628775"/>
            <a:ext cx="8210550" cy="915988"/>
          </a:xfrm>
          <a:prstGeom prst="rect">
            <a:avLst/>
          </a:prstGeom>
          <a:solidFill>
            <a:schemeClr val="folHlink"/>
          </a:solidFill>
          <a:ln w="9525">
            <a:noFill/>
            <a:miter lim="800000"/>
            <a:headEnd/>
            <a:tailEnd/>
          </a:ln>
        </p:spPr>
        <p:txBody>
          <a:bodyPr wrap="none" anchor="ctr">
            <a:spAutoFit/>
          </a:bodyPr>
          <a:lstStyle/>
          <a:p>
            <a:pPr algn="ctr" eaLnBrk="1" hangingPunct="1"/>
            <a:r>
              <a:rPr lang="it-IT" altLang="it-IT" sz="1800" b="1"/>
              <a:t>TEORIA DELLA CAUSALITA’ ADEGUATA - </a:t>
            </a:r>
            <a:endParaRPr lang="it-IT" altLang="it-IT" sz="1800"/>
          </a:p>
          <a:p>
            <a:pPr algn="ctr" eaLnBrk="1" hangingPunct="1"/>
            <a:r>
              <a:rPr lang="it-IT" altLang="it-IT" sz="1800" b="1"/>
              <a:t>TEORIA DEL</a:t>
            </a:r>
            <a:r>
              <a:rPr lang="it-IT" altLang="it-IT" sz="1800" b="1" i="1"/>
              <a:t> “ID QUOD PLERUMQUE ACCIDIT”:</a:t>
            </a:r>
            <a:endParaRPr lang="it-IT" altLang="it-IT" sz="1800"/>
          </a:p>
          <a:p>
            <a:pPr algn="ctr" eaLnBrk="1" hangingPunct="1"/>
            <a:r>
              <a:rPr lang="it-IT" altLang="it-IT" sz="1800" i="1"/>
              <a:t>E’ CAUSA SOLTANTO L’ANTECEDENTE IDONEO A PRODURRE L’EVENTO</a:t>
            </a:r>
          </a:p>
        </p:txBody>
      </p:sp>
      <p:sp>
        <p:nvSpPr>
          <p:cNvPr id="20497" name="Rectangle 17"/>
          <p:cNvSpPr>
            <a:spLocks noChangeArrowheads="1"/>
          </p:cNvSpPr>
          <p:nvPr/>
        </p:nvSpPr>
        <p:spPr bwMode="auto">
          <a:xfrm>
            <a:off x="250825" y="2565400"/>
            <a:ext cx="2663825" cy="792163"/>
          </a:xfrm>
          <a:prstGeom prst="rect">
            <a:avLst/>
          </a:prstGeom>
          <a:solidFill>
            <a:srgbClr val="F0F6A8"/>
          </a:solidFill>
          <a:ln w="9525">
            <a:noFill/>
            <a:miter lim="800000"/>
            <a:headEnd/>
            <a:tailEnd/>
          </a:ln>
        </p:spPr>
        <p:txBody>
          <a:bodyPr anchor="ctr">
            <a:spAutoFit/>
          </a:bodyPr>
          <a:lstStyle/>
          <a:p>
            <a:pPr algn="ctr" eaLnBrk="1" hangingPunct="1"/>
            <a:r>
              <a:rPr lang="it-IT" altLang="zh-CN" b="1">
                <a:ea typeface="SimSun" pitchFamily="2" charset="-122"/>
              </a:rPr>
              <a:t>CRITERIO</a:t>
            </a:r>
          </a:p>
          <a:p>
            <a:pPr algn="ctr" eaLnBrk="1" hangingPunct="1"/>
            <a:r>
              <a:rPr lang="it-IT" altLang="zh-CN" b="1">
                <a:ea typeface="SimSun" pitchFamily="2" charset="-122"/>
              </a:rPr>
              <a:t> DELLA  POSSIBILITA’ SCIENTIFICA</a:t>
            </a:r>
            <a:r>
              <a:rPr lang="it-IT" altLang="zh-CN" sz="1800" b="1">
                <a:ea typeface="SimSun" pitchFamily="2" charset="-122"/>
              </a:rPr>
              <a:t> </a:t>
            </a:r>
          </a:p>
        </p:txBody>
      </p:sp>
      <p:sp>
        <p:nvSpPr>
          <p:cNvPr id="20498" name="Rectangle 18"/>
          <p:cNvSpPr>
            <a:spLocks noChangeArrowheads="1"/>
          </p:cNvSpPr>
          <p:nvPr/>
        </p:nvSpPr>
        <p:spPr bwMode="auto">
          <a:xfrm>
            <a:off x="6400800" y="2636838"/>
            <a:ext cx="2138363" cy="792162"/>
          </a:xfrm>
          <a:prstGeom prst="rect">
            <a:avLst/>
          </a:prstGeom>
          <a:solidFill>
            <a:srgbClr val="F0F6A8"/>
          </a:solidFill>
          <a:ln w="9525">
            <a:noFill/>
            <a:miter lim="800000"/>
            <a:headEnd/>
            <a:tailEnd/>
          </a:ln>
        </p:spPr>
        <p:txBody>
          <a:bodyPr wrap="none" anchor="ctr">
            <a:spAutoFit/>
          </a:bodyPr>
          <a:lstStyle/>
          <a:p>
            <a:pPr algn="ctr" eaLnBrk="1" hangingPunct="1"/>
            <a:r>
              <a:rPr lang="it-IT" altLang="zh-CN" b="1">
                <a:ea typeface="SimSun" pitchFamily="2" charset="-122"/>
              </a:rPr>
              <a:t>CRITERIO </a:t>
            </a:r>
          </a:p>
          <a:p>
            <a:pPr algn="ctr" eaLnBrk="1" hangingPunct="1"/>
            <a:r>
              <a:rPr lang="it-IT" altLang="zh-CN" b="1">
                <a:ea typeface="SimSun" pitchFamily="2" charset="-122"/>
              </a:rPr>
              <a:t>DELLA PROBABILITA’ </a:t>
            </a:r>
          </a:p>
          <a:p>
            <a:pPr algn="ctr" eaLnBrk="1" hangingPunct="1"/>
            <a:r>
              <a:rPr lang="it-IT" altLang="zh-CN" b="1">
                <a:ea typeface="SimSun" pitchFamily="2" charset="-122"/>
              </a:rPr>
              <a:t>SCIENTIFICA</a:t>
            </a:r>
            <a:r>
              <a:rPr lang="it-IT" altLang="zh-CN" sz="1800">
                <a:ea typeface="SimSun" pitchFamily="2" charset="-122"/>
              </a:rPr>
              <a:t> </a:t>
            </a:r>
          </a:p>
        </p:txBody>
      </p:sp>
      <p:grpSp>
        <p:nvGrpSpPr>
          <p:cNvPr id="3" name="Group 38"/>
          <p:cNvGrpSpPr>
            <a:grpSpLocks/>
          </p:cNvGrpSpPr>
          <p:nvPr/>
        </p:nvGrpSpPr>
        <p:grpSpPr bwMode="auto">
          <a:xfrm>
            <a:off x="7573963" y="3500438"/>
            <a:ext cx="1390650" cy="914400"/>
            <a:chOff x="4771" y="2205"/>
            <a:chExt cx="876" cy="576"/>
          </a:xfrm>
        </p:grpSpPr>
        <p:sp>
          <p:nvSpPr>
            <p:cNvPr id="31769" name="Rectangle 20"/>
            <p:cNvSpPr>
              <a:spLocks noChangeArrowheads="1"/>
            </p:cNvSpPr>
            <p:nvPr/>
          </p:nvSpPr>
          <p:spPr bwMode="auto">
            <a:xfrm>
              <a:off x="4771" y="2455"/>
              <a:ext cx="876" cy="326"/>
            </a:xfrm>
            <a:prstGeom prst="rect">
              <a:avLst/>
            </a:prstGeom>
            <a:solidFill>
              <a:srgbClr val="F0F6A8"/>
            </a:solidFill>
            <a:ln w="9525">
              <a:noFill/>
              <a:miter lim="800000"/>
              <a:headEnd/>
              <a:tailEnd/>
            </a:ln>
          </p:spPr>
          <p:txBody>
            <a:bodyPr wrap="none" anchor="ctr">
              <a:spAutoFit/>
            </a:bodyPr>
            <a:lstStyle/>
            <a:p>
              <a:pPr algn="ctr" eaLnBrk="1" hangingPunct="1"/>
              <a:r>
                <a:rPr lang="it-IT" altLang="zh-CN" i="1">
                  <a:ea typeface="SimSun" pitchFamily="2" charset="-122"/>
                </a:rPr>
                <a:t>PROBABILITA’</a:t>
              </a:r>
            </a:p>
            <a:p>
              <a:pPr algn="ctr" eaLnBrk="1" hangingPunct="1"/>
              <a:r>
                <a:rPr lang="it-IT" altLang="zh-CN" i="1">
                  <a:ea typeface="SimSun" pitchFamily="2" charset="-122"/>
                </a:rPr>
                <a:t> STATISTICA</a:t>
              </a:r>
              <a:endParaRPr lang="it-IT" altLang="zh-CN" sz="1800" i="1">
                <a:ea typeface="SimSun" pitchFamily="2" charset="-122"/>
              </a:endParaRPr>
            </a:p>
          </p:txBody>
        </p:sp>
        <p:sp>
          <p:nvSpPr>
            <p:cNvPr id="31770" name="AutoShape 23"/>
            <p:cNvSpPr>
              <a:spLocks noChangeArrowheads="1"/>
            </p:cNvSpPr>
            <p:nvPr/>
          </p:nvSpPr>
          <p:spPr bwMode="auto">
            <a:xfrm rot="-2200790">
              <a:off x="4967" y="2205"/>
              <a:ext cx="227" cy="18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4" name="Group 31"/>
          <p:cNvGrpSpPr>
            <a:grpSpLocks/>
          </p:cNvGrpSpPr>
          <p:nvPr/>
        </p:nvGrpSpPr>
        <p:grpSpPr bwMode="auto">
          <a:xfrm>
            <a:off x="71438" y="3429000"/>
            <a:ext cx="3132137" cy="1765300"/>
            <a:chOff x="0" y="2160"/>
            <a:chExt cx="1973" cy="1112"/>
          </a:xfrm>
        </p:grpSpPr>
        <p:sp>
          <p:nvSpPr>
            <p:cNvPr id="31764" name="Oval 29"/>
            <p:cNvSpPr>
              <a:spLocks noChangeArrowheads="1"/>
            </p:cNvSpPr>
            <p:nvPr/>
          </p:nvSpPr>
          <p:spPr bwMode="auto">
            <a:xfrm>
              <a:off x="0" y="2365"/>
              <a:ext cx="1973" cy="907"/>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31765" name="AutoShape 25"/>
            <p:cNvSpPr>
              <a:spLocks noChangeArrowheads="1"/>
            </p:cNvSpPr>
            <p:nvPr/>
          </p:nvSpPr>
          <p:spPr bwMode="auto">
            <a:xfrm>
              <a:off x="876" y="2160"/>
              <a:ext cx="227" cy="18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31766" name="Rectangle 26"/>
            <p:cNvSpPr>
              <a:spLocks noChangeArrowheads="1"/>
            </p:cNvSpPr>
            <p:nvPr/>
          </p:nvSpPr>
          <p:spPr bwMode="auto">
            <a:xfrm>
              <a:off x="114" y="2672"/>
              <a:ext cx="816" cy="192"/>
            </a:xfrm>
            <a:prstGeom prst="rect">
              <a:avLst/>
            </a:prstGeom>
            <a:solidFill>
              <a:srgbClr val="F0F6A8"/>
            </a:solidFill>
            <a:ln w="9525">
              <a:noFill/>
              <a:miter lim="800000"/>
              <a:headEnd/>
              <a:tailEnd/>
            </a:ln>
          </p:spPr>
          <p:txBody>
            <a:bodyPr anchor="ctr">
              <a:spAutoFit/>
            </a:bodyPr>
            <a:lstStyle/>
            <a:p>
              <a:pPr algn="ctr" eaLnBrk="1" hangingPunct="1"/>
              <a:r>
                <a:rPr lang="it-IT" altLang="zh-CN" i="1">
                  <a:ea typeface="SimSun" pitchFamily="2" charset="-122"/>
                </a:rPr>
                <a:t>LEGGI</a:t>
              </a:r>
              <a:endParaRPr lang="it-IT" altLang="zh-CN" sz="1800" i="1">
                <a:ea typeface="SimSun" pitchFamily="2" charset="-122"/>
              </a:endParaRPr>
            </a:p>
          </p:txBody>
        </p:sp>
        <p:sp>
          <p:nvSpPr>
            <p:cNvPr id="31767" name="Rectangle 27"/>
            <p:cNvSpPr>
              <a:spLocks noChangeArrowheads="1"/>
            </p:cNvSpPr>
            <p:nvPr/>
          </p:nvSpPr>
          <p:spPr bwMode="auto">
            <a:xfrm>
              <a:off x="975" y="2672"/>
              <a:ext cx="907" cy="192"/>
            </a:xfrm>
            <a:prstGeom prst="rect">
              <a:avLst/>
            </a:prstGeom>
            <a:solidFill>
              <a:srgbClr val="F0F6A8"/>
            </a:solidFill>
            <a:ln w="9525">
              <a:noFill/>
              <a:miter lim="800000"/>
              <a:headEnd/>
              <a:tailEnd/>
            </a:ln>
          </p:spPr>
          <p:txBody>
            <a:bodyPr wrap="none" anchor="ctr">
              <a:spAutoFit/>
            </a:bodyPr>
            <a:lstStyle/>
            <a:p>
              <a:pPr algn="ctr" eaLnBrk="1" hangingPunct="1"/>
              <a:r>
                <a:rPr lang="it-IT" altLang="zh-CN" i="1">
                  <a:ea typeface="SimSun" pitchFamily="2" charset="-122"/>
                </a:rPr>
                <a:t>CONOSCENZE</a:t>
              </a:r>
              <a:endParaRPr lang="it-IT" altLang="zh-CN" sz="1800" i="1">
                <a:ea typeface="SimSun" pitchFamily="2" charset="-122"/>
              </a:endParaRPr>
            </a:p>
          </p:txBody>
        </p:sp>
        <p:sp>
          <p:nvSpPr>
            <p:cNvPr id="31768" name="Rectangle 28"/>
            <p:cNvSpPr>
              <a:spLocks noChangeArrowheads="1"/>
            </p:cNvSpPr>
            <p:nvPr/>
          </p:nvSpPr>
          <p:spPr bwMode="auto">
            <a:xfrm>
              <a:off x="549" y="2944"/>
              <a:ext cx="789" cy="192"/>
            </a:xfrm>
            <a:prstGeom prst="rect">
              <a:avLst/>
            </a:prstGeom>
            <a:solidFill>
              <a:srgbClr val="F0F6A8"/>
            </a:solidFill>
            <a:ln w="9525">
              <a:noFill/>
              <a:miter lim="800000"/>
              <a:headEnd/>
              <a:tailEnd/>
            </a:ln>
          </p:spPr>
          <p:txBody>
            <a:bodyPr wrap="none" anchor="ctr">
              <a:spAutoFit/>
            </a:bodyPr>
            <a:lstStyle/>
            <a:p>
              <a:pPr algn="ctr" eaLnBrk="1" hangingPunct="1"/>
              <a:r>
                <a:rPr lang="it-IT" altLang="zh-CN" i="1">
                  <a:ea typeface="SimSun" pitchFamily="2" charset="-122"/>
                </a:rPr>
                <a:t>CASISTICHE</a:t>
              </a:r>
              <a:endParaRPr lang="it-IT" altLang="zh-CN" sz="1800" i="1">
                <a:ea typeface="SimSun" pitchFamily="2" charset="-122"/>
              </a:endParaRPr>
            </a:p>
          </p:txBody>
        </p:sp>
      </p:grpSp>
      <p:grpSp>
        <p:nvGrpSpPr>
          <p:cNvPr id="5" name="Group 32"/>
          <p:cNvGrpSpPr>
            <a:grpSpLocks/>
          </p:cNvGrpSpPr>
          <p:nvPr/>
        </p:nvGrpSpPr>
        <p:grpSpPr bwMode="auto">
          <a:xfrm>
            <a:off x="107950" y="5300663"/>
            <a:ext cx="3095625" cy="877887"/>
            <a:chOff x="68" y="3339"/>
            <a:chExt cx="1950" cy="553"/>
          </a:xfrm>
        </p:grpSpPr>
        <p:sp>
          <p:nvSpPr>
            <p:cNvPr id="31762" name="Rectangle 15"/>
            <p:cNvSpPr>
              <a:spLocks noChangeArrowheads="1"/>
            </p:cNvSpPr>
            <p:nvPr/>
          </p:nvSpPr>
          <p:spPr bwMode="auto">
            <a:xfrm>
              <a:off x="68" y="3566"/>
              <a:ext cx="1950" cy="326"/>
            </a:xfrm>
            <a:prstGeom prst="rect">
              <a:avLst/>
            </a:prstGeom>
            <a:solidFill>
              <a:srgbClr val="F0F6A8"/>
            </a:solidFill>
            <a:ln w="9525">
              <a:noFill/>
              <a:miter lim="800000"/>
              <a:headEnd/>
              <a:tailEnd/>
            </a:ln>
          </p:spPr>
          <p:txBody>
            <a:bodyPr anchor="ctr">
              <a:spAutoFit/>
            </a:bodyPr>
            <a:lstStyle/>
            <a:p>
              <a:pPr algn="ctr" eaLnBrk="1" hangingPunct="1"/>
              <a:r>
                <a:rPr lang="it-IT" altLang="it-IT" i="1"/>
                <a:t>CRITERIO </a:t>
              </a:r>
            </a:p>
            <a:p>
              <a:pPr algn="ctr" eaLnBrk="1" hangingPunct="1"/>
              <a:r>
                <a:rPr lang="it-IT" altLang="it-IT" i="1"/>
                <a:t>DI ESCLUSIONE DI ALTRE CAUSE</a:t>
              </a:r>
            </a:p>
          </p:txBody>
        </p:sp>
        <p:sp>
          <p:nvSpPr>
            <p:cNvPr id="31763" name="AutoShape 30"/>
            <p:cNvSpPr>
              <a:spLocks noChangeArrowheads="1"/>
            </p:cNvSpPr>
            <p:nvPr/>
          </p:nvSpPr>
          <p:spPr bwMode="auto">
            <a:xfrm>
              <a:off x="884" y="3339"/>
              <a:ext cx="227" cy="18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6" name="Group 37"/>
          <p:cNvGrpSpPr>
            <a:grpSpLocks/>
          </p:cNvGrpSpPr>
          <p:nvPr/>
        </p:nvGrpSpPr>
        <p:grpSpPr bwMode="auto">
          <a:xfrm>
            <a:off x="5651500" y="3500438"/>
            <a:ext cx="1728788" cy="2665412"/>
            <a:chOff x="3560" y="2205"/>
            <a:chExt cx="1089" cy="1679"/>
          </a:xfrm>
        </p:grpSpPr>
        <p:sp>
          <p:nvSpPr>
            <p:cNvPr id="31755" name="Rectangle 16"/>
            <p:cNvSpPr>
              <a:spLocks noChangeArrowheads="1"/>
            </p:cNvSpPr>
            <p:nvPr/>
          </p:nvSpPr>
          <p:spPr bwMode="auto">
            <a:xfrm>
              <a:off x="3583" y="3059"/>
              <a:ext cx="999" cy="326"/>
            </a:xfrm>
            <a:prstGeom prst="rect">
              <a:avLst/>
            </a:prstGeom>
            <a:solidFill>
              <a:srgbClr val="F0F6A8"/>
            </a:solidFill>
            <a:ln w="9525">
              <a:noFill/>
              <a:miter lim="800000"/>
              <a:headEnd/>
              <a:tailEnd/>
            </a:ln>
          </p:spPr>
          <p:txBody>
            <a:bodyPr wrap="none" anchor="ctr">
              <a:spAutoFit/>
            </a:bodyPr>
            <a:lstStyle/>
            <a:p>
              <a:pPr algn="ctr" eaLnBrk="1" hangingPunct="1"/>
              <a:r>
                <a:rPr lang="it-IT" altLang="zh-CN" i="1">
                  <a:ea typeface="SimSun" pitchFamily="2" charset="-122"/>
                </a:rPr>
                <a:t>CRITERIO </a:t>
              </a:r>
            </a:p>
            <a:p>
              <a:pPr algn="ctr" eaLnBrk="1" hangingPunct="1"/>
              <a:r>
                <a:rPr lang="it-IT" altLang="zh-CN" i="1">
                  <a:ea typeface="SimSun" pitchFamily="2" charset="-122"/>
                </a:rPr>
                <a:t>CRONOLOGICO </a:t>
              </a:r>
            </a:p>
          </p:txBody>
        </p:sp>
        <p:sp>
          <p:nvSpPr>
            <p:cNvPr id="31756" name="Rectangle 21"/>
            <p:cNvSpPr>
              <a:spLocks noChangeArrowheads="1"/>
            </p:cNvSpPr>
            <p:nvPr/>
          </p:nvSpPr>
          <p:spPr bwMode="auto">
            <a:xfrm>
              <a:off x="3651" y="2432"/>
              <a:ext cx="876" cy="326"/>
            </a:xfrm>
            <a:prstGeom prst="rect">
              <a:avLst/>
            </a:prstGeom>
            <a:solidFill>
              <a:srgbClr val="F0F6A8"/>
            </a:solidFill>
            <a:ln w="9525">
              <a:noFill/>
              <a:miter lim="800000"/>
              <a:headEnd/>
              <a:tailEnd/>
            </a:ln>
          </p:spPr>
          <p:txBody>
            <a:bodyPr wrap="none" anchor="ctr">
              <a:spAutoFit/>
            </a:bodyPr>
            <a:lstStyle/>
            <a:p>
              <a:pPr algn="ctr" eaLnBrk="1" hangingPunct="1"/>
              <a:r>
                <a:rPr lang="it-IT" altLang="zh-CN" i="1">
                  <a:ea typeface="SimSun" pitchFamily="2" charset="-122"/>
                </a:rPr>
                <a:t>PROBABILITA’</a:t>
              </a:r>
            </a:p>
            <a:p>
              <a:pPr algn="ctr" eaLnBrk="1" hangingPunct="1"/>
              <a:r>
                <a:rPr lang="it-IT" altLang="zh-CN" i="1">
                  <a:ea typeface="SimSun" pitchFamily="2" charset="-122"/>
                </a:rPr>
                <a:t> LOGICA</a:t>
              </a:r>
              <a:endParaRPr lang="it-IT" altLang="zh-CN" sz="1800" i="1">
                <a:ea typeface="SimSun" pitchFamily="2" charset="-122"/>
              </a:endParaRPr>
            </a:p>
          </p:txBody>
        </p:sp>
        <p:sp>
          <p:nvSpPr>
            <p:cNvPr id="31757" name="AutoShape 22"/>
            <p:cNvSpPr>
              <a:spLocks noChangeArrowheads="1"/>
            </p:cNvSpPr>
            <p:nvPr/>
          </p:nvSpPr>
          <p:spPr bwMode="auto">
            <a:xfrm rot="1817779">
              <a:off x="4195" y="2205"/>
              <a:ext cx="227" cy="18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31758" name="AutoShape 24"/>
            <p:cNvSpPr>
              <a:spLocks noChangeArrowheads="1"/>
            </p:cNvSpPr>
            <p:nvPr/>
          </p:nvSpPr>
          <p:spPr bwMode="auto">
            <a:xfrm>
              <a:off x="3969" y="2795"/>
              <a:ext cx="227" cy="18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nvGrpSpPr>
            <p:cNvPr id="7" name="Group 35"/>
            <p:cNvGrpSpPr>
              <a:grpSpLocks/>
            </p:cNvGrpSpPr>
            <p:nvPr/>
          </p:nvGrpSpPr>
          <p:grpSpPr bwMode="auto">
            <a:xfrm>
              <a:off x="3560" y="3431"/>
              <a:ext cx="1089" cy="453"/>
              <a:chOff x="3680" y="3620"/>
              <a:chExt cx="1089" cy="453"/>
            </a:xfrm>
          </p:grpSpPr>
          <p:sp>
            <p:nvSpPr>
              <p:cNvPr id="31760" name="Oval 33"/>
              <p:cNvSpPr>
                <a:spLocks noChangeArrowheads="1"/>
              </p:cNvSpPr>
              <p:nvPr/>
            </p:nvSpPr>
            <p:spPr bwMode="auto">
              <a:xfrm>
                <a:off x="3680" y="3620"/>
                <a:ext cx="1089"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31761" name="Text Box 34"/>
              <p:cNvSpPr txBox="1">
                <a:spLocks noChangeArrowheads="1"/>
              </p:cNvSpPr>
              <p:nvPr/>
            </p:nvSpPr>
            <p:spPr bwMode="auto">
              <a:xfrm>
                <a:off x="3944" y="3702"/>
                <a:ext cx="590" cy="288"/>
              </a:xfrm>
              <a:prstGeom prst="rect">
                <a:avLst/>
              </a:prstGeom>
              <a:solidFill>
                <a:srgbClr val="F0F6A8"/>
              </a:solidFill>
              <a:ln w="9525">
                <a:noFill/>
                <a:miter lim="800000"/>
                <a:headEnd/>
                <a:tailEnd/>
              </a:ln>
            </p:spPr>
            <p:txBody>
              <a:bodyPr>
                <a:spAutoFit/>
              </a:bodyPr>
              <a:lstStyle/>
              <a:p>
                <a:pPr algn="ctr" eaLnBrk="1" hangingPunct="1">
                  <a:spcBef>
                    <a:spcPct val="50000"/>
                  </a:spcBef>
                </a:pPr>
                <a:r>
                  <a:rPr lang="it-IT" altLang="it-IT" sz="1200"/>
                  <a:t>STORIA CLINICA</a:t>
                </a:r>
              </a:p>
            </p:txBody>
          </p:sp>
        </p:grpSp>
      </p:grpSp>
    </p:spTree>
    <p:extLst>
      <p:ext uri="{BB962C8B-B14F-4D97-AF65-F5344CB8AC3E}">
        <p14:creationId xmlns:p14="http://schemas.microsoft.com/office/powerpoint/2010/main" val="1931097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97"/>
                                        </p:tgtEl>
                                        <p:attrNameLst>
                                          <p:attrName>style.visibility</p:attrName>
                                        </p:attrNameLst>
                                      </p:cBhvr>
                                      <p:to>
                                        <p:strVal val="visible"/>
                                      </p:to>
                                    </p:set>
                                    <p:animEffect transition="in" filter="diamond(in)">
                                      <p:cBhvr>
                                        <p:cTn id="12" dur="2000"/>
                                        <p:tgtEl>
                                          <p:spTgt spid="2049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0498"/>
                                        </p:tgtEl>
                                        <p:attrNameLst>
                                          <p:attrName>style.visibility</p:attrName>
                                        </p:attrNameLst>
                                      </p:cBhvr>
                                      <p:to>
                                        <p:strVal val="visible"/>
                                      </p:to>
                                    </p:set>
                                    <p:animEffect transition="in" filter="diamond(in)">
                                      <p:cBhvr>
                                        <p:cTn id="15" dur="2000"/>
                                        <p:tgtEl>
                                          <p:spTgt spid="204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edge">
                                      <p:cBhvr>
                                        <p:cTn id="20" dur="20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across)">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animBg="1"/>
      <p:bldP spid="2049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2000" dirty="0" smtClean="0">
                <a:solidFill>
                  <a:srgbClr val="FFFF00"/>
                </a:solidFill>
                <a:latin typeface="+mn-lt"/>
              </a:rPr>
              <a:t>Direttiva MDGSAN 0005000 9 marzo 2007</a:t>
            </a:r>
            <a:br>
              <a:rPr lang="it-IT" sz="2000" dirty="0" smtClean="0">
                <a:solidFill>
                  <a:srgbClr val="FFFF00"/>
                </a:solidFill>
                <a:latin typeface="+mn-lt"/>
              </a:rPr>
            </a:br>
            <a:r>
              <a:rPr lang="it-IT" sz="1600" i="1" dirty="0" smtClean="0">
                <a:solidFill>
                  <a:schemeClr val="tx1"/>
                </a:solidFill>
                <a:effectLst/>
                <a:latin typeface="+mn-lt"/>
              </a:rPr>
              <a:t>Direttiva </a:t>
            </a:r>
            <a:r>
              <a:rPr lang="it-IT" sz="1600" i="1" dirty="0">
                <a:solidFill>
                  <a:schemeClr val="tx1"/>
                </a:solidFill>
                <a:effectLst/>
                <a:latin typeface="+mn-lt"/>
              </a:rPr>
              <a:t>sulle procedure per gli accertamenti sanitari in tema di </a:t>
            </a:r>
            <a:r>
              <a:rPr lang="it-IT" sz="1600" i="1" dirty="0" err="1">
                <a:solidFill>
                  <a:schemeClr val="tx1"/>
                </a:solidFill>
                <a:effectLst/>
                <a:latin typeface="+mn-lt"/>
              </a:rPr>
              <a:t>idoneita</a:t>
            </a:r>
            <a:r>
              <a:rPr lang="it-IT" sz="1600" i="1" dirty="0">
                <a:solidFill>
                  <a:schemeClr val="tx1"/>
                </a:solidFill>
                <a:effectLst/>
                <a:latin typeface="+mn-lt"/>
              </a:rPr>
              <a:t>̀ al servizio del competente Ufficiale medico (D.S.S.), della Commissione Medica Ospedaliera (C.M.O.) e della Commissione Medica di 2^ Istanza (C.M. di 2^ Istanza)</a:t>
            </a:r>
            <a:r>
              <a:rPr lang="it-IT" sz="1600" i="1" dirty="0" smtClean="0">
                <a:solidFill>
                  <a:schemeClr val="tx1"/>
                </a:solidFill>
                <a:effectLst/>
                <a:latin typeface="+mn-lt"/>
              </a:rPr>
              <a:t>.</a:t>
            </a:r>
            <a:endParaRPr lang="it-IT" sz="1600" i="1" dirty="0">
              <a:solidFill>
                <a:schemeClr val="tx1"/>
              </a:solidFill>
              <a:latin typeface="+mn-lt"/>
            </a:endParaRPr>
          </a:p>
        </p:txBody>
      </p:sp>
      <p:graphicFrame>
        <p:nvGraphicFramePr>
          <p:cNvPr id="4" name="Diagram 3"/>
          <p:cNvGraphicFramePr/>
          <p:nvPr>
            <p:extLst>
              <p:ext uri="{D42A27DB-BD31-4B8C-83A1-F6EECF244321}">
                <p14:modId xmlns:p14="http://schemas.microsoft.com/office/powerpoint/2010/main" val="2982273639"/>
              </p:ext>
            </p:extLst>
          </p:nvPr>
        </p:nvGraphicFramePr>
        <p:xfrm>
          <a:off x="539552" y="1556792"/>
          <a:ext cx="820891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555776" y="5085184"/>
            <a:ext cx="3888432" cy="923330"/>
          </a:xfrm>
          <a:prstGeom prst="rect">
            <a:avLst/>
          </a:prstGeom>
          <a:noFill/>
        </p:spPr>
        <p:txBody>
          <a:bodyPr wrap="square" rtlCol="0">
            <a:spAutoFit/>
          </a:bodyPr>
          <a:lstStyle/>
          <a:p>
            <a:pPr algn="ctr"/>
            <a:r>
              <a:rPr lang="en-US" b="1" dirty="0" err="1" smtClean="0">
                <a:latin typeface="+mn-lt"/>
              </a:rPr>
              <a:t>Presentazione</a:t>
            </a:r>
            <a:r>
              <a:rPr lang="en-US" b="1" dirty="0" smtClean="0">
                <a:latin typeface="+mn-lt"/>
              </a:rPr>
              <a:t> del </a:t>
            </a:r>
            <a:r>
              <a:rPr lang="en-US" b="1" dirty="0" err="1" smtClean="0">
                <a:latin typeface="+mn-lt"/>
              </a:rPr>
              <a:t>ricorso</a:t>
            </a:r>
            <a:r>
              <a:rPr lang="en-US" b="1" dirty="0" smtClean="0">
                <a:latin typeface="+mn-lt"/>
              </a:rPr>
              <a:t> </a:t>
            </a:r>
            <a:r>
              <a:rPr lang="en-US" b="1" dirty="0" err="1" smtClean="0">
                <a:latin typeface="+mn-lt"/>
              </a:rPr>
              <a:t>entro</a:t>
            </a:r>
            <a:r>
              <a:rPr lang="en-US" b="1" dirty="0" smtClean="0">
                <a:latin typeface="+mn-lt"/>
              </a:rPr>
              <a:t> 10 </a:t>
            </a:r>
            <a:r>
              <a:rPr lang="en-US" b="1" dirty="0" err="1" smtClean="0">
                <a:latin typeface="+mn-lt"/>
              </a:rPr>
              <a:t>giorni</a:t>
            </a:r>
            <a:r>
              <a:rPr lang="en-US" b="1" dirty="0" smtClean="0">
                <a:latin typeface="+mn-lt"/>
              </a:rPr>
              <a:t> </a:t>
            </a:r>
            <a:r>
              <a:rPr lang="en-US" b="1" dirty="0" err="1" smtClean="0">
                <a:latin typeface="+mn-lt"/>
              </a:rPr>
              <a:t>dalla</a:t>
            </a:r>
            <a:r>
              <a:rPr lang="en-US" b="1" dirty="0" smtClean="0">
                <a:latin typeface="+mn-lt"/>
              </a:rPr>
              <a:t> </a:t>
            </a:r>
            <a:r>
              <a:rPr lang="en-US" b="1" dirty="0" err="1" smtClean="0">
                <a:latin typeface="+mn-lt"/>
              </a:rPr>
              <a:t>notifica</a:t>
            </a:r>
            <a:endParaRPr lang="en-US" b="1" dirty="0" smtClean="0">
              <a:latin typeface="+mn-lt"/>
            </a:endParaRPr>
          </a:p>
          <a:p>
            <a:pPr algn="ctr"/>
            <a:endParaRPr lang="en-US" b="1" dirty="0">
              <a:latin typeface="+mn-lt"/>
            </a:endParaRPr>
          </a:p>
        </p:txBody>
      </p:sp>
      <p:pic>
        <p:nvPicPr>
          <p:cNvPr id="6" name="Picture 3" descr="C:\Users\marco.cannavicci\Desktop\Immagine Promete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0" y="6165303"/>
            <a:ext cx="9144000" cy="600164"/>
          </a:xfrm>
          <a:prstGeom prst="rect">
            <a:avLst/>
          </a:prstGeom>
        </p:spPr>
        <p:txBody>
          <a:bodyPr wrap="square">
            <a:spAutoFit/>
          </a:bodyPr>
          <a:lstStyle/>
          <a:p>
            <a:pPr algn="ctr">
              <a:spcBef>
                <a:spcPts val="12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p:txBody>
      </p:sp>
      <p:pic>
        <p:nvPicPr>
          <p:cNvPr id="8" name="Picture 2" descr="C:\Users\marco.cannavicci\Desktop\LOGO DEFINITIV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63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547813" y="2060575"/>
            <a:ext cx="6192837" cy="3143250"/>
          </a:xfrm>
          <a:prstGeom prst="rect">
            <a:avLst/>
          </a:prstGeom>
          <a:noFill/>
          <a:ln w="9525">
            <a:noFill/>
            <a:miter lim="800000"/>
            <a:headEnd/>
            <a:tailEnd/>
          </a:ln>
        </p:spPr>
        <p:txBody>
          <a:bodyPr>
            <a:spAutoFit/>
          </a:bodyPr>
          <a:lstStyle/>
          <a:p>
            <a:pPr algn="just" eaLnBrk="1" hangingPunct="1"/>
            <a:r>
              <a:rPr lang="it-IT" altLang="it-IT" sz="1800" b="1"/>
              <a:t>LA CONDOTTA DELLA NOSTRA CMO E’ COMUNQUE SEMPRE DI AMPIO RESPIRO VERSO L’ESPRESSIONE DI UN </a:t>
            </a:r>
            <a:r>
              <a:rPr lang="it-IT" altLang="zh-CN" sz="1800" b="1">
                <a:ea typeface="SimSun" pitchFamily="2" charset="-122"/>
              </a:rPr>
              <a:t>GIUDIZIO ANCHE IN TERMINI POSSIBILISTICI O PROBABILISTICI NELLA ACCEZIONE DI UNA LEGGE RIVOLTA AD INDENNIZZARE DEI CITTADINI ITALIANI CHE HANNO SUBITO DEI GRAVI DANNI PERMANENTI IN SEGUITO AD UN EVENTO CHE RISPETTA  GLI ELEMENTI COSTITUTIVI DEL CONCETTO DI CAUSA:</a:t>
            </a:r>
          </a:p>
          <a:p>
            <a:pPr algn="just" eaLnBrk="1" hangingPunct="1"/>
            <a:r>
              <a:rPr lang="it-IT" altLang="zh-CN" sz="1800" b="1">
                <a:solidFill>
                  <a:srgbClr val="9C1D08"/>
                </a:solidFill>
                <a:ea typeface="SimSun" pitchFamily="2" charset="-122"/>
              </a:rPr>
              <a:t>L’ANTECEDENZA, LA NECESSITA’ E LA SUFFICIENZA.</a:t>
            </a:r>
          </a:p>
          <a:p>
            <a:pPr algn="just" eaLnBrk="1" hangingPunct="1"/>
            <a:endParaRPr lang="it-IT" altLang="zh-CN" sz="1800" b="1">
              <a:solidFill>
                <a:srgbClr val="9C1D08"/>
              </a:solidFill>
              <a:ea typeface="SimSun" pitchFamily="2" charset="-122"/>
            </a:endParaRPr>
          </a:p>
          <a:p>
            <a:pPr algn="just" eaLnBrk="1" hangingPunct="1"/>
            <a:r>
              <a:rPr lang="it-IT" altLang="zh-CN" sz="1800" b="1">
                <a:solidFill>
                  <a:srgbClr val="9C1D08"/>
                </a:solidFill>
                <a:ea typeface="SimSun" pitchFamily="2" charset="-122"/>
              </a:rPr>
              <a:t>	         </a:t>
            </a:r>
            <a:r>
              <a:rPr lang="it-IT" altLang="zh-CN" sz="2000" b="1">
                <a:solidFill>
                  <a:srgbClr val="9C1D08"/>
                </a:solidFill>
                <a:ea typeface="SimSun" pitchFamily="2" charset="-122"/>
              </a:rPr>
              <a:t>“IN DUBIO PRO LESO”</a:t>
            </a:r>
            <a:endParaRPr lang="it-IT" altLang="it-IT" sz="2000" b="1">
              <a:solidFill>
                <a:srgbClr val="9C1D08"/>
              </a:solidFill>
            </a:endParaRPr>
          </a:p>
        </p:txBody>
      </p:sp>
      <p:sp>
        <p:nvSpPr>
          <p:cNvPr id="32771" name="Text Box 7"/>
          <p:cNvSpPr txBox="1">
            <a:spLocks noChangeArrowheads="1"/>
          </p:cNvSpPr>
          <p:nvPr/>
        </p:nvSpPr>
        <p:spPr bwMode="auto">
          <a:xfrm>
            <a:off x="1835150" y="6921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spTree>
    <p:extLst>
      <p:ext uri="{BB962C8B-B14F-4D97-AF65-F5344CB8AC3E}">
        <p14:creationId xmlns:p14="http://schemas.microsoft.com/office/powerpoint/2010/main" val="205897012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476375" y="2603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sp>
        <p:nvSpPr>
          <p:cNvPr id="33795" name="Text Box 5"/>
          <p:cNvSpPr txBox="1">
            <a:spLocks noChangeArrowheads="1"/>
          </p:cNvSpPr>
          <p:nvPr/>
        </p:nvSpPr>
        <p:spPr bwMode="auto">
          <a:xfrm>
            <a:off x="3059113" y="836613"/>
            <a:ext cx="2303462" cy="579437"/>
          </a:xfrm>
          <a:prstGeom prst="rect">
            <a:avLst/>
          </a:prstGeom>
          <a:noFill/>
          <a:ln w="9525">
            <a:noFill/>
            <a:miter lim="800000"/>
            <a:headEnd/>
            <a:tailEnd/>
          </a:ln>
        </p:spPr>
        <p:txBody>
          <a:bodyPr>
            <a:spAutoFit/>
          </a:bodyPr>
          <a:lstStyle/>
          <a:p>
            <a:pPr algn="ctr" eaLnBrk="1" hangingPunct="1">
              <a:spcBef>
                <a:spcPct val="50000"/>
              </a:spcBef>
            </a:pPr>
            <a:r>
              <a:rPr lang="it-IT" altLang="it-IT" sz="3200"/>
              <a:t>HIV</a:t>
            </a:r>
          </a:p>
        </p:txBody>
      </p:sp>
      <p:sp>
        <p:nvSpPr>
          <p:cNvPr id="33796" name="Text Box 9"/>
          <p:cNvSpPr txBox="1">
            <a:spLocks noChangeArrowheads="1"/>
          </p:cNvSpPr>
          <p:nvPr/>
        </p:nvSpPr>
        <p:spPr bwMode="auto">
          <a:xfrm>
            <a:off x="863600" y="1412875"/>
            <a:ext cx="6516688" cy="18288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Prima 1985:</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pPr>
            <a:endParaRPr lang="it-IT" altLang="it-IT" sz="2000"/>
          </a:p>
        </p:txBody>
      </p:sp>
      <p:sp>
        <p:nvSpPr>
          <p:cNvPr id="33797" name="Text Box 10"/>
          <p:cNvSpPr txBox="1">
            <a:spLocks noChangeArrowheads="1"/>
          </p:cNvSpPr>
          <p:nvPr/>
        </p:nvSpPr>
        <p:spPr bwMode="auto">
          <a:xfrm>
            <a:off x="792163" y="3284538"/>
            <a:ext cx="8172450" cy="30480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Dopo 1985:( rischio&lt; 1caso su 450.000 unità trasfusionali) </a:t>
            </a:r>
          </a:p>
          <a:p>
            <a:pPr eaLnBrk="1" hangingPunct="1">
              <a:spcBef>
                <a:spcPct val="50000"/>
              </a:spcBef>
              <a:buFontTx/>
              <a:buChar char="•"/>
            </a:pPr>
            <a:r>
              <a:rPr lang="it-IT" altLang="it-IT" sz="2000"/>
              <a:t>Look-back per HIV al Centro Trasfusionale</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Presunzione causale nell’evidenza di malattia post-trasfusionale (sindrome da infez. acuta)</a:t>
            </a:r>
          </a:p>
          <a:p>
            <a:pPr eaLnBrk="1" hangingPunct="1">
              <a:spcBef>
                <a:spcPct val="50000"/>
              </a:spcBef>
            </a:pPr>
            <a:endParaRPr lang="it-IT" altLang="it-IT" sz="2000"/>
          </a:p>
        </p:txBody>
      </p:sp>
    </p:spTree>
    <p:extLst>
      <p:ext uri="{BB962C8B-B14F-4D97-AF65-F5344CB8AC3E}">
        <p14:creationId xmlns:p14="http://schemas.microsoft.com/office/powerpoint/2010/main" val="17235232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476375" y="2603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sp>
        <p:nvSpPr>
          <p:cNvPr id="34819" name="Text Box 5"/>
          <p:cNvSpPr txBox="1">
            <a:spLocks noChangeArrowheads="1"/>
          </p:cNvSpPr>
          <p:nvPr/>
        </p:nvSpPr>
        <p:spPr bwMode="auto">
          <a:xfrm>
            <a:off x="863600" y="1412875"/>
            <a:ext cx="6445250" cy="22860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Prima 1990:</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Staging della malattia compatibile con la trasfusione</a:t>
            </a:r>
          </a:p>
          <a:p>
            <a:pPr eaLnBrk="1" hangingPunct="1">
              <a:spcBef>
                <a:spcPct val="50000"/>
              </a:spcBef>
            </a:pPr>
            <a:endParaRPr lang="it-IT" altLang="it-IT" sz="2000"/>
          </a:p>
        </p:txBody>
      </p:sp>
      <p:sp>
        <p:nvSpPr>
          <p:cNvPr id="34820" name="Text Box 6"/>
          <p:cNvSpPr txBox="1">
            <a:spLocks noChangeArrowheads="1"/>
          </p:cNvSpPr>
          <p:nvPr/>
        </p:nvSpPr>
        <p:spPr bwMode="auto">
          <a:xfrm>
            <a:off x="3059113" y="836613"/>
            <a:ext cx="2303462" cy="579437"/>
          </a:xfrm>
          <a:prstGeom prst="rect">
            <a:avLst/>
          </a:prstGeom>
          <a:noFill/>
          <a:ln w="9525">
            <a:noFill/>
            <a:miter lim="800000"/>
            <a:headEnd/>
            <a:tailEnd/>
          </a:ln>
        </p:spPr>
        <p:txBody>
          <a:bodyPr>
            <a:spAutoFit/>
          </a:bodyPr>
          <a:lstStyle/>
          <a:p>
            <a:pPr algn="ctr" eaLnBrk="1" hangingPunct="1">
              <a:spcBef>
                <a:spcPct val="50000"/>
              </a:spcBef>
            </a:pPr>
            <a:r>
              <a:rPr lang="it-IT" altLang="it-IT" sz="3200"/>
              <a:t>HCV</a:t>
            </a:r>
          </a:p>
        </p:txBody>
      </p:sp>
      <p:sp>
        <p:nvSpPr>
          <p:cNvPr id="34821" name="Text Box 7"/>
          <p:cNvSpPr txBox="1">
            <a:spLocks noChangeArrowheads="1"/>
          </p:cNvSpPr>
          <p:nvPr/>
        </p:nvSpPr>
        <p:spPr bwMode="auto">
          <a:xfrm>
            <a:off x="755650" y="3860800"/>
            <a:ext cx="8388350" cy="30480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Dopo 1990:( rischio 1:100.000 unità trasfusionali)</a:t>
            </a:r>
          </a:p>
          <a:p>
            <a:pPr eaLnBrk="1" hangingPunct="1">
              <a:spcBef>
                <a:spcPct val="50000"/>
              </a:spcBef>
              <a:buFontTx/>
              <a:buChar char="•"/>
            </a:pPr>
            <a:r>
              <a:rPr lang="it-IT" altLang="it-IT" sz="2000"/>
              <a:t>Look-back per HCV al Centro Trasfusionale</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Presunzione causale nell’evidenza di malattia post-trasfusionale (sieroconversione NAT in 21 gg., ELISA in 70 gg.)</a:t>
            </a:r>
          </a:p>
          <a:p>
            <a:pPr eaLnBrk="1" hangingPunct="1">
              <a:spcBef>
                <a:spcPct val="50000"/>
              </a:spcBef>
            </a:pPr>
            <a:endParaRPr lang="it-IT" altLang="it-IT" sz="2000"/>
          </a:p>
        </p:txBody>
      </p:sp>
    </p:spTree>
    <p:extLst>
      <p:ext uri="{BB962C8B-B14F-4D97-AF65-F5344CB8AC3E}">
        <p14:creationId xmlns:p14="http://schemas.microsoft.com/office/powerpoint/2010/main" val="200576918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1476375" y="2603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sp>
        <p:nvSpPr>
          <p:cNvPr id="35843" name="Text Box 5"/>
          <p:cNvSpPr txBox="1">
            <a:spLocks noChangeArrowheads="1"/>
          </p:cNvSpPr>
          <p:nvPr/>
        </p:nvSpPr>
        <p:spPr bwMode="auto">
          <a:xfrm>
            <a:off x="2700338" y="765175"/>
            <a:ext cx="3384550" cy="579438"/>
          </a:xfrm>
          <a:prstGeom prst="rect">
            <a:avLst/>
          </a:prstGeom>
          <a:noFill/>
          <a:ln w="9525">
            <a:noFill/>
            <a:miter lim="800000"/>
            <a:headEnd/>
            <a:tailEnd/>
          </a:ln>
        </p:spPr>
        <p:txBody>
          <a:bodyPr>
            <a:spAutoFit/>
          </a:bodyPr>
          <a:lstStyle/>
          <a:p>
            <a:pPr algn="ctr" eaLnBrk="1" hangingPunct="1">
              <a:spcBef>
                <a:spcPct val="50000"/>
              </a:spcBef>
            </a:pPr>
            <a:r>
              <a:rPr lang="it-IT" altLang="it-IT" sz="3200"/>
              <a:t>HBV e HDV</a:t>
            </a:r>
          </a:p>
        </p:txBody>
      </p:sp>
      <p:sp>
        <p:nvSpPr>
          <p:cNvPr id="35844" name="Text Box 6"/>
          <p:cNvSpPr txBox="1">
            <a:spLocks noChangeArrowheads="1"/>
          </p:cNvSpPr>
          <p:nvPr/>
        </p:nvSpPr>
        <p:spPr bwMode="auto">
          <a:xfrm>
            <a:off x="863600" y="1412875"/>
            <a:ext cx="6445250" cy="22860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Prima 1972:</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Staging della malattia compatibile con la trasfusione</a:t>
            </a:r>
          </a:p>
          <a:p>
            <a:pPr eaLnBrk="1" hangingPunct="1">
              <a:spcBef>
                <a:spcPct val="50000"/>
              </a:spcBef>
            </a:pPr>
            <a:endParaRPr lang="it-IT" altLang="it-IT" sz="2000"/>
          </a:p>
        </p:txBody>
      </p:sp>
      <p:sp>
        <p:nvSpPr>
          <p:cNvPr id="35845" name="Text Box 7"/>
          <p:cNvSpPr txBox="1">
            <a:spLocks noChangeArrowheads="1"/>
          </p:cNvSpPr>
          <p:nvPr/>
        </p:nvSpPr>
        <p:spPr bwMode="auto">
          <a:xfrm>
            <a:off x="755650" y="3860800"/>
            <a:ext cx="8388350" cy="30480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Dopo 1972:( rischio 1:100.000 unità trasfusionali)</a:t>
            </a:r>
          </a:p>
          <a:p>
            <a:pPr eaLnBrk="1" hangingPunct="1">
              <a:spcBef>
                <a:spcPct val="50000"/>
              </a:spcBef>
              <a:buFontTx/>
              <a:buChar char="•"/>
            </a:pPr>
            <a:r>
              <a:rPr lang="it-IT" altLang="it-IT" sz="2000"/>
              <a:t>Look-back per HBV al Centro Trasfusionale</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Presunzione causale nell’evidenza di malattia post-trasfusionale (epatite acuta in 70-180 gg.)</a:t>
            </a:r>
          </a:p>
          <a:p>
            <a:pPr eaLnBrk="1" hangingPunct="1">
              <a:spcBef>
                <a:spcPct val="50000"/>
              </a:spcBef>
            </a:pPr>
            <a:endParaRPr lang="it-IT" altLang="it-IT" sz="2000"/>
          </a:p>
        </p:txBody>
      </p:sp>
    </p:spTree>
    <p:extLst>
      <p:ext uri="{BB962C8B-B14F-4D97-AF65-F5344CB8AC3E}">
        <p14:creationId xmlns:p14="http://schemas.microsoft.com/office/powerpoint/2010/main" val="35843451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3348038" y="2349500"/>
            <a:ext cx="2376487" cy="1728788"/>
            <a:chOff x="2109" y="1162"/>
            <a:chExt cx="1497" cy="1089"/>
          </a:xfrm>
        </p:grpSpPr>
        <p:sp>
          <p:nvSpPr>
            <p:cNvPr id="36882" name="Oval 33"/>
            <p:cNvSpPr>
              <a:spLocks noChangeArrowheads="1"/>
            </p:cNvSpPr>
            <p:nvPr/>
          </p:nvSpPr>
          <p:spPr bwMode="auto">
            <a:xfrm>
              <a:off x="2109" y="1162"/>
              <a:ext cx="1497" cy="1089"/>
            </a:xfrm>
            <a:prstGeom prst="ellipse">
              <a:avLst/>
            </a:prstGeom>
            <a:solidFill>
              <a:srgbClr val="33CCFF"/>
            </a:solidFill>
            <a:ln w="9525">
              <a:round/>
              <a:headEnd/>
              <a:tailEnd/>
            </a:ln>
            <a:scene3d>
              <a:camera prst="legacyPerspectiveBottom"/>
              <a:lightRig rig="legacyFlat3" dir="t"/>
            </a:scene3d>
            <a:sp3d extrusionH="887400" prstMaterial="legacyMatte">
              <a:bevelT w="13500" h="13500" prst="angle"/>
              <a:bevelB w="13500" h="13500" prst="angle"/>
              <a:extrusionClr>
                <a:srgbClr val="33CCFF"/>
              </a:extrusionClr>
            </a:sp3d>
          </p:spPr>
          <p:txBody>
            <a:bodyPr wrap="none" anchor="ctr">
              <a:flatTx/>
            </a:bodyPr>
            <a:lstStyle/>
            <a:p>
              <a:pPr algn="ctr" eaLnBrk="1" hangingPunct="1"/>
              <a:endParaRPr lang="it-IT" altLang="it-IT"/>
            </a:p>
          </p:txBody>
        </p:sp>
        <p:sp>
          <p:nvSpPr>
            <p:cNvPr id="36883" name="Text Box 34"/>
            <p:cNvSpPr txBox="1">
              <a:spLocks noChangeArrowheads="1"/>
            </p:cNvSpPr>
            <p:nvPr/>
          </p:nvSpPr>
          <p:spPr bwMode="auto">
            <a:xfrm>
              <a:off x="2295" y="1488"/>
              <a:ext cx="1113" cy="538"/>
            </a:xfrm>
            <a:prstGeom prst="rect">
              <a:avLst/>
            </a:prstGeom>
            <a:noFill/>
            <a:ln w="9525">
              <a:noFill/>
              <a:miter lim="800000"/>
              <a:headEnd/>
              <a:tailEnd/>
            </a:ln>
          </p:spPr>
          <p:txBody>
            <a:bodyPr>
              <a:spAutoFit/>
            </a:bodyPr>
            <a:lstStyle/>
            <a:p>
              <a:pPr algn="ctr" eaLnBrk="1" hangingPunct="1">
                <a:spcBef>
                  <a:spcPct val="50000"/>
                </a:spcBef>
              </a:pPr>
              <a:r>
                <a:rPr lang="it-IT" altLang="it-IT" sz="2000">
                  <a:solidFill>
                    <a:srgbClr val="FFFF00"/>
                  </a:solidFill>
                </a:rPr>
                <a:t>RISCHIO</a:t>
              </a:r>
            </a:p>
            <a:p>
              <a:pPr algn="ctr" eaLnBrk="1" hangingPunct="1">
                <a:spcBef>
                  <a:spcPct val="50000"/>
                </a:spcBef>
              </a:pPr>
              <a:r>
                <a:rPr lang="it-IT" altLang="it-IT" sz="2000">
                  <a:solidFill>
                    <a:srgbClr val="FFFF00"/>
                  </a:solidFill>
                </a:rPr>
                <a:t>  0%</a:t>
              </a:r>
            </a:p>
          </p:txBody>
        </p:sp>
      </p:grpSp>
      <p:grpSp>
        <p:nvGrpSpPr>
          <p:cNvPr id="3" name="Group 8"/>
          <p:cNvGrpSpPr>
            <a:grpSpLocks/>
          </p:cNvGrpSpPr>
          <p:nvPr/>
        </p:nvGrpSpPr>
        <p:grpSpPr bwMode="auto">
          <a:xfrm>
            <a:off x="3348038" y="2349500"/>
            <a:ext cx="2376487" cy="1728788"/>
            <a:chOff x="2109" y="1162"/>
            <a:chExt cx="1497" cy="1089"/>
          </a:xfrm>
        </p:grpSpPr>
        <p:sp>
          <p:nvSpPr>
            <p:cNvPr id="36880" name="Oval 9"/>
            <p:cNvSpPr>
              <a:spLocks noChangeArrowheads="1"/>
            </p:cNvSpPr>
            <p:nvPr/>
          </p:nvSpPr>
          <p:spPr bwMode="auto">
            <a:xfrm>
              <a:off x="2109" y="1162"/>
              <a:ext cx="1497" cy="1089"/>
            </a:xfrm>
            <a:prstGeom prst="ellipse">
              <a:avLst/>
            </a:prstGeom>
            <a:solidFill>
              <a:srgbClr val="33CCFF"/>
            </a:solidFill>
            <a:ln w="9525">
              <a:round/>
              <a:headEnd/>
              <a:tailEnd/>
            </a:ln>
            <a:scene3d>
              <a:camera prst="legacyPerspectiveBottom"/>
              <a:lightRig rig="legacyFlat3" dir="t"/>
            </a:scene3d>
            <a:sp3d extrusionH="887400" prstMaterial="legacyMatte">
              <a:bevelT w="13500" h="13500" prst="angle"/>
              <a:bevelB w="13500" h="13500" prst="angle"/>
              <a:extrusionClr>
                <a:srgbClr val="33CCFF"/>
              </a:extrusionClr>
            </a:sp3d>
          </p:spPr>
          <p:txBody>
            <a:bodyPr wrap="none" anchor="ctr">
              <a:flatTx/>
            </a:bodyPr>
            <a:lstStyle/>
            <a:p>
              <a:pPr algn="ctr" eaLnBrk="1" hangingPunct="1"/>
              <a:endParaRPr lang="it-IT" altLang="it-IT"/>
            </a:p>
          </p:txBody>
        </p:sp>
        <p:sp>
          <p:nvSpPr>
            <p:cNvPr id="36881" name="Text Box 10"/>
            <p:cNvSpPr txBox="1">
              <a:spLocks noChangeArrowheads="1"/>
            </p:cNvSpPr>
            <p:nvPr/>
          </p:nvSpPr>
          <p:spPr bwMode="auto">
            <a:xfrm>
              <a:off x="2295" y="1488"/>
              <a:ext cx="1113" cy="538"/>
            </a:xfrm>
            <a:prstGeom prst="rect">
              <a:avLst/>
            </a:prstGeom>
            <a:noFill/>
            <a:ln w="9525">
              <a:noFill/>
              <a:miter lim="800000"/>
              <a:headEnd/>
              <a:tailEnd/>
            </a:ln>
          </p:spPr>
          <p:txBody>
            <a:bodyPr>
              <a:spAutoFit/>
            </a:bodyPr>
            <a:lstStyle/>
            <a:p>
              <a:pPr algn="ctr" eaLnBrk="1" hangingPunct="1">
                <a:spcBef>
                  <a:spcPct val="50000"/>
                </a:spcBef>
              </a:pPr>
              <a:r>
                <a:rPr lang="it-IT" altLang="it-IT" sz="2000">
                  <a:solidFill>
                    <a:srgbClr val="FFFF00"/>
                  </a:solidFill>
                </a:rPr>
                <a:t>RISCHIO</a:t>
              </a:r>
            </a:p>
            <a:p>
              <a:pPr algn="ctr" eaLnBrk="1" hangingPunct="1">
                <a:spcBef>
                  <a:spcPct val="50000"/>
                </a:spcBef>
              </a:pPr>
              <a:r>
                <a:rPr lang="it-IT" altLang="it-IT" sz="2000">
                  <a:solidFill>
                    <a:srgbClr val="FFFF00"/>
                  </a:solidFill>
                </a:rPr>
                <a:t>100%</a:t>
              </a:r>
            </a:p>
          </p:txBody>
        </p:sp>
      </p:grpSp>
      <p:sp>
        <p:nvSpPr>
          <p:cNvPr id="195615" name="Text Box 31"/>
          <p:cNvSpPr txBox="1">
            <a:spLocks noChangeArrowheads="1"/>
          </p:cNvSpPr>
          <p:nvPr/>
        </p:nvSpPr>
        <p:spPr bwMode="auto">
          <a:xfrm>
            <a:off x="2268538" y="1341438"/>
            <a:ext cx="4321175" cy="466725"/>
          </a:xfrm>
          <a:prstGeom prst="rect">
            <a:avLst/>
          </a:prstGeom>
          <a:solidFill>
            <a:srgbClr val="8BCACF"/>
          </a:solidFill>
          <a:ln w="9525">
            <a:solidFill>
              <a:srgbClr val="33CCFF"/>
            </a:solidFill>
            <a:miter lim="800000"/>
            <a:headEnd/>
            <a:tailEnd/>
          </a:ln>
        </p:spPr>
        <p:txBody>
          <a:bodyPr>
            <a:spAutoFit/>
          </a:bodyPr>
          <a:lstStyle/>
          <a:p>
            <a:pPr algn="ctr" eaLnBrk="1" hangingPunct="1">
              <a:spcBef>
                <a:spcPct val="50000"/>
              </a:spcBef>
            </a:pPr>
            <a:r>
              <a:rPr lang="it-IT" altLang="it-IT" sz="2400">
                <a:solidFill>
                  <a:srgbClr val="FF3300"/>
                </a:solidFill>
              </a:rPr>
              <a:t>DOPO IL 1985</a:t>
            </a:r>
          </a:p>
        </p:txBody>
      </p:sp>
      <p:sp>
        <p:nvSpPr>
          <p:cNvPr id="36869" name="Text Box 4"/>
          <p:cNvSpPr txBox="1">
            <a:spLocks noChangeArrowheads="1"/>
          </p:cNvSpPr>
          <p:nvPr/>
        </p:nvSpPr>
        <p:spPr bwMode="auto">
          <a:xfrm>
            <a:off x="1476375" y="2603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sp>
        <p:nvSpPr>
          <p:cNvPr id="36870" name="Text Box 5"/>
          <p:cNvSpPr txBox="1">
            <a:spLocks noChangeArrowheads="1"/>
          </p:cNvSpPr>
          <p:nvPr/>
        </p:nvSpPr>
        <p:spPr bwMode="auto">
          <a:xfrm>
            <a:off x="1547813" y="765175"/>
            <a:ext cx="6121400" cy="579438"/>
          </a:xfrm>
          <a:prstGeom prst="rect">
            <a:avLst/>
          </a:prstGeom>
          <a:noFill/>
          <a:ln w="9525">
            <a:noFill/>
            <a:miter lim="800000"/>
            <a:headEnd/>
            <a:tailEnd/>
          </a:ln>
        </p:spPr>
        <p:txBody>
          <a:bodyPr>
            <a:spAutoFit/>
          </a:bodyPr>
          <a:lstStyle/>
          <a:p>
            <a:pPr algn="ctr" eaLnBrk="1" hangingPunct="1">
              <a:spcBef>
                <a:spcPct val="50000"/>
              </a:spcBef>
            </a:pPr>
            <a:r>
              <a:rPr lang="it-IT" altLang="it-IT" sz="3200"/>
              <a:t>FATTORI DI COAGULAZIONE</a:t>
            </a:r>
          </a:p>
        </p:txBody>
      </p:sp>
      <p:sp>
        <p:nvSpPr>
          <p:cNvPr id="195591" name="Text Box 7"/>
          <p:cNvSpPr txBox="1">
            <a:spLocks noChangeArrowheads="1"/>
          </p:cNvSpPr>
          <p:nvPr/>
        </p:nvSpPr>
        <p:spPr bwMode="auto">
          <a:xfrm>
            <a:off x="2268538" y="1341438"/>
            <a:ext cx="4321175" cy="466725"/>
          </a:xfrm>
          <a:prstGeom prst="rect">
            <a:avLst/>
          </a:prstGeom>
          <a:solidFill>
            <a:srgbClr val="8BCACF"/>
          </a:solidFill>
          <a:ln w="9525">
            <a:solidFill>
              <a:schemeClr val="bg1"/>
            </a:solidFill>
            <a:miter lim="800000"/>
            <a:headEnd/>
            <a:tailEnd/>
          </a:ln>
        </p:spPr>
        <p:txBody>
          <a:bodyPr>
            <a:spAutoFit/>
          </a:bodyPr>
          <a:lstStyle/>
          <a:p>
            <a:pPr algn="ctr" eaLnBrk="1" hangingPunct="1">
              <a:spcBef>
                <a:spcPct val="50000"/>
              </a:spcBef>
            </a:pPr>
            <a:r>
              <a:rPr lang="it-IT" altLang="it-IT" sz="2400">
                <a:solidFill>
                  <a:srgbClr val="FF3300"/>
                </a:solidFill>
              </a:rPr>
              <a:t>PRIMA DEL 1985</a:t>
            </a:r>
          </a:p>
        </p:txBody>
      </p:sp>
      <p:grpSp>
        <p:nvGrpSpPr>
          <p:cNvPr id="4" name="Group 36"/>
          <p:cNvGrpSpPr>
            <a:grpSpLocks/>
          </p:cNvGrpSpPr>
          <p:nvPr/>
        </p:nvGrpSpPr>
        <p:grpSpPr bwMode="auto">
          <a:xfrm>
            <a:off x="468313" y="1484313"/>
            <a:ext cx="7920037" cy="5184775"/>
            <a:chOff x="295" y="935"/>
            <a:chExt cx="4989" cy="3266"/>
          </a:xfrm>
        </p:grpSpPr>
        <p:sp>
          <p:nvSpPr>
            <p:cNvPr id="36874" name="Oval 11"/>
            <p:cNvSpPr>
              <a:spLocks noChangeArrowheads="1"/>
            </p:cNvSpPr>
            <p:nvPr/>
          </p:nvSpPr>
          <p:spPr bwMode="auto">
            <a:xfrm>
              <a:off x="295" y="981"/>
              <a:ext cx="1043" cy="907"/>
            </a:xfrm>
            <a:prstGeom prst="ellipse">
              <a:avLst/>
            </a:prstGeom>
            <a:solidFill>
              <a:srgbClr val="8BCACF"/>
            </a:solidFill>
            <a:ln w="9525">
              <a:round/>
              <a:headEnd/>
              <a:tailEnd/>
            </a:ln>
            <a:scene3d>
              <a:camera prst="legacyObliqueTopLeft"/>
              <a:lightRig rig="legacyFlat3" dir="t"/>
            </a:scene3d>
            <a:sp3d extrusionH="430200" prstMaterial="legacyMatte">
              <a:bevelT w="13500" h="13500" prst="angle"/>
              <a:bevelB w="13500" h="13500" prst="angle"/>
              <a:extrusionClr>
                <a:srgbClr val="8BCACF"/>
              </a:extrusionClr>
            </a:sp3d>
          </p:spPr>
          <p:txBody>
            <a:bodyPr wrap="none" anchor="ctr">
              <a:flatTx/>
            </a:bodyPr>
            <a:lstStyle/>
            <a:p>
              <a:pPr algn="ctr" eaLnBrk="1" hangingPunct="1">
                <a:lnSpc>
                  <a:spcPct val="50000"/>
                </a:lnSpc>
                <a:spcBef>
                  <a:spcPct val="50000"/>
                </a:spcBef>
              </a:pPr>
              <a:endParaRPr lang="it-IT" altLang="it-IT" b="1">
                <a:solidFill>
                  <a:srgbClr val="FFFF00"/>
                </a:solidFill>
              </a:endParaRPr>
            </a:p>
            <a:p>
              <a:pPr algn="ctr" eaLnBrk="1" hangingPunct="1">
                <a:lnSpc>
                  <a:spcPct val="50000"/>
                </a:lnSpc>
                <a:spcBef>
                  <a:spcPct val="50000"/>
                </a:spcBef>
              </a:pPr>
              <a:r>
                <a:rPr lang="it-IT" altLang="it-IT" b="1">
                  <a:solidFill>
                    <a:srgbClr val="FFFF00"/>
                  </a:solidFill>
                </a:rPr>
                <a:t>DONATORI </a:t>
              </a:r>
            </a:p>
            <a:p>
              <a:pPr algn="ctr" eaLnBrk="1" hangingPunct="1">
                <a:lnSpc>
                  <a:spcPct val="50000"/>
                </a:lnSpc>
                <a:spcBef>
                  <a:spcPct val="50000"/>
                </a:spcBef>
              </a:pPr>
              <a:r>
                <a:rPr lang="it-IT" altLang="it-IT" b="1">
                  <a:solidFill>
                    <a:srgbClr val="FFFF00"/>
                  </a:solidFill>
                </a:rPr>
                <a:t>MERCENARI</a:t>
              </a:r>
            </a:p>
            <a:p>
              <a:pPr algn="ctr" eaLnBrk="1" hangingPunct="1"/>
              <a:endParaRPr lang="it-IT" altLang="it-IT"/>
            </a:p>
          </p:txBody>
        </p:sp>
        <p:sp>
          <p:nvSpPr>
            <p:cNvPr id="36875" name="Oval 18"/>
            <p:cNvSpPr>
              <a:spLocks noChangeArrowheads="1"/>
            </p:cNvSpPr>
            <p:nvPr/>
          </p:nvSpPr>
          <p:spPr bwMode="auto">
            <a:xfrm>
              <a:off x="2336" y="3294"/>
              <a:ext cx="1179" cy="907"/>
            </a:xfrm>
            <a:prstGeom prst="ellipse">
              <a:avLst/>
            </a:prstGeom>
            <a:solidFill>
              <a:srgbClr val="8BCACF"/>
            </a:solidFill>
            <a:ln w="9525">
              <a:round/>
              <a:headEnd/>
              <a:tailEnd/>
            </a:ln>
            <a:scene3d>
              <a:camera prst="legacyPerspectiveBottom"/>
              <a:lightRig rig="legacyFlat3" dir="t"/>
            </a:scene3d>
            <a:sp3d extrusionH="887400" prstMaterial="legacyMatte">
              <a:bevelT w="13500" h="13500" prst="angle"/>
              <a:bevelB w="13500" h="13500" prst="angle"/>
              <a:extrusionClr>
                <a:srgbClr val="8BCACF"/>
              </a:extrusionClr>
            </a:sp3d>
          </p:spPr>
          <p:txBody>
            <a:bodyPr wrap="none" anchor="ctr">
              <a:flatTx/>
            </a:bodyPr>
            <a:lstStyle/>
            <a:p>
              <a:pPr algn="ctr" eaLnBrk="1" hangingPunct="1"/>
              <a:r>
                <a:rPr lang="it-IT" altLang="it-IT" b="1">
                  <a:solidFill>
                    <a:srgbClr val="FFFF00"/>
                  </a:solidFill>
                </a:rPr>
                <a:t>NESSUN</a:t>
              </a:r>
            </a:p>
            <a:p>
              <a:pPr algn="ctr" eaLnBrk="1" hangingPunct="1"/>
              <a:r>
                <a:rPr lang="it-IT" altLang="it-IT" b="1">
                  <a:solidFill>
                    <a:srgbClr val="FFFF00"/>
                  </a:solidFill>
                </a:rPr>
                <a:t>TRATTAMENTO</a:t>
              </a:r>
            </a:p>
          </p:txBody>
        </p:sp>
        <p:sp>
          <p:nvSpPr>
            <p:cNvPr id="36876" name="Oval 21"/>
            <p:cNvSpPr>
              <a:spLocks noChangeArrowheads="1"/>
            </p:cNvSpPr>
            <p:nvPr/>
          </p:nvSpPr>
          <p:spPr bwMode="auto">
            <a:xfrm>
              <a:off x="4241" y="935"/>
              <a:ext cx="1043" cy="907"/>
            </a:xfrm>
            <a:prstGeom prst="ellipse">
              <a:avLst/>
            </a:prstGeom>
            <a:solidFill>
              <a:srgbClr val="8BCACF"/>
            </a:solidFill>
            <a:ln w="9525">
              <a:round/>
              <a:headEnd/>
              <a:tailEnd/>
            </a:ln>
            <a:scene3d>
              <a:camera prst="legacyObliqueTopRight"/>
              <a:lightRig rig="legacyFlat3" dir="b"/>
            </a:scene3d>
            <a:sp3d extrusionH="430200" prstMaterial="legacyMatte">
              <a:bevelT w="13500" h="13500" prst="angle"/>
              <a:bevelB w="13500" h="13500" prst="angle"/>
              <a:extrusionClr>
                <a:srgbClr val="8BCACF"/>
              </a:extrusionClr>
            </a:sp3d>
          </p:spPr>
          <p:txBody>
            <a:bodyPr wrap="none" anchor="ctr">
              <a:flatTx/>
            </a:bodyPr>
            <a:lstStyle/>
            <a:p>
              <a:pPr algn="ctr" eaLnBrk="1" hangingPunct="1">
                <a:spcBef>
                  <a:spcPct val="50000"/>
                </a:spcBef>
              </a:pPr>
              <a:endParaRPr lang="it-IT" altLang="it-IT" b="1">
                <a:solidFill>
                  <a:srgbClr val="FFFF00"/>
                </a:solidFill>
              </a:endParaRPr>
            </a:p>
            <a:p>
              <a:pPr algn="ctr" eaLnBrk="1" hangingPunct="1">
                <a:spcBef>
                  <a:spcPct val="50000"/>
                </a:spcBef>
              </a:pPr>
              <a:r>
                <a:rPr lang="it-IT" altLang="it-IT" b="1">
                  <a:solidFill>
                    <a:srgbClr val="FFFF00"/>
                  </a:solidFill>
                </a:rPr>
                <a:t>PECULIARITA’</a:t>
              </a:r>
            </a:p>
            <a:p>
              <a:pPr algn="ctr" eaLnBrk="1" hangingPunct="1"/>
              <a:endParaRPr lang="it-IT" altLang="it-IT"/>
            </a:p>
          </p:txBody>
        </p:sp>
        <p:sp>
          <p:nvSpPr>
            <p:cNvPr id="36877" name="AutoShape 26"/>
            <p:cNvSpPr>
              <a:spLocks noChangeArrowheads="1"/>
            </p:cNvSpPr>
            <p:nvPr/>
          </p:nvSpPr>
          <p:spPr bwMode="auto">
            <a:xfrm rot="1837855">
              <a:off x="1429" y="1661"/>
              <a:ext cx="615" cy="306"/>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36878" name="AutoShape 27"/>
            <p:cNvSpPr>
              <a:spLocks noChangeArrowheads="1"/>
            </p:cNvSpPr>
            <p:nvPr/>
          </p:nvSpPr>
          <p:spPr bwMode="auto">
            <a:xfrm rot="-5400000">
              <a:off x="2580" y="2824"/>
              <a:ext cx="544" cy="306"/>
            </a:xfrm>
            <a:prstGeom prst="rightArrow">
              <a:avLst>
                <a:gd name="adj1" fmla="val 50000"/>
                <a:gd name="adj2" fmla="val 44444"/>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36879" name="AutoShape 29"/>
            <p:cNvSpPr>
              <a:spLocks noChangeArrowheads="1"/>
            </p:cNvSpPr>
            <p:nvPr/>
          </p:nvSpPr>
          <p:spPr bwMode="auto">
            <a:xfrm rot="8509578">
              <a:off x="3606" y="1661"/>
              <a:ext cx="615" cy="306"/>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
        <p:nvSpPr>
          <p:cNvPr id="195619" name="Rectangle 35"/>
          <p:cNvSpPr>
            <a:spLocks noChangeArrowheads="1"/>
          </p:cNvSpPr>
          <p:nvPr/>
        </p:nvSpPr>
        <p:spPr bwMode="auto">
          <a:xfrm>
            <a:off x="1042988" y="5084763"/>
            <a:ext cx="6997700" cy="457200"/>
          </a:xfrm>
          <a:prstGeom prst="rect">
            <a:avLst/>
          </a:prstGeom>
          <a:solidFill>
            <a:srgbClr val="8BCACF"/>
          </a:solidFill>
          <a:ln w="9525">
            <a:noFill/>
            <a:miter lim="800000"/>
            <a:headEnd/>
            <a:tailEnd/>
          </a:ln>
        </p:spPr>
        <p:txBody>
          <a:bodyPr wrap="none">
            <a:spAutoFit/>
          </a:bodyPr>
          <a:lstStyle/>
          <a:p>
            <a:pPr algn="ctr" eaLnBrk="1" hangingPunct="1"/>
            <a:r>
              <a:rPr lang="it-IT" altLang="it-IT" sz="2400">
                <a:solidFill>
                  <a:srgbClr val="FFFF00"/>
                </a:solidFill>
              </a:rPr>
              <a:t>solo per HCV non esiste a tutt’oggi un rischio zero</a:t>
            </a:r>
            <a:r>
              <a:rPr lang="it-IT" altLang="it-IT">
                <a:solidFill>
                  <a:srgbClr val="FFFF00"/>
                </a:solidFill>
              </a:rPr>
              <a:t>.</a:t>
            </a:r>
          </a:p>
        </p:txBody>
      </p:sp>
    </p:spTree>
    <p:extLst>
      <p:ext uri="{BB962C8B-B14F-4D97-AF65-F5344CB8AC3E}">
        <p14:creationId xmlns:p14="http://schemas.microsoft.com/office/powerpoint/2010/main" val="4103749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5615"/>
                                        </p:tgtEl>
                                        <p:attrNameLst>
                                          <p:attrName>style.visibility</p:attrName>
                                        </p:attrNameLst>
                                      </p:cBhvr>
                                      <p:to>
                                        <p:strVal val="visible"/>
                                      </p:to>
                                    </p:set>
                                    <p:animEffect transition="in" filter="circle(in)">
                                      <p:cBhvr>
                                        <p:cTn id="7" dur="2000"/>
                                        <p:tgtEl>
                                          <p:spTgt spid="195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195591"/>
                                        </p:tgtEl>
                                        <p:attrNameLst>
                                          <p:attrName>ppt_x</p:attrName>
                                        </p:attrNameLst>
                                      </p:cBhvr>
                                      <p:tavLst>
                                        <p:tav tm="0">
                                          <p:val>
                                            <p:strVal val="ppt_x"/>
                                          </p:val>
                                        </p:tav>
                                        <p:tav tm="100000">
                                          <p:val>
                                            <p:strVal val="ppt_x"/>
                                          </p:val>
                                        </p:tav>
                                      </p:tavLst>
                                    </p:anim>
                                    <p:anim calcmode="lin" valueType="num">
                                      <p:cBhvr additive="base">
                                        <p:cTn id="12" dur="500"/>
                                        <p:tgtEl>
                                          <p:spTgt spid="195591"/>
                                        </p:tgtEl>
                                        <p:attrNameLst>
                                          <p:attrName>ppt_y</p:attrName>
                                        </p:attrNameLst>
                                      </p:cBhvr>
                                      <p:tavLst>
                                        <p:tav tm="0">
                                          <p:val>
                                            <p:strVal val="ppt_y"/>
                                          </p:val>
                                        </p:tav>
                                        <p:tav tm="100000">
                                          <p:val>
                                            <p:strVal val="1+ppt_h/2"/>
                                          </p:val>
                                        </p:tav>
                                      </p:tavLst>
                                    </p:anim>
                                    <p:set>
                                      <p:cBhvr>
                                        <p:cTn id="13" dur="1" fill="hold">
                                          <p:stCondLst>
                                            <p:cond delay="499"/>
                                          </p:stCondLst>
                                        </p:cTn>
                                        <p:tgtEl>
                                          <p:spTgt spid="195591"/>
                                        </p:tgtEl>
                                        <p:attrNameLst>
                                          <p:attrName>style.visibility</p:attrName>
                                        </p:attrNameLst>
                                      </p:cBhvr>
                                      <p:to>
                                        <p:strVal val="hidden"/>
                                      </p:to>
                                    </p:set>
                                  </p:childTnLst>
                                </p:cTn>
                              </p:par>
                            </p:childTnLst>
                          </p:cTn>
                        </p:par>
                        <p:par>
                          <p:cTn id="14" fill="hold" nodeType="afterGroup">
                            <p:stCondLst>
                              <p:cond delay="500"/>
                            </p:stCondLst>
                            <p:childTnLst>
                              <p:par>
                                <p:cTn id="15" presetID="2" presetClass="exit" presetSubtype="4" fill="hold" nodeType="after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5619"/>
                                        </p:tgtEl>
                                        <p:attrNameLst>
                                          <p:attrName>style.visibility</p:attrName>
                                        </p:attrNameLst>
                                      </p:cBhvr>
                                      <p:to>
                                        <p:strVal val="visible"/>
                                      </p:to>
                                    </p:set>
                                    <p:anim calcmode="lin" valueType="num">
                                      <p:cBhvr additive="base">
                                        <p:cTn id="26" dur="500" fill="hold"/>
                                        <p:tgtEl>
                                          <p:spTgt spid="195619"/>
                                        </p:tgtEl>
                                        <p:attrNameLst>
                                          <p:attrName>ppt_x</p:attrName>
                                        </p:attrNameLst>
                                      </p:cBhvr>
                                      <p:tavLst>
                                        <p:tav tm="0">
                                          <p:val>
                                            <p:strVal val="#ppt_x"/>
                                          </p:val>
                                        </p:tav>
                                        <p:tav tm="100000">
                                          <p:val>
                                            <p:strVal val="#ppt_x"/>
                                          </p:val>
                                        </p:tav>
                                      </p:tavLst>
                                    </p:anim>
                                    <p:anim calcmode="lin" valueType="num">
                                      <p:cBhvr additive="base">
                                        <p:cTn id="27" dur="500" fill="hold"/>
                                        <p:tgtEl>
                                          <p:spTgt spid="1956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15" grpId="0" animBg="1"/>
      <p:bldP spid="195591" grpId="0" animBg="1"/>
      <p:bldP spid="195619"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403350" y="620713"/>
            <a:ext cx="6121400" cy="579437"/>
          </a:xfrm>
          <a:prstGeom prst="rect">
            <a:avLst/>
          </a:prstGeom>
          <a:noFill/>
          <a:ln w="9525">
            <a:noFill/>
            <a:miter lim="800000"/>
            <a:headEnd/>
            <a:tailEnd/>
          </a:ln>
        </p:spPr>
        <p:txBody>
          <a:bodyPr>
            <a:spAutoFit/>
          </a:bodyPr>
          <a:lstStyle/>
          <a:p>
            <a:pPr algn="ctr" eaLnBrk="1" hangingPunct="1">
              <a:spcBef>
                <a:spcPct val="50000"/>
              </a:spcBef>
            </a:pPr>
            <a:r>
              <a:rPr lang="it-IT" altLang="it-IT" sz="3200" b="1">
                <a:solidFill>
                  <a:srgbClr val="FF3300"/>
                </a:solidFill>
              </a:rPr>
              <a:t>FATTORI DI COAGULAZIONE</a:t>
            </a:r>
          </a:p>
        </p:txBody>
      </p:sp>
      <p:sp>
        <p:nvSpPr>
          <p:cNvPr id="37891" name="Text Box 5"/>
          <p:cNvSpPr txBox="1">
            <a:spLocks noChangeArrowheads="1"/>
          </p:cNvSpPr>
          <p:nvPr/>
        </p:nvSpPr>
        <p:spPr bwMode="auto">
          <a:xfrm>
            <a:off x="863600" y="1412875"/>
            <a:ext cx="7956550" cy="12192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Prima 1990:</a:t>
            </a:r>
          </a:p>
          <a:p>
            <a:pPr eaLnBrk="1" hangingPunct="1">
              <a:spcBef>
                <a:spcPct val="50000"/>
              </a:spcBef>
              <a:buFontTx/>
              <a:buChar char="•"/>
            </a:pPr>
            <a:r>
              <a:rPr lang="it-IT" altLang="it-IT" sz="2000"/>
              <a:t>Presunzione causale sia per HCV, HBV e HIV in assenza di rischio di preesistenza di patologia.</a:t>
            </a:r>
          </a:p>
        </p:txBody>
      </p:sp>
      <p:sp>
        <p:nvSpPr>
          <p:cNvPr id="37892" name="Text Box 7"/>
          <p:cNvSpPr txBox="1">
            <a:spLocks noChangeArrowheads="1"/>
          </p:cNvSpPr>
          <p:nvPr/>
        </p:nvSpPr>
        <p:spPr bwMode="auto">
          <a:xfrm>
            <a:off x="936625" y="3217863"/>
            <a:ext cx="7956550" cy="28956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Dopo 1990:</a:t>
            </a:r>
          </a:p>
          <a:p>
            <a:pPr eaLnBrk="1" hangingPunct="1">
              <a:spcBef>
                <a:spcPct val="50000"/>
              </a:spcBef>
              <a:buFontTx/>
              <a:buChar char="•"/>
            </a:pPr>
            <a:r>
              <a:rPr lang="it-IT" altLang="it-IT" sz="2000"/>
              <a:t>Indagine epidemiologica sui lotti somministrati</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Presunzione causale nell’evidenza di malattia post-trasfusionale (epatite acuta in 70-180 gg.in HBV, sieroconversione NAT in 21 gg., ELISA in 70 gg.per HCV o sindrome da infezione acuta HIV)</a:t>
            </a:r>
          </a:p>
          <a:p>
            <a:pPr eaLnBrk="1" hangingPunct="1">
              <a:spcBef>
                <a:spcPct val="50000"/>
              </a:spcBef>
              <a:buFontTx/>
              <a:buChar char="•"/>
            </a:pPr>
            <a:endParaRPr lang="it-IT" altLang="it-IT" sz="2000"/>
          </a:p>
        </p:txBody>
      </p:sp>
    </p:spTree>
    <p:extLst>
      <p:ext uri="{BB962C8B-B14F-4D97-AF65-F5344CB8AC3E}">
        <p14:creationId xmlns:p14="http://schemas.microsoft.com/office/powerpoint/2010/main" val="3930265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288" y="0"/>
            <a:ext cx="8229600" cy="1143000"/>
          </a:xfrm>
        </p:spPr>
        <p:txBody>
          <a:bodyPr/>
          <a:lstStyle/>
          <a:p>
            <a:pPr algn="ctr"/>
            <a:r>
              <a:rPr lang="it-IT" altLang="it-IT" b="1" smtClean="0">
                <a:solidFill>
                  <a:srgbClr val="FF3300"/>
                </a:solidFill>
              </a:rPr>
              <a:t>Immunoglobuline ed Albumina</a:t>
            </a:r>
          </a:p>
        </p:txBody>
      </p:sp>
      <p:sp>
        <p:nvSpPr>
          <p:cNvPr id="38915" name="Rectangle 3"/>
          <p:cNvSpPr>
            <a:spLocks noGrp="1" noChangeArrowheads="1"/>
          </p:cNvSpPr>
          <p:nvPr>
            <p:ph type="body" idx="1"/>
          </p:nvPr>
        </p:nvSpPr>
        <p:spPr>
          <a:xfrm>
            <a:off x="395288" y="1052513"/>
            <a:ext cx="8229600" cy="2116137"/>
          </a:xfrm>
        </p:spPr>
        <p:txBody>
          <a:bodyPr/>
          <a:lstStyle/>
          <a:p>
            <a:r>
              <a:rPr lang="it-IT" altLang="it-IT" smtClean="0"/>
              <a:t>Immunoglobuline I.M. :</a:t>
            </a:r>
          </a:p>
          <a:p>
            <a:pPr algn="just">
              <a:buFontTx/>
              <a:buNone/>
            </a:pPr>
            <a:r>
              <a:rPr lang="it-IT" altLang="it-IT" smtClean="0"/>
              <a:t>	-	</a:t>
            </a:r>
            <a:r>
              <a:rPr lang="it-IT" altLang="it-IT" sz="2400" smtClean="0"/>
              <a:t>non sono in grado di trasmettere per le modalità di  	preparazione e/o per l’eventuale bassa carica 	infettante (</a:t>
            </a:r>
            <a:r>
              <a:rPr lang="it-IT" altLang="it-IT" sz="2400" i="1" smtClean="0"/>
              <a:t>Harrison – Principi di Medicina Interna</a:t>
            </a:r>
            <a:r>
              <a:rPr lang="it-IT" altLang="it-IT" sz="2400" smtClean="0"/>
              <a:t>)</a:t>
            </a:r>
          </a:p>
        </p:txBody>
      </p:sp>
      <p:sp>
        <p:nvSpPr>
          <p:cNvPr id="38916" name="Rectangle 4"/>
          <p:cNvSpPr>
            <a:spLocks noChangeArrowheads="1"/>
          </p:cNvSpPr>
          <p:nvPr/>
        </p:nvSpPr>
        <p:spPr bwMode="auto">
          <a:xfrm>
            <a:off x="468313" y="3068638"/>
            <a:ext cx="8229600" cy="1757362"/>
          </a:xfrm>
          <a:prstGeom prst="rect">
            <a:avLst/>
          </a:prstGeom>
          <a:noFill/>
          <a:ln w="9525">
            <a:noFill/>
            <a:miter lim="800000"/>
            <a:headEnd/>
            <a:tailEnd/>
          </a:ln>
        </p:spPr>
        <p:txBody>
          <a:bodyPr/>
          <a:lstStyle/>
          <a:p>
            <a:pPr marL="342900" indent="-342900">
              <a:spcBef>
                <a:spcPct val="20000"/>
              </a:spcBef>
              <a:buFontTx/>
              <a:buChar char="•"/>
            </a:pPr>
            <a:r>
              <a:rPr lang="it-IT" altLang="it-IT" sz="3200">
                <a:latin typeface="Times New Roman" pitchFamily="18" charset="0"/>
              </a:rPr>
              <a:t>Immunoglobuline E.V. :</a:t>
            </a:r>
          </a:p>
          <a:p>
            <a:pPr marL="342900" indent="-342900" algn="just">
              <a:spcBef>
                <a:spcPct val="20000"/>
              </a:spcBef>
            </a:pPr>
            <a:r>
              <a:rPr lang="it-IT" altLang="it-IT" sz="3200">
                <a:latin typeface="Times New Roman" pitchFamily="18" charset="0"/>
              </a:rPr>
              <a:t>	-	</a:t>
            </a:r>
            <a:r>
              <a:rPr lang="it-IT" altLang="it-IT" sz="2400">
                <a:latin typeface="Times New Roman" pitchFamily="18" charset="0"/>
              </a:rPr>
              <a:t>E’ controverso se l’HCV possa essere trasmesso.</a:t>
            </a:r>
          </a:p>
          <a:p>
            <a:pPr marL="342900" indent="-342900" algn="just">
              <a:spcBef>
                <a:spcPct val="20000"/>
              </a:spcBef>
            </a:pPr>
            <a:r>
              <a:rPr lang="it-IT" altLang="it-IT" sz="2400">
                <a:latin typeface="Times New Roman" pitchFamily="18" charset="0"/>
              </a:rPr>
              <a:t>		</a:t>
            </a:r>
          </a:p>
        </p:txBody>
      </p:sp>
      <p:sp>
        <p:nvSpPr>
          <p:cNvPr id="38917" name="Rectangle 5"/>
          <p:cNvSpPr>
            <a:spLocks noChangeArrowheads="1"/>
          </p:cNvSpPr>
          <p:nvPr/>
        </p:nvSpPr>
        <p:spPr bwMode="auto">
          <a:xfrm>
            <a:off x="468313" y="4437063"/>
            <a:ext cx="8229600" cy="1757362"/>
          </a:xfrm>
          <a:prstGeom prst="rect">
            <a:avLst/>
          </a:prstGeom>
          <a:noFill/>
          <a:ln w="9525">
            <a:noFill/>
            <a:miter lim="800000"/>
            <a:headEnd/>
            <a:tailEnd/>
          </a:ln>
        </p:spPr>
        <p:txBody>
          <a:bodyPr/>
          <a:lstStyle/>
          <a:p>
            <a:pPr marL="342900" indent="-342900">
              <a:spcBef>
                <a:spcPct val="20000"/>
              </a:spcBef>
              <a:buFontTx/>
              <a:buChar char="•"/>
            </a:pPr>
            <a:r>
              <a:rPr lang="it-IT" altLang="it-IT" sz="3200">
                <a:latin typeface="Times New Roman" pitchFamily="18" charset="0"/>
              </a:rPr>
              <a:t>Albumina :</a:t>
            </a:r>
          </a:p>
          <a:p>
            <a:pPr marL="342900" indent="-342900" algn="just">
              <a:spcBef>
                <a:spcPct val="20000"/>
              </a:spcBef>
            </a:pPr>
            <a:r>
              <a:rPr lang="it-IT" altLang="it-IT" sz="2400">
                <a:latin typeface="Times New Roman" pitchFamily="18" charset="0"/>
              </a:rPr>
              <a:t>	-	a causa del pretrattamento a caldo (60°) o 	dell’estrazione a freddo è priva di rischio per la 	trasmissione. (</a:t>
            </a:r>
            <a:r>
              <a:rPr lang="it-IT" altLang="it-IT" sz="2400" i="1">
                <a:latin typeface="Times New Roman" pitchFamily="18" charset="0"/>
              </a:rPr>
              <a:t>Harrison – Principi di 	Medicina 	Interna</a:t>
            </a:r>
            <a:r>
              <a:rPr lang="it-IT" altLang="it-IT" sz="2400">
                <a:latin typeface="Times New Roman" pitchFamily="18" charset="0"/>
              </a:rPr>
              <a:t>)</a:t>
            </a:r>
          </a:p>
          <a:p>
            <a:pPr marL="342900" indent="-342900">
              <a:spcBef>
                <a:spcPct val="20000"/>
              </a:spcBef>
            </a:pPr>
            <a:endParaRPr lang="it-IT" altLang="it-IT" sz="3200">
              <a:latin typeface="Times New Roman" pitchFamily="18" charset="0"/>
            </a:endParaRPr>
          </a:p>
          <a:p>
            <a:pPr marL="342900" indent="-342900" algn="just">
              <a:spcBef>
                <a:spcPct val="20000"/>
              </a:spcBef>
            </a:pPr>
            <a:r>
              <a:rPr lang="it-IT" altLang="it-IT" sz="3200">
                <a:latin typeface="Times New Roman" pitchFamily="18" charset="0"/>
              </a:rPr>
              <a:t>	</a:t>
            </a:r>
            <a:r>
              <a:rPr lang="it-IT" altLang="it-IT" sz="2400">
                <a:latin typeface="Times New Roman" pitchFamily="18" charset="0"/>
              </a:rPr>
              <a:t>		</a:t>
            </a:r>
          </a:p>
        </p:txBody>
      </p:sp>
    </p:spTree>
    <p:extLst>
      <p:ext uri="{BB962C8B-B14F-4D97-AF65-F5344CB8AC3E}">
        <p14:creationId xmlns:p14="http://schemas.microsoft.com/office/powerpoint/2010/main" val="45090107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it-IT" altLang="it-IT" b="1" smtClean="0">
                <a:solidFill>
                  <a:srgbClr val="FF3300"/>
                </a:solidFill>
              </a:rPr>
              <a:t>Contagio in attività di servizio</a:t>
            </a:r>
          </a:p>
        </p:txBody>
      </p:sp>
      <p:sp>
        <p:nvSpPr>
          <p:cNvPr id="39939" name="Rectangle 3"/>
          <p:cNvSpPr>
            <a:spLocks noGrp="1" noChangeArrowheads="1"/>
          </p:cNvSpPr>
          <p:nvPr>
            <p:ph type="body" idx="1"/>
          </p:nvPr>
        </p:nvSpPr>
        <p:spPr/>
        <p:txBody>
          <a:bodyPr/>
          <a:lstStyle/>
          <a:p>
            <a:r>
              <a:rPr lang="it-IT" altLang="it-IT" sz="2800" smtClean="0"/>
              <a:t>Contatto certo e documentato</a:t>
            </a:r>
          </a:p>
          <a:p>
            <a:r>
              <a:rPr lang="it-IT" altLang="it-IT" sz="2800" smtClean="0"/>
              <a:t>Esami periodici antecedenti</a:t>
            </a:r>
          </a:p>
          <a:p>
            <a:pPr>
              <a:spcBef>
                <a:spcPct val="50000"/>
              </a:spcBef>
            </a:pPr>
            <a:r>
              <a:rPr lang="it-IT" altLang="it-IT" sz="2800" smtClean="0"/>
              <a:t>Presunzione causale nell’evidenza di malattia (epatite acuta in 70-180 gg.in HBV, sieroconversione NAT in 21 gg., ELISA in 70 gg.per HCV o sindrome da infezione acuta HIV)</a:t>
            </a:r>
          </a:p>
          <a:p>
            <a:pPr>
              <a:spcBef>
                <a:spcPct val="50000"/>
              </a:spcBef>
            </a:pPr>
            <a:r>
              <a:rPr lang="it-IT" altLang="it-IT" sz="2800" smtClean="0"/>
              <a:t>Esclusione di altre cause,se possibile, di contagio</a:t>
            </a:r>
          </a:p>
          <a:p>
            <a:endParaRPr lang="it-IT" altLang="it-IT" sz="2800" smtClean="0"/>
          </a:p>
          <a:p>
            <a:endParaRPr lang="it-IT" altLang="it-IT" sz="2800" smtClean="0"/>
          </a:p>
        </p:txBody>
      </p:sp>
    </p:spTree>
    <p:extLst>
      <p:ext uri="{BB962C8B-B14F-4D97-AF65-F5344CB8AC3E}">
        <p14:creationId xmlns:p14="http://schemas.microsoft.com/office/powerpoint/2010/main" val="167798147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it-IT" altLang="it-IT" sz="4000" b="1" smtClean="0">
                <a:solidFill>
                  <a:srgbClr val="FF3300"/>
                </a:solidFill>
              </a:rPr>
              <a:t>Contagio coniugale e gestazionale</a:t>
            </a:r>
          </a:p>
        </p:txBody>
      </p:sp>
      <p:sp>
        <p:nvSpPr>
          <p:cNvPr id="40963" name="Rectangle 3"/>
          <p:cNvSpPr>
            <a:spLocks noGrp="1" noChangeArrowheads="1"/>
          </p:cNvSpPr>
          <p:nvPr>
            <p:ph type="body" idx="1"/>
          </p:nvPr>
        </p:nvSpPr>
        <p:spPr>
          <a:xfrm>
            <a:off x="539750" y="2781300"/>
            <a:ext cx="8229600" cy="2260600"/>
          </a:xfrm>
        </p:spPr>
        <p:txBody>
          <a:bodyPr/>
          <a:lstStyle/>
          <a:p>
            <a:r>
              <a:rPr lang="it-IT" altLang="it-IT" smtClean="0"/>
              <a:t>Valutazione genetica virale per HIV</a:t>
            </a:r>
          </a:p>
          <a:p>
            <a:r>
              <a:rPr lang="it-IT" altLang="it-IT" smtClean="0"/>
              <a:t>Genotipo virale dei due coniugi</a:t>
            </a:r>
          </a:p>
          <a:p>
            <a:r>
              <a:rPr lang="it-IT" altLang="it-IT" smtClean="0"/>
              <a:t>Valutazione cronologica</a:t>
            </a:r>
          </a:p>
        </p:txBody>
      </p:sp>
    </p:spTree>
    <p:extLst>
      <p:ext uri="{BB962C8B-B14F-4D97-AF65-F5344CB8AC3E}">
        <p14:creationId xmlns:p14="http://schemas.microsoft.com/office/powerpoint/2010/main" val="95175272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1" hangingPunct="1"/>
            <a:r>
              <a:rPr lang="it-IT" altLang="it-IT" sz="4400" b="1">
                <a:solidFill>
                  <a:srgbClr val="FF3300"/>
                </a:solidFill>
                <a:latin typeface="Times" pitchFamily="18" charset="0"/>
              </a:rPr>
              <a:t>ASSEGNO “UNA TANTUM”</a:t>
            </a:r>
          </a:p>
        </p:txBody>
      </p:sp>
      <p:sp>
        <p:nvSpPr>
          <p:cNvPr id="41987" name="Rectangle 14"/>
          <p:cNvSpPr>
            <a:spLocks noChangeArrowheads="1"/>
          </p:cNvSpPr>
          <p:nvPr/>
        </p:nvSpPr>
        <p:spPr bwMode="auto">
          <a:xfrm>
            <a:off x="1042988" y="1557338"/>
            <a:ext cx="7354887" cy="676275"/>
          </a:xfrm>
          <a:prstGeom prst="rect">
            <a:avLst/>
          </a:prstGeom>
          <a:noFill/>
          <a:ln w="9525">
            <a:noFill/>
            <a:miter lim="800000"/>
            <a:headEnd/>
            <a:tailEnd/>
          </a:ln>
        </p:spPr>
        <p:txBody>
          <a:bodyPr/>
          <a:lstStyle/>
          <a:p>
            <a:pPr algn="ctr" eaLnBrk="1" hangingPunct="1">
              <a:spcBef>
                <a:spcPct val="20000"/>
              </a:spcBef>
            </a:pPr>
            <a:r>
              <a:rPr lang="it-IT" altLang="it-IT" sz="3200">
                <a:solidFill>
                  <a:srgbClr val="1C1C1C"/>
                </a:solidFill>
                <a:latin typeface="Times" pitchFamily="18" charset="0"/>
              </a:rPr>
              <a:t>Certificato necroscopico (mod. ISTAT)</a:t>
            </a:r>
          </a:p>
        </p:txBody>
      </p:sp>
      <p:sp>
        <p:nvSpPr>
          <p:cNvPr id="41988" name="AutoShape 15"/>
          <p:cNvSpPr>
            <a:spLocks noChangeArrowheads="1"/>
          </p:cNvSpPr>
          <p:nvPr/>
        </p:nvSpPr>
        <p:spPr bwMode="auto">
          <a:xfrm>
            <a:off x="3851275" y="2420938"/>
            <a:ext cx="1225550" cy="936625"/>
          </a:xfrm>
          <a:prstGeom prst="downArrow">
            <a:avLst>
              <a:gd name="adj1" fmla="val 50000"/>
              <a:gd name="adj2" fmla="val 25000"/>
            </a:avLst>
          </a:prstGeom>
          <a:solidFill>
            <a:srgbClr val="A6F8E4"/>
          </a:solidFill>
          <a:ln w="9525">
            <a:solidFill>
              <a:srgbClr val="000000"/>
            </a:solidFill>
            <a:miter lim="800000"/>
            <a:headEnd/>
            <a:tailEnd/>
          </a:ln>
        </p:spPr>
        <p:txBody>
          <a:bodyPr wrap="none" anchor="ctr"/>
          <a:lstStyle/>
          <a:p>
            <a:pPr algn="ctr" eaLnBrk="1" hangingPunct="1"/>
            <a:endParaRPr lang="it-IT" altLang="it-IT"/>
          </a:p>
        </p:txBody>
      </p:sp>
      <p:sp>
        <p:nvSpPr>
          <p:cNvPr id="41989" name="Text Box 16"/>
          <p:cNvSpPr txBox="1">
            <a:spLocks noChangeArrowheads="1"/>
          </p:cNvSpPr>
          <p:nvPr/>
        </p:nvSpPr>
        <p:spPr bwMode="auto">
          <a:xfrm>
            <a:off x="3132138" y="2349500"/>
            <a:ext cx="2663825" cy="822325"/>
          </a:xfrm>
          <a:prstGeom prst="rect">
            <a:avLst/>
          </a:prstGeom>
          <a:noFill/>
          <a:ln w="9525">
            <a:noFill/>
            <a:miter lim="800000"/>
            <a:headEnd/>
            <a:tailEnd/>
          </a:ln>
        </p:spPr>
        <p:txBody>
          <a:bodyPr>
            <a:spAutoFit/>
          </a:bodyPr>
          <a:lstStyle/>
          <a:p>
            <a:pPr algn="ctr" eaLnBrk="1" hangingPunct="1">
              <a:spcBef>
                <a:spcPct val="50000"/>
              </a:spcBef>
            </a:pPr>
            <a:r>
              <a:rPr lang="it-IT" altLang="it-IT" sz="2400" b="1">
                <a:solidFill>
                  <a:srgbClr val="9C1D08"/>
                </a:solidFill>
              </a:rPr>
              <a:t>CAUSA DIRETTA</a:t>
            </a:r>
          </a:p>
        </p:txBody>
      </p:sp>
      <p:sp>
        <p:nvSpPr>
          <p:cNvPr id="41990" name="Text Box 17"/>
          <p:cNvSpPr txBox="1">
            <a:spLocks noChangeArrowheads="1"/>
          </p:cNvSpPr>
          <p:nvPr/>
        </p:nvSpPr>
        <p:spPr bwMode="auto">
          <a:xfrm>
            <a:off x="2627313" y="3573463"/>
            <a:ext cx="3673475" cy="457200"/>
          </a:xfrm>
          <a:prstGeom prst="rect">
            <a:avLst/>
          </a:prstGeom>
          <a:solidFill>
            <a:srgbClr val="A6F8E4"/>
          </a:solidFill>
          <a:ln w="9525">
            <a:noFill/>
            <a:miter lim="800000"/>
            <a:headEnd/>
            <a:tailEnd/>
          </a:ln>
        </p:spPr>
        <p:txBody>
          <a:bodyPr>
            <a:spAutoFit/>
          </a:bodyPr>
          <a:lstStyle/>
          <a:p>
            <a:pPr algn="ctr" eaLnBrk="1" hangingPunct="1">
              <a:spcBef>
                <a:spcPct val="50000"/>
              </a:spcBef>
            </a:pPr>
            <a:r>
              <a:rPr lang="it-IT" altLang="it-IT" sz="2400" b="1">
                <a:solidFill>
                  <a:srgbClr val="000000"/>
                </a:solidFill>
              </a:rPr>
              <a:t>BENEFICIO</a:t>
            </a:r>
          </a:p>
        </p:txBody>
      </p:sp>
      <p:sp>
        <p:nvSpPr>
          <p:cNvPr id="215058" name="Text Box 18"/>
          <p:cNvSpPr txBox="1">
            <a:spLocks noChangeArrowheads="1"/>
          </p:cNvSpPr>
          <p:nvPr/>
        </p:nvSpPr>
        <p:spPr bwMode="auto">
          <a:xfrm>
            <a:off x="323850" y="4632325"/>
            <a:ext cx="8640763" cy="1768475"/>
          </a:xfrm>
          <a:prstGeom prst="rect">
            <a:avLst/>
          </a:prstGeom>
          <a:noFill/>
          <a:ln w="9525">
            <a:noFill/>
            <a:miter lim="800000"/>
            <a:headEnd/>
            <a:tailEnd/>
          </a:ln>
        </p:spPr>
        <p:txBody>
          <a:bodyPr>
            <a:spAutoFit/>
          </a:bodyPr>
          <a:lstStyle/>
          <a:p>
            <a:pPr algn="just" eaLnBrk="1" hangingPunct="1">
              <a:spcBef>
                <a:spcPct val="50000"/>
              </a:spcBef>
              <a:buFontTx/>
              <a:buChar char="•"/>
            </a:pPr>
            <a:r>
              <a:rPr lang="it-IT" altLang="it-IT" sz="2000">
                <a:solidFill>
                  <a:srgbClr val="000000"/>
                </a:solidFill>
              </a:rPr>
              <a:t>LA CAUSA DI MORTE POSSEDEVA “VIS LESIVA” TALE DA PORTARE AD EXITUS ANCHE IN ASSENZA DI EPATOPATIA CRONICA OD INFEZIONE HIV?</a:t>
            </a:r>
          </a:p>
          <a:p>
            <a:pPr algn="just" eaLnBrk="1" hangingPunct="1">
              <a:spcBef>
                <a:spcPct val="50000"/>
              </a:spcBef>
              <a:buFontTx/>
              <a:buChar char="•"/>
            </a:pPr>
            <a:r>
              <a:rPr lang="it-IT" altLang="it-IT" sz="2000">
                <a:solidFill>
                  <a:srgbClr val="000000"/>
                </a:solidFill>
              </a:rPr>
              <a:t>L’EPATOPATIA CRONICA O L’INFEZIONE HIV HANNO LIMITATO I TRATTAMENTI ATTI AD EVITARE L’EXITUS?</a:t>
            </a:r>
          </a:p>
        </p:txBody>
      </p:sp>
      <p:sp>
        <p:nvSpPr>
          <p:cNvPr id="41992" name="AutoShape 19"/>
          <p:cNvSpPr>
            <a:spLocks noChangeArrowheads="1"/>
          </p:cNvSpPr>
          <p:nvPr/>
        </p:nvSpPr>
        <p:spPr bwMode="auto">
          <a:xfrm>
            <a:off x="1042988" y="2636838"/>
            <a:ext cx="1081087" cy="1152525"/>
          </a:xfrm>
          <a:prstGeom prst="lightningBolt">
            <a:avLst/>
          </a:prstGeom>
          <a:solidFill>
            <a:srgbClr val="FF3300"/>
          </a:solidFill>
          <a:ln w="9525">
            <a:solidFill>
              <a:srgbClr val="000000"/>
            </a:solidFill>
            <a:miter lim="800000"/>
            <a:headEnd/>
            <a:tailEnd/>
          </a:ln>
        </p:spPr>
        <p:txBody>
          <a:bodyPr wrap="none" anchor="ctr"/>
          <a:lstStyle/>
          <a:p>
            <a:pPr algn="ctr" eaLnBrk="1" hangingPunct="1"/>
            <a:endParaRPr lang="it-IT" altLang="it-IT"/>
          </a:p>
        </p:txBody>
      </p:sp>
      <p:sp>
        <p:nvSpPr>
          <p:cNvPr id="41993" name="AutoShape 20"/>
          <p:cNvSpPr>
            <a:spLocks noChangeArrowheads="1"/>
          </p:cNvSpPr>
          <p:nvPr/>
        </p:nvSpPr>
        <p:spPr bwMode="auto">
          <a:xfrm flipH="1">
            <a:off x="6877050" y="2565400"/>
            <a:ext cx="1081088" cy="1152525"/>
          </a:xfrm>
          <a:prstGeom prst="lightningBolt">
            <a:avLst/>
          </a:prstGeom>
          <a:solidFill>
            <a:srgbClr val="FF3300"/>
          </a:solidFill>
          <a:ln w="9525">
            <a:solidFill>
              <a:srgbClr val="000000"/>
            </a:solidFill>
            <a:miter lim="800000"/>
            <a:headEnd/>
            <a:tailEnd/>
          </a:ln>
        </p:spPr>
        <p:txBody>
          <a:bodyPr wrap="none" anchor="ctr"/>
          <a:lstStyle/>
          <a:p>
            <a:pPr algn="ctr" eaLnBrk="1" hangingPunct="1"/>
            <a:endParaRPr lang="it-IT" altLang="it-IT"/>
          </a:p>
        </p:txBody>
      </p:sp>
      <p:pic>
        <p:nvPicPr>
          <p:cNvPr id="215061" name="Picture 21" descr="arg-qmark-65-trans"/>
          <p:cNvPicPr>
            <a:picLocks noChangeAspect="1" noChangeArrowheads="1" noCrop="1"/>
          </p:cNvPicPr>
          <p:nvPr/>
        </p:nvPicPr>
        <p:blipFill>
          <a:blip r:embed="rId3" cstate="print"/>
          <a:srcRect/>
          <a:stretch>
            <a:fillRect/>
          </a:stretch>
        </p:blipFill>
        <p:spPr bwMode="auto">
          <a:xfrm>
            <a:off x="5292725" y="2060575"/>
            <a:ext cx="1724025" cy="2114550"/>
          </a:xfrm>
          <a:prstGeom prst="rect">
            <a:avLst/>
          </a:prstGeom>
          <a:noFill/>
          <a:ln w="9525">
            <a:noFill/>
            <a:miter lim="800000"/>
            <a:headEnd/>
            <a:tailEnd/>
          </a:ln>
        </p:spPr>
      </p:pic>
    </p:spTree>
    <p:extLst>
      <p:ext uri="{BB962C8B-B14F-4D97-AF65-F5344CB8AC3E}">
        <p14:creationId xmlns:p14="http://schemas.microsoft.com/office/powerpoint/2010/main" val="596461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61"/>
                                        </p:tgtEl>
                                        <p:attrNameLst>
                                          <p:attrName>style.visibility</p:attrName>
                                        </p:attrNameLst>
                                      </p:cBhvr>
                                      <p:to>
                                        <p:strVal val="visible"/>
                                      </p:to>
                                    </p:set>
                                    <p:anim calcmode="lin" valueType="num">
                                      <p:cBhvr additive="base">
                                        <p:cTn id="7" dur="500" fill="hold"/>
                                        <p:tgtEl>
                                          <p:spTgt spid="215061"/>
                                        </p:tgtEl>
                                        <p:attrNameLst>
                                          <p:attrName>ppt_x</p:attrName>
                                        </p:attrNameLst>
                                      </p:cBhvr>
                                      <p:tavLst>
                                        <p:tav tm="0">
                                          <p:val>
                                            <p:strVal val="#ppt_x"/>
                                          </p:val>
                                        </p:tav>
                                        <p:tav tm="100000">
                                          <p:val>
                                            <p:strVal val="#ppt_x"/>
                                          </p:val>
                                        </p:tav>
                                      </p:tavLst>
                                    </p:anim>
                                    <p:anim calcmode="lin" valueType="num">
                                      <p:cBhvr additive="base">
                                        <p:cTn id="8" dur="500" fill="hold"/>
                                        <p:tgtEl>
                                          <p:spTgt spid="2150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5058"/>
                                        </p:tgtEl>
                                        <p:attrNameLst>
                                          <p:attrName>style.visibility</p:attrName>
                                        </p:attrNameLst>
                                      </p:cBhvr>
                                      <p:to>
                                        <p:strVal val="visible"/>
                                      </p:to>
                                    </p:set>
                                    <p:animEffect transition="in" filter="checkerboard(across)">
                                      <p:cBhvr>
                                        <p:cTn id="13" dur="500"/>
                                        <p:tgtEl>
                                          <p:spTgt spid="21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800" dirty="0" smtClean="0">
                <a:solidFill>
                  <a:schemeClr val="bg1"/>
                </a:solidFill>
                <a:latin typeface="+mn-lt"/>
              </a:rPr>
              <a:t>Direttiva MDGSAN 0005000 9 marzo 2007</a:t>
            </a:r>
            <a:r>
              <a:rPr lang="it-IT" sz="1600" dirty="0" smtClean="0">
                <a:solidFill>
                  <a:srgbClr val="CC0000"/>
                </a:solidFill>
              </a:rPr>
              <a:t/>
            </a:r>
            <a:br>
              <a:rPr lang="it-IT" sz="1600" dirty="0" smtClean="0">
                <a:solidFill>
                  <a:srgbClr val="CC0000"/>
                </a:solidFill>
              </a:rPr>
            </a:br>
            <a:r>
              <a:rPr lang="it-IT" sz="1600" dirty="0" smtClean="0">
                <a:solidFill>
                  <a:schemeClr val="tx1"/>
                </a:solidFill>
                <a:effectLst/>
                <a:latin typeface="+mn-lt"/>
              </a:rPr>
              <a:t>Direttiva </a:t>
            </a:r>
            <a:r>
              <a:rPr lang="it-IT" sz="1600" dirty="0">
                <a:solidFill>
                  <a:schemeClr val="tx1"/>
                </a:solidFill>
                <a:effectLst/>
                <a:latin typeface="+mn-lt"/>
              </a:rPr>
              <a:t>sulle procedure per gli accertamenti sanitari in tema di </a:t>
            </a:r>
            <a:r>
              <a:rPr lang="it-IT" sz="1600" dirty="0" err="1">
                <a:solidFill>
                  <a:schemeClr val="tx1"/>
                </a:solidFill>
                <a:effectLst/>
                <a:latin typeface="+mn-lt"/>
              </a:rPr>
              <a:t>idoneita</a:t>
            </a:r>
            <a:r>
              <a:rPr lang="it-IT" sz="1600" dirty="0">
                <a:solidFill>
                  <a:schemeClr val="tx1"/>
                </a:solidFill>
                <a:effectLst/>
                <a:latin typeface="+mn-lt"/>
              </a:rPr>
              <a:t>̀ al servizio del competente Ufficiale medico (D.S.S.), della Commissione Medica Ospedaliera (C.M.O.) e della Commissione Medica di 2^ Istanza (C.M. di 2^ Istanza)</a:t>
            </a:r>
            <a:r>
              <a:rPr lang="it-IT" sz="1600" dirty="0" smtClean="0">
                <a:solidFill>
                  <a:schemeClr val="tx1"/>
                </a:solidFill>
                <a:effectLst/>
                <a:latin typeface="+mn-lt"/>
              </a:rPr>
              <a:t>.</a:t>
            </a:r>
            <a:endParaRPr lang="it-IT" sz="1600" dirty="0">
              <a:solidFill>
                <a:schemeClr val="tx1"/>
              </a:solidFill>
              <a:latin typeface="+mn-lt"/>
            </a:endParaRPr>
          </a:p>
        </p:txBody>
      </p:sp>
      <p:sp>
        <p:nvSpPr>
          <p:cNvPr id="5" name="Rectangle 4"/>
          <p:cNvSpPr/>
          <p:nvPr/>
        </p:nvSpPr>
        <p:spPr>
          <a:xfrm>
            <a:off x="323528" y="1772816"/>
            <a:ext cx="8424936" cy="3046988"/>
          </a:xfrm>
          <a:prstGeom prst="rect">
            <a:avLst/>
          </a:prstGeom>
        </p:spPr>
        <p:txBody>
          <a:bodyPr wrap="square">
            <a:spAutoFit/>
          </a:bodyPr>
          <a:lstStyle/>
          <a:p>
            <a:pPr algn="just"/>
            <a:r>
              <a:rPr lang="it-IT" sz="1600" b="1" dirty="0" smtClean="0">
                <a:latin typeface="+mn-lt"/>
                <a:cs typeface="Abadi MT Condensed Extra Bold"/>
              </a:rPr>
              <a:t>“</a:t>
            </a:r>
            <a:r>
              <a:rPr lang="en-US" sz="1600" b="1" i="1" dirty="0" smtClean="0">
                <a:latin typeface="+mn-lt"/>
                <a:cs typeface="Abadi MT Condensed Extra Bold"/>
              </a:rPr>
              <a:t>…</a:t>
            </a:r>
            <a:r>
              <a:rPr lang="it-IT" sz="1600" b="1" i="1" dirty="0" smtClean="0">
                <a:latin typeface="+mn-lt"/>
              </a:rPr>
              <a:t>la </a:t>
            </a:r>
            <a:r>
              <a:rPr lang="it-IT" sz="1600" b="1" i="1" dirty="0">
                <a:solidFill>
                  <a:schemeClr val="bg1"/>
                </a:solidFill>
                <a:latin typeface="+mn-lt"/>
              </a:rPr>
              <a:t>C.M. di 2^ Istanza</a:t>
            </a:r>
            <a:r>
              <a:rPr lang="it-IT" sz="1600" b="1" i="1" dirty="0">
                <a:latin typeface="+mn-lt"/>
              </a:rPr>
              <a:t> effettua gli accertamenti sanitari ed esprime i giudizi di competenza con le stesse </a:t>
            </a:r>
            <a:r>
              <a:rPr lang="it-IT" sz="1600" b="1" i="1" dirty="0" err="1">
                <a:latin typeface="+mn-lt"/>
              </a:rPr>
              <a:t>modalita</a:t>
            </a:r>
            <a:r>
              <a:rPr lang="it-IT" sz="1600" b="1" i="1" dirty="0">
                <a:latin typeface="+mn-lt"/>
              </a:rPr>
              <a:t>̀ previste dall’articolo 6 del Regolamento e dagli articoli 6 e 7 del </a:t>
            </a:r>
            <a:r>
              <a:rPr lang="it-IT" sz="1600" b="1" i="1" dirty="0" smtClean="0">
                <a:latin typeface="+mn-lt"/>
              </a:rPr>
              <a:t>Decreto</a:t>
            </a:r>
            <a:r>
              <a:rPr lang="en-US" sz="1600" b="1" i="1" dirty="0" smtClean="0">
                <a:latin typeface="+mn-lt"/>
              </a:rPr>
              <a:t>….</a:t>
            </a:r>
            <a:r>
              <a:rPr lang="it-IT" sz="1600" b="1" i="1" dirty="0" smtClean="0">
                <a:latin typeface="+mn-lt"/>
              </a:rPr>
              <a:t> </a:t>
            </a:r>
            <a:endParaRPr lang="it-IT" sz="1600" b="1" i="1" dirty="0">
              <a:latin typeface="+mn-lt"/>
            </a:endParaRPr>
          </a:p>
          <a:p>
            <a:pPr algn="just"/>
            <a:endParaRPr lang="it-IT" sz="1600" b="1" i="1" dirty="0" smtClean="0">
              <a:latin typeface="+mn-lt"/>
            </a:endParaRPr>
          </a:p>
          <a:p>
            <a:pPr algn="just"/>
            <a:r>
              <a:rPr lang="en-US" sz="1600" b="1" i="1" dirty="0" smtClean="0">
                <a:latin typeface="+mn-lt"/>
              </a:rPr>
              <a:t>…</a:t>
            </a:r>
            <a:r>
              <a:rPr lang="it-IT" sz="1600" b="1" i="1" dirty="0" smtClean="0">
                <a:latin typeface="+mn-lt"/>
              </a:rPr>
              <a:t>anche la C.M. di 2^ Istanza alla ricezione della pratica deve comunicare, tempestivamente, con raccomandata A/R inoltrata entro e non oltre 5 giorni lavorativi, la data, il luogo e l’ora in cui l’interessato deve presentarsi agli accertamenti sanitari; per tale aspetto corre l’obbligo di evidenziare anche la previsione normativa contenuta nel Regolamento in ordine al termine, non inferiore a 10 giorni rispetto alla data della visita, entro il quale la comunicazione deve pervenire all’interessato. </a:t>
            </a:r>
            <a:r>
              <a:rPr lang="it-IT" sz="1600" b="1" i="1" dirty="0" err="1" smtClean="0">
                <a:latin typeface="+mn-lt"/>
              </a:rPr>
              <a:t>Altresì</a:t>
            </a:r>
            <a:r>
              <a:rPr lang="it-IT" sz="1600" b="1" i="1" dirty="0" smtClean="0">
                <a:latin typeface="+mn-lt"/>
              </a:rPr>
              <a:t>, la comunicazione del medesimo invito deve essere inviata all’Amministrazione di appartenenza del dipendente</a:t>
            </a:r>
            <a:r>
              <a:rPr lang="en-US" sz="1600" b="1" i="1" dirty="0" smtClean="0">
                <a:latin typeface="+mn-lt"/>
              </a:rPr>
              <a:t>…</a:t>
            </a:r>
            <a:endParaRPr lang="it-IT" sz="1600" dirty="0"/>
          </a:p>
        </p:txBody>
      </p:sp>
      <p:pic>
        <p:nvPicPr>
          <p:cNvPr id="6"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0" y="5445224"/>
            <a:ext cx="9144000" cy="1384995"/>
          </a:xfrm>
          <a:prstGeom prst="rect">
            <a:avLst/>
          </a:prstGeom>
        </p:spPr>
        <p:txBody>
          <a:bodyPr wrap="square">
            <a:spAutoFit/>
          </a:bodyPr>
          <a:lstStyle/>
          <a:p>
            <a:pPr algn="ctr">
              <a:spcBef>
                <a:spcPts val="2400"/>
              </a:spcBef>
            </a:pPr>
            <a:endParaRPr lang="it-IT" sz="1100" dirty="0" smtClean="0">
              <a:solidFill>
                <a:schemeClr val="tx2"/>
              </a:solidFill>
            </a:endParaRPr>
          </a:p>
          <a:p>
            <a:pPr algn="ctr">
              <a:spcBef>
                <a:spcPts val="48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p:txBody>
      </p:sp>
      <p:pic>
        <p:nvPicPr>
          <p:cNvPr id="8"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subTitle" idx="1"/>
          </p:nvPr>
        </p:nvSpPr>
        <p:spPr>
          <a:xfrm>
            <a:off x="1835150" y="2997200"/>
            <a:ext cx="5638800" cy="1752600"/>
          </a:xfrm>
          <a:solidFill>
            <a:srgbClr val="F0F6A8"/>
          </a:solidFill>
        </p:spPr>
        <p:txBody>
          <a:bodyPr/>
          <a:lstStyle/>
          <a:p>
            <a:pPr eaLnBrk="1" hangingPunct="1">
              <a:lnSpc>
                <a:spcPct val="90000"/>
              </a:lnSpc>
              <a:spcBef>
                <a:spcPct val="50000"/>
              </a:spcBef>
            </a:pPr>
            <a:r>
              <a:rPr lang="it-IT" altLang="it-IT" sz="4000" b="1" smtClean="0">
                <a:solidFill>
                  <a:srgbClr val="000000"/>
                </a:solidFill>
              </a:rPr>
              <a:t>CONOSCENZA DELL’EVENTO DANNOSO</a:t>
            </a:r>
            <a:endParaRPr lang="it-IT" altLang="it-IT" smtClean="0"/>
          </a:p>
        </p:txBody>
      </p:sp>
      <p:grpSp>
        <p:nvGrpSpPr>
          <p:cNvPr id="2" name="Group 4"/>
          <p:cNvGrpSpPr>
            <a:grpSpLocks/>
          </p:cNvGrpSpPr>
          <p:nvPr/>
        </p:nvGrpSpPr>
        <p:grpSpPr bwMode="auto">
          <a:xfrm>
            <a:off x="179388" y="5157788"/>
            <a:ext cx="2736850" cy="1439862"/>
            <a:chOff x="22" y="3249"/>
            <a:chExt cx="1724" cy="907"/>
          </a:xfrm>
        </p:grpSpPr>
        <p:sp>
          <p:nvSpPr>
            <p:cNvPr id="230405" name="Rectangle 5"/>
            <p:cNvSpPr>
              <a:spLocks noChangeArrowheads="1"/>
            </p:cNvSpPr>
            <p:nvPr/>
          </p:nvSpPr>
          <p:spPr bwMode="blackWhite">
            <a:xfrm>
              <a:off x="22" y="3703"/>
              <a:ext cx="1724" cy="453"/>
            </a:xfrm>
            <a:prstGeom prst="rect">
              <a:avLst/>
            </a:prstGeom>
            <a:solidFill>
              <a:srgbClr val="FF0000"/>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lIns="90488" tIns="44450" rIns="90488" bIns="44450" anchor="ctr">
              <a:flatTx/>
            </a:bodyPr>
            <a:lstStyle/>
            <a:p>
              <a:pPr algn="ctr">
                <a:defRPr/>
              </a:pPr>
              <a:r>
                <a:rPr lang="en-US" sz="1600" b="1">
                  <a:solidFill>
                    <a:srgbClr val="FFCC00"/>
                  </a:solidFill>
                  <a:effectLst>
                    <a:outerShdw blurRad="38100" dist="38100" dir="2700000" algn="tl">
                      <a:srgbClr val="000000"/>
                    </a:outerShdw>
                  </a:effectLst>
                </a:rPr>
                <a:t>3 ANNI</a:t>
              </a:r>
            </a:p>
            <a:p>
              <a:pPr algn="ctr">
                <a:defRPr/>
              </a:pPr>
              <a:r>
                <a:rPr lang="en-US" sz="1600" b="1">
                  <a:solidFill>
                    <a:srgbClr val="FFCC00"/>
                  </a:solidFill>
                  <a:effectLst>
                    <a:outerShdw blurRad="38100" dist="38100" dir="2700000" algn="tl">
                      <a:srgbClr val="000000"/>
                    </a:outerShdw>
                  </a:effectLst>
                </a:rPr>
                <a:t>VACCINAZIONI ED EPATITI</a:t>
              </a:r>
            </a:p>
          </p:txBody>
        </p:sp>
        <p:sp>
          <p:nvSpPr>
            <p:cNvPr id="43020" name="AutoShape 6"/>
            <p:cNvSpPr>
              <a:spLocks noChangeArrowheads="1"/>
            </p:cNvSpPr>
            <p:nvPr/>
          </p:nvSpPr>
          <p:spPr bwMode="auto">
            <a:xfrm rot="2017129">
              <a:off x="793" y="3249"/>
              <a:ext cx="772" cy="22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3" name="Group 7"/>
          <p:cNvGrpSpPr>
            <a:grpSpLocks/>
          </p:cNvGrpSpPr>
          <p:nvPr/>
        </p:nvGrpSpPr>
        <p:grpSpPr bwMode="auto">
          <a:xfrm>
            <a:off x="3395663" y="5300663"/>
            <a:ext cx="2616200" cy="1296987"/>
            <a:chOff x="1973" y="3339"/>
            <a:chExt cx="1648" cy="817"/>
          </a:xfrm>
        </p:grpSpPr>
        <p:sp>
          <p:nvSpPr>
            <p:cNvPr id="230408" name="Rectangle 8"/>
            <p:cNvSpPr>
              <a:spLocks noChangeArrowheads="1"/>
            </p:cNvSpPr>
            <p:nvPr/>
          </p:nvSpPr>
          <p:spPr bwMode="blackWhite">
            <a:xfrm>
              <a:off x="1973" y="3748"/>
              <a:ext cx="1648" cy="408"/>
            </a:xfrm>
            <a:prstGeom prst="rect">
              <a:avLst/>
            </a:prstGeom>
            <a:solidFill>
              <a:srgbClr val="FF0000"/>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lIns="90488" tIns="44450" rIns="90488" bIns="44450" anchor="ctr">
              <a:flatTx/>
            </a:bodyPr>
            <a:lstStyle/>
            <a:p>
              <a:pPr algn="ctr">
                <a:defRPr/>
              </a:pPr>
              <a:r>
                <a:rPr lang="en-US" sz="1600" b="1">
                  <a:solidFill>
                    <a:srgbClr val="FFCC00"/>
                  </a:solidFill>
                  <a:effectLst>
                    <a:outerShdw blurRad="38100" dist="38100" dir="2700000" algn="tl">
                      <a:srgbClr val="000000"/>
                    </a:outerShdw>
                  </a:effectLst>
                </a:rPr>
                <a:t>10 ANNI</a:t>
              </a:r>
            </a:p>
            <a:p>
              <a:pPr algn="ctr">
                <a:defRPr/>
              </a:pPr>
              <a:r>
                <a:rPr lang="en-US" sz="1600" b="1">
                  <a:solidFill>
                    <a:srgbClr val="FFCC00"/>
                  </a:solidFill>
                  <a:effectLst>
                    <a:outerShdw blurRad="38100" dist="38100" dir="2700000" algn="tl">
                      <a:srgbClr val="000000"/>
                    </a:outerShdw>
                  </a:effectLst>
                </a:rPr>
                <a:t>HIV</a:t>
              </a:r>
            </a:p>
          </p:txBody>
        </p:sp>
        <p:sp>
          <p:nvSpPr>
            <p:cNvPr id="43018" name="AutoShape 9"/>
            <p:cNvSpPr>
              <a:spLocks noChangeArrowheads="1"/>
            </p:cNvSpPr>
            <p:nvPr/>
          </p:nvSpPr>
          <p:spPr bwMode="auto">
            <a:xfrm>
              <a:off x="2426" y="3339"/>
              <a:ext cx="772" cy="22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4" name="Group 10"/>
          <p:cNvGrpSpPr>
            <a:grpSpLocks/>
          </p:cNvGrpSpPr>
          <p:nvPr/>
        </p:nvGrpSpPr>
        <p:grpSpPr bwMode="auto">
          <a:xfrm>
            <a:off x="6480175" y="5157788"/>
            <a:ext cx="2700338" cy="1489075"/>
            <a:chOff x="3901" y="3249"/>
            <a:chExt cx="1701" cy="938"/>
          </a:xfrm>
        </p:grpSpPr>
        <p:sp>
          <p:nvSpPr>
            <p:cNvPr id="230411" name="Rectangle 11"/>
            <p:cNvSpPr>
              <a:spLocks noChangeArrowheads="1"/>
            </p:cNvSpPr>
            <p:nvPr/>
          </p:nvSpPr>
          <p:spPr bwMode="blackWhite">
            <a:xfrm>
              <a:off x="3901" y="3734"/>
              <a:ext cx="1701" cy="453"/>
            </a:xfrm>
            <a:prstGeom prst="rect">
              <a:avLst/>
            </a:prstGeom>
            <a:solidFill>
              <a:srgbClr val="FF0000"/>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lIns="90488" tIns="44450" rIns="90488" bIns="44450" anchor="ctr">
              <a:flatTx/>
            </a:bodyPr>
            <a:lstStyle/>
            <a:p>
              <a:pPr algn="ctr">
                <a:defRPr/>
              </a:pPr>
              <a:r>
                <a:rPr lang="en-US" sz="1600" b="1">
                  <a:solidFill>
                    <a:srgbClr val="FFCC00"/>
                  </a:solidFill>
                  <a:effectLst>
                    <a:outerShdw blurRad="38100" dist="38100" dir="2700000" algn="tl">
                      <a:srgbClr val="000000"/>
                    </a:outerShdw>
                  </a:effectLst>
                </a:rPr>
                <a:t>4 ANNI</a:t>
              </a:r>
            </a:p>
            <a:p>
              <a:pPr algn="ctr">
                <a:defRPr/>
              </a:pPr>
              <a:r>
                <a:rPr lang="en-US" sz="1600" b="1">
                  <a:solidFill>
                    <a:srgbClr val="FFCC00"/>
                  </a:solidFill>
                  <a:effectLst>
                    <a:outerShdw blurRad="38100" dist="38100" dir="2700000" algn="tl">
                      <a:srgbClr val="000000"/>
                    </a:outerShdw>
                  </a:effectLst>
                </a:rPr>
                <a:t>POLIOMELITE (362/99)</a:t>
              </a:r>
            </a:p>
          </p:txBody>
        </p:sp>
        <p:sp>
          <p:nvSpPr>
            <p:cNvPr id="43016" name="AutoShape 12"/>
            <p:cNvSpPr>
              <a:spLocks noChangeArrowheads="1"/>
            </p:cNvSpPr>
            <p:nvPr/>
          </p:nvSpPr>
          <p:spPr bwMode="auto">
            <a:xfrm rot="-1823391">
              <a:off x="4059" y="3249"/>
              <a:ext cx="772" cy="22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
        <p:nvSpPr>
          <p:cNvPr id="43014" name="Rectangle 2"/>
          <p:cNvSpPr>
            <a:spLocks noGrp="1" noChangeArrowheads="1"/>
          </p:cNvSpPr>
          <p:nvPr>
            <p:ph type="ctrTitle"/>
          </p:nvPr>
        </p:nvSpPr>
        <p:spPr>
          <a:xfrm>
            <a:off x="1403350" y="836613"/>
            <a:ext cx="6705600" cy="1143000"/>
          </a:xfrm>
          <a:noFill/>
        </p:spPr>
        <p:txBody>
          <a:bodyPr/>
          <a:lstStyle/>
          <a:p>
            <a:pPr eaLnBrk="1" hangingPunct="1"/>
            <a:r>
              <a:rPr lang="it-IT" altLang="it-IT" sz="4800" b="1" smtClean="0">
                <a:solidFill>
                  <a:srgbClr val="9C1D08"/>
                </a:solidFill>
              </a:rPr>
              <a:t>TEMPESTIVITA’</a:t>
            </a:r>
          </a:p>
        </p:txBody>
      </p:sp>
    </p:spTree>
    <p:extLst>
      <p:ext uri="{BB962C8B-B14F-4D97-AF65-F5344CB8AC3E}">
        <p14:creationId xmlns:p14="http://schemas.microsoft.com/office/powerpoint/2010/main" val="755549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8"/>
          <p:cNvSpPr>
            <a:spLocks noChangeArrowheads="1"/>
          </p:cNvSpPr>
          <p:nvPr/>
        </p:nvSpPr>
        <p:spPr bwMode="auto">
          <a:xfrm>
            <a:off x="684213" y="908050"/>
            <a:ext cx="8459787" cy="5949950"/>
          </a:xfrm>
          <a:prstGeom prst="rect">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sp>
        <p:nvSpPr>
          <p:cNvPr id="44035" name="Text Box 6"/>
          <p:cNvSpPr txBox="1">
            <a:spLocks noChangeArrowheads="1"/>
          </p:cNvSpPr>
          <p:nvPr/>
        </p:nvSpPr>
        <p:spPr bwMode="auto">
          <a:xfrm>
            <a:off x="1187450" y="1341438"/>
            <a:ext cx="6553200" cy="1938337"/>
          </a:xfrm>
          <a:prstGeom prst="rect">
            <a:avLst/>
          </a:prstGeom>
          <a:noFill/>
          <a:ln w="9525">
            <a:noFill/>
            <a:miter lim="800000"/>
            <a:headEnd/>
            <a:tailEnd/>
          </a:ln>
        </p:spPr>
        <p:txBody>
          <a:bodyPr>
            <a:spAutoFit/>
          </a:bodyPr>
          <a:lstStyle/>
          <a:p>
            <a:pPr algn="ctr" eaLnBrk="1" hangingPunct="1">
              <a:spcBef>
                <a:spcPct val="50000"/>
              </a:spcBef>
            </a:pPr>
            <a:r>
              <a:rPr lang="it-IT" altLang="it-IT" sz="2000">
                <a:solidFill>
                  <a:srgbClr val="9C1D08"/>
                </a:solidFill>
              </a:rPr>
              <a:t>Il riferimento legislativo è la Tab. A allegata al D.P.R. 834/81 “Riordino delle Pensioni di Guerra”</a:t>
            </a:r>
          </a:p>
          <a:p>
            <a:pPr algn="just" eaLnBrk="1" hangingPunct="1">
              <a:spcBef>
                <a:spcPct val="50000"/>
              </a:spcBef>
            </a:pPr>
            <a:r>
              <a:rPr lang="it-IT" altLang="it-IT" sz="1800"/>
              <a:t>Tale Tabella  è ripartita in 8 categorie ed il riferimento valutativo va considerato in termini di riduzione della capacità lavorativa generica</a:t>
            </a:r>
            <a:r>
              <a:rPr lang="it-IT" altLang="zh-CN" sz="1800">
                <a:ea typeface="SimSun" pitchFamily="2" charset="-122"/>
              </a:rPr>
              <a:t>, in base alla sentenza della Corte dei Conti 12/3/1960, n. 53710 </a:t>
            </a:r>
            <a:r>
              <a:rPr lang="it-IT" altLang="it-IT" sz="1800"/>
              <a:t>.</a:t>
            </a:r>
          </a:p>
        </p:txBody>
      </p:sp>
      <p:sp>
        <p:nvSpPr>
          <p:cNvPr id="44036" name="Text Box 7"/>
          <p:cNvSpPr txBox="1">
            <a:spLocks noChangeArrowheads="1"/>
          </p:cNvSpPr>
          <p:nvPr/>
        </p:nvSpPr>
        <p:spPr bwMode="auto">
          <a:xfrm>
            <a:off x="900113" y="4994275"/>
            <a:ext cx="7704137" cy="1328738"/>
          </a:xfrm>
          <a:prstGeom prst="rect">
            <a:avLst/>
          </a:prstGeom>
          <a:noFill/>
          <a:ln w="9525">
            <a:noFill/>
            <a:miter lim="800000"/>
            <a:headEnd/>
            <a:tailEnd/>
          </a:ln>
        </p:spPr>
        <p:txBody>
          <a:bodyPr>
            <a:spAutoFit/>
          </a:bodyPr>
          <a:lstStyle/>
          <a:p>
            <a:pPr algn="just" eaLnBrk="1" hangingPunct="1">
              <a:spcBef>
                <a:spcPct val="50000"/>
              </a:spcBef>
            </a:pPr>
            <a:r>
              <a:rPr lang="it-IT" altLang="it-IT" sz="1800"/>
              <a:t>La Tabella individua, classificandole, varie infermità alle quali vanno riferite in via “equitativa” le menomazioni non esplicitamente contemplate.</a:t>
            </a:r>
          </a:p>
          <a:p>
            <a:pPr algn="just" eaLnBrk="1" hangingPunct="1">
              <a:spcBef>
                <a:spcPct val="50000"/>
              </a:spcBef>
            </a:pPr>
            <a:r>
              <a:rPr lang="it-IT" altLang="it-IT" sz="1800"/>
              <a:t>Data la scarsa flessibilità dello strumento sono state proposte alcune ipotesi valutative, riferendosi anche al Decreto del 5/2/92 (invalidità civile).</a:t>
            </a:r>
          </a:p>
        </p:txBody>
      </p:sp>
      <p:graphicFrame>
        <p:nvGraphicFramePr>
          <p:cNvPr id="23669" name="Group 117"/>
          <p:cNvGraphicFramePr>
            <a:graphicFrameLocks noGrp="1"/>
          </p:cNvGraphicFramePr>
          <p:nvPr/>
        </p:nvGraphicFramePr>
        <p:xfrm>
          <a:off x="2195513" y="3500438"/>
          <a:ext cx="4608512" cy="1098552"/>
        </p:xfrm>
        <a:graphic>
          <a:graphicData uri="http://schemas.openxmlformats.org/drawingml/2006/table">
            <a:tbl>
              <a:tblPr/>
              <a:tblGrid>
                <a:gridCol w="1081087">
                  <a:extLst>
                    <a:ext uri="{9D8B030D-6E8A-4147-A177-3AD203B41FA5}">
                      <a16:colId xmlns:a16="http://schemas.microsoft.com/office/drawing/2014/main" val="20000"/>
                    </a:ext>
                  </a:extLst>
                </a:gridCol>
                <a:gridCol w="1366838">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100-80%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1° categoria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60-50%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5° categoria</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80-75%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2° categoria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50-40%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6° categoria</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75-70%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3° categoria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40-30%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7° categoria</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70-60%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4° categoria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30-20%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8° categoria</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4064" name="Text Box 119"/>
          <p:cNvSpPr txBox="1">
            <a:spLocks noChangeArrowheads="1"/>
          </p:cNvSpPr>
          <p:nvPr/>
        </p:nvSpPr>
        <p:spPr bwMode="auto">
          <a:xfrm>
            <a:off x="0" y="188913"/>
            <a:ext cx="9144000" cy="457200"/>
          </a:xfrm>
          <a:prstGeom prst="rect">
            <a:avLst/>
          </a:prstGeom>
          <a:solidFill>
            <a:srgbClr val="A46200"/>
          </a:solidFill>
          <a:ln w="9525">
            <a:noFill/>
            <a:miter lim="800000"/>
            <a:headEnd/>
            <a:tailEnd/>
          </a:ln>
        </p:spPr>
        <p:txBody>
          <a:bodyPr>
            <a:spAutoFit/>
          </a:bodyPr>
          <a:lstStyle/>
          <a:p>
            <a:pPr algn="ctr" eaLnBrk="1" hangingPunct="1">
              <a:spcBef>
                <a:spcPct val="50000"/>
              </a:spcBef>
            </a:pPr>
            <a:r>
              <a:rPr lang="it-IT" altLang="it-IT" sz="2400" b="1"/>
              <a:t>VALUTAZIONE DEL DANNO PERMANENTE</a:t>
            </a:r>
            <a:endParaRPr lang="it-IT" altLang="it-IT" sz="1800" b="1"/>
          </a:p>
        </p:txBody>
      </p:sp>
    </p:spTree>
    <p:extLst>
      <p:ext uri="{BB962C8B-B14F-4D97-AF65-F5344CB8AC3E}">
        <p14:creationId xmlns:p14="http://schemas.microsoft.com/office/powerpoint/2010/main" val="143188150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lgn="ctr" eaLnBrk="1" hangingPunct="1"/>
            <a:r>
              <a:rPr lang="it-IT" altLang="it-IT" b="1" smtClean="0">
                <a:solidFill>
                  <a:srgbClr val="FF3300"/>
                </a:solidFill>
              </a:rPr>
              <a:t>DANNO BIOLOGICO</a:t>
            </a:r>
          </a:p>
        </p:txBody>
      </p:sp>
      <p:graphicFrame>
        <p:nvGraphicFramePr>
          <p:cNvPr id="253991" name="Group 39"/>
          <p:cNvGraphicFramePr>
            <a:graphicFrameLocks noGrp="1"/>
          </p:cNvGraphicFramePr>
          <p:nvPr>
            <p:ph idx="1"/>
          </p:nvPr>
        </p:nvGraphicFramePr>
        <p:xfrm>
          <a:off x="1258888" y="2060575"/>
          <a:ext cx="7272337" cy="3259139"/>
        </p:xfrm>
        <a:graphic>
          <a:graphicData uri="http://schemas.openxmlformats.org/drawingml/2006/table">
            <a:tbl>
              <a:tblPr/>
              <a:tblGrid>
                <a:gridCol w="2303462">
                  <a:extLst>
                    <a:ext uri="{9D8B030D-6E8A-4147-A177-3AD203B41FA5}">
                      <a16:colId xmlns:a16="http://schemas.microsoft.com/office/drawing/2014/main" val="20000"/>
                    </a:ext>
                  </a:extLst>
                </a:gridCol>
                <a:gridCol w="4968875">
                  <a:extLst>
                    <a:ext uri="{9D8B030D-6E8A-4147-A177-3AD203B41FA5}">
                      <a16:colId xmlns:a16="http://schemas.microsoft.com/office/drawing/2014/main" val="20001"/>
                    </a:ext>
                  </a:extLst>
                </a:gridCol>
              </a:tblGrid>
              <a:tr h="80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CLASSE 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rPr>
                        <a:t>Patologia in quiescenza.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rPr>
                        <a:t>HCVab positivo non costituisce menomazione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extLst>
                  <a:ext uri="{0D108BD9-81ED-4DB2-BD59-A6C34878D82A}">
                    <a16:rowId xmlns:a16="http://schemas.microsoft.com/office/drawing/2014/main" val="10000"/>
                  </a:ext>
                </a:extLst>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CLASSE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(&lt;10%)</a:t>
                      </a:r>
                      <a:endParaRPr kumimoji="0" lang="it-IT"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rPr>
                        <a:t>HCV-rna è sufficiente a comprovare la replicazione virale pur in assenza di aumento delle transaminasi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extLst>
                  <a:ext uri="{0D108BD9-81ED-4DB2-BD59-A6C34878D82A}">
                    <a16:rowId xmlns:a16="http://schemas.microsoft.com/office/drawing/2014/main" val="10001"/>
                  </a:ext>
                </a:extLst>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CLASSE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(10-50%)</a:t>
                      </a:r>
                      <a:endParaRPr kumimoji="0" lang="it-IT"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rPr>
                        <a:t>Epatopatie croniche evolutive (valutazione dell’esame bioptico, fibrosi e dell’età)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extLst>
                  <a:ext uri="{0D108BD9-81ED-4DB2-BD59-A6C34878D82A}">
                    <a16:rowId xmlns:a16="http://schemas.microsoft.com/office/drawing/2014/main" val="10002"/>
                  </a:ext>
                </a:extLst>
              </a:tr>
              <a:tr h="865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CLASSE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(&gt;50%)</a:t>
                      </a:r>
                      <a:endParaRPr kumimoji="0" lang="it-IT"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0F6A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rPr>
                        <a:t>Cirrosi più o meno conclamata e scompensata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0F6A8"/>
                    </a:solidFill>
                  </a:tcPr>
                </a:tc>
                <a:extLst>
                  <a:ext uri="{0D108BD9-81ED-4DB2-BD59-A6C34878D82A}">
                    <a16:rowId xmlns:a16="http://schemas.microsoft.com/office/drawing/2014/main" val="10003"/>
                  </a:ext>
                </a:extLst>
              </a:tr>
            </a:tbl>
          </a:graphicData>
        </a:graphic>
      </p:graphicFrame>
      <p:sp>
        <p:nvSpPr>
          <p:cNvPr id="45076" name="Rectangle 40"/>
          <p:cNvSpPr>
            <a:spLocks noChangeArrowheads="1"/>
          </p:cNvSpPr>
          <p:nvPr/>
        </p:nvSpPr>
        <p:spPr bwMode="auto">
          <a:xfrm>
            <a:off x="3708400" y="1125538"/>
            <a:ext cx="2273300" cy="701675"/>
          </a:xfrm>
          <a:prstGeom prst="rect">
            <a:avLst/>
          </a:prstGeom>
          <a:solidFill>
            <a:srgbClr val="F0F6A8"/>
          </a:solidFill>
          <a:ln w="9525">
            <a:noFill/>
            <a:miter lim="800000"/>
            <a:headEnd/>
            <a:tailEnd/>
          </a:ln>
        </p:spPr>
        <p:txBody>
          <a:bodyPr wrap="none">
            <a:spAutoFit/>
          </a:bodyPr>
          <a:lstStyle/>
          <a:p>
            <a:pPr algn="ctr" eaLnBrk="1" hangingPunct="1"/>
            <a:r>
              <a:rPr lang="it-IT" altLang="it-IT" sz="4000"/>
              <a:t>S.I.M.L.A</a:t>
            </a:r>
          </a:p>
        </p:txBody>
      </p:sp>
    </p:spTree>
    <p:extLst>
      <p:ext uri="{BB962C8B-B14F-4D97-AF65-F5344CB8AC3E}">
        <p14:creationId xmlns:p14="http://schemas.microsoft.com/office/powerpoint/2010/main" val="60406553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Text Box 9"/>
          <p:cNvSpPr txBox="1">
            <a:spLocks noChangeArrowheads="1"/>
          </p:cNvSpPr>
          <p:nvPr/>
        </p:nvSpPr>
        <p:spPr bwMode="auto">
          <a:xfrm>
            <a:off x="827088" y="981075"/>
            <a:ext cx="8316912" cy="2320925"/>
          </a:xfrm>
          <a:prstGeom prst="rect">
            <a:avLst/>
          </a:prstGeom>
          <a:solidFill>
            <a:srgbClr val="A6F8E4"/>
          </a:solidFill>
          <a:ln w="9525">
            <a:noFill/>
            <a:miter lim="800000"/>
            <a:headEnd/>
            <a:tailEnd/>
          </a:ln>
        </p:spPr>
        <p:txBody>
          <a:bodyPr>
            <a:spAutoFit/>
          </a:bodyPr>
          <a:lstStyle/>
          <a:p>
            <a:pPr algn="ctr" eaLnBrk="1" hangingPunct="1">
              <a:spcBef>
                <a:spcPct val="50000"/>
              </a:spcBef>
            </a:pPr>
            <a:r>
              <a:rPr lang="it-IT" altLang="it-IT" sz="2000"/>
              <a:t>Per le epatiti post-trasfusionali:</a:t>
            </a:r>
          </a:p>
          <a:p>
            <a:pPr algn="ctr" eaLnBrk="1" hangingPunct="1">
              <a:spcBef>
                <a:spcPct val="50000"/>
              </a:spcBef>
            </a:pPr>
            <a:endParaRPr lang="it-IT" altLang="it-IT" sz="2000"/>
          </a:p>
          <a:p>
            <a:pPr eaLnBrk="1" hangingPunct="1"/>
            <a:r>
              <a:rPr lang="it-IT" altLang="it-IT" sz="1600" b="1"/>
              <a:t>15) Le affezioni gastro-enteriche e delle ghiandole annesse con </a:t>
            </a:r>
          </a:p>
          <a:p>
            <a:pPr eaLnBrk="1" hangingPunct="1"/>
            <a:r>
              <a:rPr lang="it-IT" altLang="it-IT" sz="1600" b="1"/>
              <a:t>      grave e permanente deperimento organico.			  II CATEGORIA</a:t>
            </a:r>
          </a:p>
          <a:p>
            <a:pPr eaLnBrk="1" hangingPunct="1"/>
            <a:r>
              <a:rPr lang="it-IT" altLang="it-IT" sz="1600" b="1"/>
              <a:t>25) Colecistite cronica con disfunzione epatica persistente.	VII CATEGORIA</a:t>
            </a:r>
          </a:p>
          <a:p>
            <a:pPr eaLnBrk="1" hangingPunct="1"/>
            <a:r>
              <a:rPr lang="it-IT" altLang="it-IT" sz="1600" b="1"/>
              <a:t>22) Colecistite cronica o esiti di colecistectomia con  persistente</a:t>
            </a:r>
          </a:p>
          <a:p>
            <a:pPr eaLnBrk="1" hangingPunct="1"/>
            <a:r>
              <a:rPr lang="it-IT" altLang="it-IT" sz="1600" b="1"/>
              <a:t>       disepatismo.						VIII CATEGORIA</a:t>
            </a:r>
          </a:p>
          <a:p>
            <a:pPr eaLnBrk="1" hangingPunct="1"/>
            <a:endParaRPr lang="it-IT" altLang="it-IT" sz="1600" b="1"/>
          </a:p>
        </p:txBody>
      </p:sp>
      <p:sp>
        <p:nvSpPr>
          <p:cNvPr id="24587" name="Text Box 11"/>
          <p:cNvSpPr txBox="1">
            <a:spLocks noChangeArrowheads="1"/>
          </p:cNvSpPr>
          <p:nvPr/>
        </p:nvSpPr>
        <p:spPr bwMode="auto">
          <a:xfrm>
            <a:off x="144463" y="3382963"/>
            <a:ext cx="8999537" cy="3359150"/>
          </a:xfrm>
          <a:prstGeom prst="rect">
            <a:avLst/>
          </a:prstGeom>
          <a:solidFill>
            <a:srgbClr val="F0F6A8"/>
          </a:solidFill>
          <a:ln w="9525">
            <a:noFill/>
            <a:miter lim="800000"/>
            <a:headEnd/>
            <a:tailEnd/>
          </a:ln>
        </p:spPr>
        <p:txBody>
          <a:bodyPr>
            <a:spAutoFit/>
          </a:bodyPr>
          <a:lstStyle/>
          <a:p>
            <a:pPr algn="just" eaLnBrk="1" hangingPunct="1">
              <a:spcBef>
                <a:spcPct val="50000"/>
              </a:spcBef>
            </a:pPr>
            <a:r>
              <a:rPr lang="it-IT" altLang="it-IT" sz="2000" b="1">
                <a:solidFill>
                  <a:srgbClr val="9C1D08"/>
                </a:solidFill>
              </a:rPr>
              <a:t>Sulla base di parametri clinici ed anatomopatologici si è sintetizzato il seguente schema (Licciardello):</a:t>
            </a:r>
          </a:p>
          <a:p>
            <a:pPr algn="just" eaLnBrk="1" hangingPunct="1">
              <a:spcBef>
                <a:spcPct val="50000"/>
              </a:spcBef>
            </a:pPr>
            <a:endParaRPr lang="it-IT" altLang="it-IT" sz="2000" b="1">
              <a:solidFill>
                <a:srgbClr val="9C1D08"/>
              </a:solidFill>
            </a:endParaRPr>
          </a:p>
          <a:p>
            <a:pPr algn="just" eaLnBrk="1" hangingPunct="1">
              <a:spcBef>
                <a:spcPct val="50000"/>
              </a:spcBef>
            </a:pPr>
            <a:r>
              <a:rPr lang="it-IT" altLang="it-IT" sz="1600" b="1"/>
              <a:t>Epatite guarita senza danno anatomico e con PFE nella norma.     NESSUNA CATEGORIA </a:t>
            </a:r>
          </a:p>
          <a:p>
            <a:pPr algn="just" eaLnBrk="1" hangingPunct="1">
              <a:spcBef>
                <a:spcPct val="50000"/>
              </a:spcBef>
            </a:pPr>
            <a:r>
              <a:rPr lang="it-IT" altLang="it-IT" sz="1600" b="1"/>
              <a:t>Epatite cronica persistente con PFE lievemente alterate.                             VIII CATEGORIA</a:t>
            </a:r>
          </a:p>
          <a:p>
            <a:pPr algn="just" eaLnBrk="1" hangingPunct="1">
              <a:spcBef>
                <a:spcPct val="50000"/>
              </a:spcBef>
            </a:pPr>
            <a:r>
              <a:rPr lang="it-IT" altLang="it-IT" sz="1600" b="1"/>
              <a:t>Epatite cronica attiva con PFE alterate.                                       Dalla  V alla VII CATEGORIA</a:t>
            </a:r>
          </a:p>
          <a:p>
            <a:pPr algn="just" eaLnBrk="1" hangingPunct="1">
              <a:spcBef>
                <a:spcPct val="50000"/>
              </a:spcBef>
            </a:pPr>
            <a:r>
              <a:rPr lang="it-IT" altLang="it-IT" sz="1600" b="1"/>
              <a:t>Epatite cronica attiva ad iniziale ev. cirrogena senza ipertensione portale.   IV CATEGORIA</a:t>
            </a:r>
          </a:p>
          <a:p>
            <a:pPr algn="just" eaLnBrk="1" hangingPunct="1">
              <a:spcBef>
                <a:spcPct val="50000"/>
              </a:spcBef>
            </a:pPr>
            <a:r>
              <a:rPr lang="it-IT" altLang="it-IT" sz="1600" b="1"/>
              <a:t>Cirrosi epatica o ipertensione portale				          II- III  CATEGORIA</a:t>
            </a:r>
          </a:p>
          <a:p>
            <a:pPr algn="just" eaLnBrk="1" hangingPunct="1">
              <a:spcBef>
                <a:spcPct val="50000"/>
              </a:spcBef>
            </a:pPr>
            <a:r>
              <a:rPr lang="it-IT" altLang="it-IT" sz="1600" b="1"/>
              <a:t>Cirrosi epatica con segni di encefalopatia e disturbi di personalità.                 I CATEGORIA   </a:t>
            </a:r>
          </a:p>
        </p:txBody>
      </p:sp>
      <p:sp>
        <p:nvSpPr>
          <p:cNvPr id="46084" name="Text Box 13"/>
          <p:cNvSpPr txBox="1">
            <a:spLocks noChangeArrowheads="1"/>
          </p:cNvSpPr>
          <p:nvPr/>
        </p:nvSpPr>
        <p:spPr bwMode="auto">
          <a:xfrm>
            <a:off x="0" y="-100013"/>
            <a:ext cx="9144000" cy="1004888"/>
          </a:xfrm>
          <a:prstGeom prst="rect">
            <a:avLst/>
          </a:prstGeom>
          <a:solidFill>
            <a:srgbClr val="A46200"/>
          </a:solidFill>
          <a:ln w="9525">
            <a:noFill/>
            <a:miter lim="800000"/>
            <a:headEnd/>
            <a:tailEnd/>
          </a:ln>
        </p:spPr>
        <p:txBody>
          <a:bodyPr>
            <a:spAutoFit/>
          </a:bodyPr>
          <a:lstStyle/>
          <a:p>
            <a:pPr algn="ctr" eaLnBrk="1" hangingPunct="1">
              <a:lnSpc>
                <a:spcPct val="50000"/>
              </a:lnSpc>
              <a:spcBef>
                <a:spcPct val="50000"/>
              </a:spcBef>
            </a:pPr>
            <a:endParaRPr lang="it-IT" altLang="it-IT" sz="2400" b="1"/>
          </a:p>
          <a:p>
            <a:pPr algn="ctr" eaLnBrk="1" hangingPunct="1">
              <a:lnSpc>
                <a:spcPct val="50000"/>
              </a:lnSpc>
              <a:spcBef>
                <a:spcPct val="50000"/>
              </a:spcBef>
            </a:pPr>
            <a:r>
              <a:rPr lang="it-IT" altLang="it-IT" sz="2400" b="1">
                <a:solidFill>
                  <a:srgbClr val="FFFF00"/>
                </a:solidFill>
              </a:rPr>
              <a:t>VALUTAZIONE DEL DANNO PERMANENTE</a:t>
            </a:r>
          </a:p>
          <a:p>
            <a:pPr algn="ctr" eaLnBrk="1" hangingPunct="1">
              <a:lnSpc>
                <a:spcPct val="50000"/>
              </a:lnSpc>
              <a:spcBef>
                <a:spcPct val="50000"/>
              </a:spcBef>
            </a:pPr>
            <a:r>
              <a:rPr lang="it-IT" altLang="it-IT" sz="2400" b="1">
                <a:solidFill>
                  <a:srgbClr val="FFFF00"/>
                </a:solidFill>
              </a:rPr>
              <a:t>EPATITI</a:t>
            </a:r>
            <a:endParaRPr lang="it-IT" altLang="it-IT" sz="1800" b="1">
              <a:solidFill>
                <a:srgbClr val="FFFF00"/>
              </a:solidFill>
            </a:endParaRPr>
          </a:p>
        </p:txBody>
      </p:sp>
    </p:spTree>
    <p:extLst>
      <p:ext uri="{BB962C8B-B14F-4D97-AF65-F5344CB8AC3E}">
        <p14:creationId xmlns:p14="http://schemas.microsoft.com/office/powerpoint/2010/main" val="1299073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checkerboard(across)">
                                      <p:cBhvr>
                                        <p:cTn id="7" dur="500"/>
                                        <p:tgtEl>
                                          <p:spTgt spid="24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87"/>
                                        </p:tgtEl>
                                        <p:attrNameLst>
                                          <p:attrName>style.visibility</p:attrName>
                                        </p:attrNameLst>
                                      </p:cBhvr>
                                      <p:to>
                                        <p:strVal val="visible"/>
                                      </p:to>
                                    </p:set>
                                    <p:animEffect transition="in" filter="diamond(in)">
                                      <p:cBhvr>
                                        <p:cTn id="12" dur="20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24587"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Text Box 11"/>
          <p:cNvSpPr txBox="1">
            <a:spLocks noChangeArrowheads="1"/>
          </p:cNvSpPr>
          <p:nvPr/>
        </p:nvSpPr>
        <p:spPr bwMode="auto">
          <a:xfrm>
            <a:off x="1331913" y="1125538"/>
            <a:ext cx="7345362" cy="1801812"/>
          </a:xfrm>
          <a:prstGeom prst="rect">
            <a:avLst/>
          </a:prstGeom>
          <a:solidFill>
            <a:srgbClr val="A6F8E4"/>
          </a:solidFill>
          <a:ln w="9525">
            <a:noFill/>
            <a:miter lim="800000"/>
            <a:headEnd/>
            <a:tailEnd/>
          </a:ln>
        </p:spPr>
        <p:txBody>
          <a:bodyPr>
            <a:spAutoFit/>
          </a:bodyPr>
          <a:lstStyle/>
          <a:p>
            <a:pPr algn="ctr" eaLnBrk="1" hangingPunct="1">
              <a:spcBef>
                <a:spcPct val="50000"/>
              </a:spcBef>
            </a:pPr>
            <a:r>
              <a:rPr lang="it-IT" altLang="it-IT" sz="2400" b="1">
                <a:solidFill>
                  <a:srgbClr val="9C1D08"/>
                </a:solidFill>
              </a:rPr>
              <a:t>A.I.D.S.</a:t>
            </a:r>
          </a:p>
          <a:p>
            <a:pPr algn="just" eaLnBrk="1" hangingPunct="1">
              <a:spcBef>
                <a:spcPct val="50000"/>
              </a:spcBef>
            </a:pPr>
            <a:r>
              <a:rPr lang="it-IT" altLang="it-IT" sz="1600" b="1"/>
              <a:t>Ancora più difficile inquadrare i polimorfi quadri clinici della malattia: La Circolare del Ministero della Sanità del 29/04/1994 “Revisione della definizione di caso di AIDS ai fini della sorveglianza epidemiologica” ha chiarito alcuni parametri clinici di valutazione, da basarsi sullo studio della malattia e sul grado di deficit immunitario  (CD4).</a:t>
            </a:r>
          </a:p>
        </p:txBody>
      </p:sp>
      <p:grpSp>
        <p:nvGrpSpPr>
          <p:cNvPr id="2" name="Group 15"/>
          <p:cNvGrpSpPr>
            <a:grpSpLocks/>
          </p:cNvGrpSpPr>
          <p:nvPr/>
        </p:nvGrpSpPr>
        <p:grpSpPr bwMode="auto">
          <a:xfrm>
            <a:off x="1187450" y="3068638"/>
            <a:ext cx="7488238" cy="3375025"/>
            <a:chOff x="500" y="2152"/>
            <a:chExt cx="4717" cy="2126"/>
          </a:xfrm>
        </p:grpSpPr>
        <p:sp>
          <p:nvSpPr>
            <p:cNvPr id="47109" name="AutoShape 12"/>
            <p:cNvSpPr>
              <a:spLocks noChangeArrowheads="1"/>
            </p:cNvSpPr>
            <p:nvPr/>
          </p:nvSpPr>
          <p:spPr bwMode="auto">
            <a:xfrm>
              <a:off x="2699" y="2152"/>
              <a:ext cx="317" cy="27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47110" name="Text Box 14"/>
            <p:cNvSpPr txBox="1">
              <a:spLocks noChangeArrowheads="1"/>
            </p:cNvSpPr>
            <p:nvPr/>
          </p:nvSpPr>
          <p:spPr bwMode="auto">
            <a:xfrm>
              <a:off x="500" y="2478"/>
              <a:ext cx="4717" cy="1800"/>
            </a:xfrm>
            <a:prstGeom prst="rect">
              <a:avLst/>
            </a:prstGeom>
            <a:solidFill>
              <a:srgbClr val="FF9933"/>
            </a:solidFill>
            <a:ln w="9525">
              <a:noFill/>
              <a:miter lim="800000"/>
              <a:headEnd/>
              <a:tailEnd/>
            </a:ln>
          </p:spPr>
          <p:txBody>
            <a:bodyPr>
              <a:spAutoFit/>
            </a:bodyPr>
            <a:lstStyle/>
            <a:p>
              <a:pPr eaLnBrk="1" hangingPunct="1">
                <a:spcBef>
                  <a:spcPct val="50000"/>
                </a:spcBef>
                <a:buFontTx/>
                <a:buChar char="-"/>
              </a:pPr>
              <a:r>
                <a:rPr lang="it-IT" altLang="it-IT" b="1">
                  <a:solidFill>
                    <a:srgbClr val="FFFF00"/>
                  </a:solidFill>
                </a:rPr>
                <a:t>Portatore asintomatico anticorpo positivo senza deficit immunologico CD4&gt;500/mc. </a:t>
              </a:r>
            </a:p>
            <a:p>
              <a:pPr eaLnBrk="1" hangingPunct="1">
                <a:spcBef>
                  <a:spcPct val="50000"/>
                </a:spcBef>
              </a:pPr>
              <a:r>
                <a:rPr lang="it-IT" altLang="it-IT" b="1">
                  <a:solidFill>
                    <a:srgbClr val="FFFF00"/>
                  </a:solidFill>
                </a:rPr>
                <a:t>                                                                                                                         VIII Categoria</a:t>
              </a:r>
            </a:p>
            <a:p>
              <a:pPr eaLnBrk="1" hangingPunct="1">
                <a:spcBef>
                  <a:spcPct val="50000"/>
                </a:spcBef>
                <a:buFontTx/>
                <a:buChar char="-"/>
              </a:pPr>
              <a:r>
                <a:rPr lang="it-IT" altLang="it-IT" b="1">
                  <a:solidFill>
                    <a:srgbClr val="FFFF00"/>
                  </a:solidFill>
                </a:rPr>
                <a:t>Iimmunodeficienza secondaria asintomatica con deficit immunologico CD4 &lt; 500/mc.</a:t>
              </a:r>
            </a:p>
            <a:p>
              <a:pPr eaLnBrk="1" hangingPunct="1">
                <a:spcBef>
                  <a:spcPct val="50000"/>
                </a:spcBef>
              </a:pPr>
              <a:r>
                <a:rPr lang="it-IT" altLang="it-IT" b="1">
                  <a:solidFill>
                    <a:srgbClr val="FFFF00"/>
                  </a:solidFill>
                </a:rPr>
                <a:t>						           VII Categoria</a:t>
              </a:r>
            </a:p>
            <a:p>
              <a:pPr eaLnBrk="1" hangingPunct="1">
                <a:spcBef>
                  <a:spcPct val="50000"/>
                </a:spcBef>
              </a:pPr>
              <a:r>
                <a:rPr lang="it-IT" altLang="it-IT" b="1">
                  <a:solidFill>
                    <a:srgbClr val="FFFF00"/>
                  </a:solidFill>
                </a:rPr>
                <a:t>- A.R.C. e L.G.P. (perdita di peso 15%,linfopenia,leucopenia,diarrea cronica,mughetto)</a:t>
              </a:r>
            </a:p>
            <a:p>
              <a:pPr eaLnBrk="1" hangingPunct="1">
                <a:spcBef>
                  <a:spcPct val="50000"/>
                </a:spcBef>
              </a:pPr>
              <a:r>
                <a:rPr lang="it-IT" altLang="it-IT" b="1">
                  <a:solidFill>
                    <a:srgbClr val="FFFF00"/>
                  </a:solidFill>
                </a:rPr>
                <a:t>						          VI Categoria</a:t>
              </a:r>
            </a:p>
            <a:p>
              <a:pPr eaLnBrk="1" hangingPunct="1">
                <a:spcBef>
                  <a:spcPct val="50000"/>
                </a:spcBef>
              </a:pPr>
              <a:r>
                <a:rPr lang="it-IT" altLang="it-IT" b="1">
                  <a:solidFill>
                    <a:srgbClr val="FFFF00"/>
                  </a:solidFill>
                </a:rPr>
                <a:t>-Wasting Syndrome					           V Categoria</a:t>
              </a:r>
            </a:p>
            <a:p>
              <a:pPr eaLnBrk="1" hangingPunct="1">
                <a:spcBef>
                  <a:spcPct val="50000"/>
                </a:spcBef>
              </a:pPr>
              <a:r>
                <a:rPr lang="it-IT" altLang="it-IT" b="1">
                  <a:solidFill>
                    <a:srgbClr val="FFFF00"/>
                  </a:solidFill>
                </a:rPr>
                <a:t>-Malattia conclamata con interessamento neurologico		           IV Categoria</a:t>
              </a:r>
            </a:p>
            <a:p>
              <a:pPr eaLnBrk="1" hangingPunct="1">
                <a:spcBef>
                  <a:spcPct val="50000"/>
                </a:spcBef>
              </a:pPr>
              <a:r>
                <a:rPr lang="it-IT" altLang="it-IT" b="1">
                  <a:solidFill>
                    <a:srgbClr val="FFFF00"/>
                  </a:solidFill>
                </a:rPr>
                <a:t>-Malattia conclamata con infezioni opportunistiche neoplasie,etc.	  dalla III alla I Cat.</a:t>
              </a:r>
            </a:p>
          </p:txBody>
        </p:sp>
      </p:grpSp>
      <p:sp>
        <p:nvSpPr>
          <p:cNvPr id="47108" name="Text Box 18"/>
          <p:cNvSpPr txBox="1">
            <a:spLocks noChangeArrowheads="1"/>
          </p:cNvSpPr>
          <p:nvPr/>
        </p:nvSpPr>
        <p:spPr bwMode="auto">
          <a:xfrm>
            <a:off x="0" y="-100013"/>
            <a:ext cx="9144000" cy="1004888"/>
          </a:xfrm>
          <a:prstGeom prst="rect">
            <a:avLst/>
          </a:prstGeom>
          <a:solidFill>
            <a:srgbClr val="A46200"/>
          </a:solidFill>
          <a:ln w="9525">
            <a:noFill/>
            <a:miter lim="800000"/>
            <a:headEnd/>
            <a:tailEnd/>
          </a:ln>
        </p:spPr>
        <p:txBody>
          <a:bodyPr>
            <a:spAutoFit/>
          </a:bodyPr>
          <a:lstStyle/>
          <a:p>
            <a:pPr algn="ctr" eaLnBrk="1" hangingPunct="1">
              <a:lnSpc>
                <a:spcPct val="50000"/>
              </a:lnSpc>
              <a:spcBef>
                <a:spcPct val="50000"/>
              </a:spcBef>
            </a:pPr>
            <a:endParaRPr lang="it-IT" altLang="it-IT" sz="2400" b="1"/>
          </a:p>
          <a:p>
            <a:pPr algn="ctr" eaLnBrk="1" hangingPunct="1">
              <a:lnSpc>
                <a:spcPct val="50000"/>
              </a:lnSpc>
              <a:spcBef>
                <a:spcPct val="50000"/>
              </a:spcBef>
            </a:pPr>
            <a:r>
              <a:rPr lang="it-IT" altLang="it-IT" sz="2400" b="1">
                <a:solidFill>
                  <a:srgbClr val="FFFF00"/>
                </a:solidFill>
              </a:rPr>
              <a:t>VALUTAZIONE DEL DANNO PERMANENTE</a:t>
            </a:r>
          </a:p>
          <a:p>
            <a:pPr algn="ctr" eaLnBrk="1" hangingPunct="1">
              <a:lnSpc>
                <a:spcPct val="50000"/>
              </a:lnSpc>
              <a:spcBef>
                <a:spcPct val="50000"/>
              </a:spcBef>
            </a:pPr>
            <a:r>
              <a:rPr lang="it-IT" altLang="it-IT" sz="2400" b="1">
                <a:solidFill>
                  <a:srgbClr val="FFFF00"/>
                </a:solidFill>
              </a:rPr>
              <a:t>HIV</a:t>
            </a:r>
            <a:endParaRPr lang="it-IT" altLang="it-IT" sz="1800" b="1">
              <a:solidFill>
                <a:srgbClr val="FFFF00"/>
              </a:solidFill>
            </a:endParaRPr>
          </a:p>
        </p:txBody>
      </p:sp>
    </p:spTree>
    <p:extLst>
      <p:ext uri="{BB962C8B-B14F-4D97-AF65-F5344CB8AC3E}">
        <p14:creationId xmlns:p14="http://schemas.microsoft.com/office/powerpoint/2010/main" val="1476256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slide(fromBottom)">
                                      <p:cBhvr>
                                        <p:cTn id="7" dur="500"/>
                                        <p:tgtEl>
                                          <p:spTgt spid="25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9" name="Oval 13"/>
          <p:cNvSpPr>
            <a:spLocks noChangeArrowheads="1"/>
          </p:cNvSpPr>
          <p:nvPr/>
        </p:nvSpPr>
        <p:spPr bwMode="auto">
          <a:xfrm>
            <a:off x="1547813" y="3141663"/>
            <a:ext cx="5761037" cy="1800225"/>
          </a:xfrm>
          <a:prstGeom prst="ellipse">
            <a:avLst/>
          </a:prstGeom>
          <a:solidFill>
            <a:srgbClr val="FFFF00"/>
          </a:solidFill>
          <a:ln w="9525">
            <a:solidFill>
              <a:schemeClr val="tx1"/>
            </a:solidFill>
            <a:round/>
            <a:headEnd/>
            <a:tailEnd/>
          </a:ln>
        </p:spPr>
        <p:txBody>
          <a:bodyPr wrap="none" anchor="ctr"/>
          <a:lstStyle/>
          <a:p>
            <a:pPr algn="ctr" eaLnBrk="1" hangingPunct="1"/>
            <a:endParaRPr lang="it-IT" altLang="it-IT"/>
          </a:p>
        </p:txBody>
      </p:sp>
      <p:sp>
        <p:nvSpPr>
          <p:cNvPr id="265219" name="Rectangle 3"/>
          <p:cNvSpPr>
            <a:spLocks noGrp="1" noChangeArrowheads="1"/>
          </p:cNvSpPr>
          <p:nvPr>
            <p:ph type="body" idx="1"/>
          </p:nvPr>
        </p:nvSpPr>
        <p:spPr>
          <a:xfrm>
            <a:off x="2268538" y="3775075"/>
            <a:ext cx="4392612" cy="576263"/>
          </a:xfrm>
        </p:spPr>
        <p:txBody>
          <a:bodyPr/>
          <a:lstStyle/>
          <a:p>
            <a:pPr>
              <a:buFontTx/>
              <a:buNone/>
            </a:pPr>
            <a:r>
              <a:rPr lang="it-IT" altLang="it-IT" sz="2800" smtClean="0"/>
              <a:t>	</a:t>
            </a:r>
            <a:r>
              <a:rPr lang="it-IT" altLang="it-IT" sz="2800" b="1" smtClean="0">
                <a:solidFill>
                  <a:srgbClr val="FF3300"/>
                </a:solidFill>
              </a:rPr>
              <a:t>ESITI   PERMANENTI</a:t>
            </a:r>
          </a:p>
        </p:txBody>
      </p:sp>
      <p:sp>
        <p:nvSpPr>
          <p:cNvPr id="48132" name="Text Box 5"/>
          <p:cNvSpPr txBox="1">
            <a:spLocks noChangeArrowheads="1"/>
          </p:cNvSpPr>
          <p:nvPr/>
        </p:nvSpPr>
        <p:spPr bwMode="auto">
          <a:xfrm>
            <a:off x="0" y="-100013"/>
            <a:ext cx="9144000" cy="1004888"/>
          </a:xfrm>
          <a:prstGeom prst="rect">
            <a:avLst/>
          </a:prstGeom>
          <a:solidFill>
            <a:srgbClr val="A46200"/>
          </a:solidFill>
          <a:ln w="9525">
            <a:noFill/>
            <a:miter lim="800000"/>
            <a:headEnd/>
            <a:tailEnd/>
          </a:ln>
        </p:spPr>
        <p:txBody>
          <a:bodyPr>
            <a:spAutoFit/>
          </a:bodyPr>
          <a:lstStyle/>
          <a:p>
            <a:pPr algn="ctr" eaLnBrk="1" hangingPunct="1">
              <a:lnSpc>
                <a:spcPct val="50000"/>
              </a:lnSpc>
              <a:spcBef>
                <a:spcPct val="50000"/>
              </a:spcBef>
            </a:pPr>
            <a:endParaRPr lang="it-IT" altLang="it-IT" sz="2400" b="1"/>
          </a:p>
          <a:p>
            <a:pPr algn="ctr" eaLnBrk="1" hangingPunct="1">
              <a:lnSpc>
                <a:spcPct val="50000"/>
              </a:lnSpc>
              <a:spcBef>
                <a:spcPct val="50000"/>
              </a:spcBef>
            </a:pPr>
            <a:r>
              <a:rPr lang="it-IT" altLang="it-IT" sz="2400" b="1">
                <a:solidFill>
                  <a:srgbClr val="FFFF00"/>
                </a:solidFill>
              </a:rPr>
              <a:t>VALUTAZIONE DEL DANNO PERMANENTE</a:t>
            </a:r>
          </a:p>
          <a:p>
            <a:pPr algn="ctr" eaLnBrk="1" hangingPunct="1">
              <a:lnSpc>
                <a:spcPct val="50000"/>
              </a:lnSpc>
              <a:spcBef>
                <a:spcPct val="50000"/>
              </a:spcBef>
            </a:pPr>
            <a:r>
              <a:rPr lang="it-IT" altLang="it-IT" sz="2400" b="1">
                <a:solidFill>
                  <a:srgbClr val="FFFF00"/>
                </a:solidFill>
              </a:rPr>
              <a:t>VACCINAZIONI</a:t>
            </a:r>
            <a:endParaRPr lang="it-IT" altLang="it-IT" sz="1800" b="1">
              <a:solidFill>
                <a:srgbClr val="FFFF00"/>
              </a:solidFill>
            </a:endParaRPr>
          </a:p>
        </p:txBody>
      </p:sp>
      <p:grpSp>
        <p:nvGrpSpPr>
          <p:cNvPr id="2" name="Group 6"/>
          <p:cNvGrpSpPr>
            <a:grpSpLocks/>
          </p:cNvGrpSpPr>
          <p:nvPr/>
        </p:nvGrpSpPr>
        <p:grpSpPr bwMode="auto">
          <a:xfrm>
            <a:off x="755650" y="1916113"/>
            <a:ext cx="7705725" cy="1946275"/>
            <a:chOff x="793" y="1252"/>
            <a:chExt cx="4854" cy="1226"/>
          </a:xfrm>
        </p:grpSpPr>
        <p:grpSp>
          <p:nvGrpSpPr>
            <p:cNvPr id="3" name="Group 7"/>
            <p:cNvGrpSpPr>
              <a:grpSpLocks/>
            </p:cNvGrpSpPr>
            <p:nvPr/>
          </p:nvGrpSpPr>
          <p:grpSpPr bwMode="auto">
            <a:xfrm>
              <a:off x="793" y="1298"/>
              <a:ext cx="2132" cy="1180"/>
              <a:chOff x="521" y="1525"/>
              <a:chExt cx="2132" cy="1180"/>
            </a:xfrm>
          </p:grpSpPr>
          <p:sp>
            <p:nvSpPr>
              <p:cNvPr id="48138" name="AutoShape 8"/>
              <p:cNvSpPr>
                <a:spLocks noChangeArrowheads="1"/>
              </p:cNvSpPr>
              <p:nvPr/>
            </p:nvSpPr>
            <p:spPr bwMode="auto">
              <a:xfrm>
                <a:off x="521" y="1525"/>
                <a:ext cx="2132" cy="1180"/>
              </a:xfrm>
              <a:prstGeom prst="irregularSeal2">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48139" name="Text Box 9"/>
              <p:cNvSpPr txBox="1">
                <a:spLocks noChangeArrowheads="1"/>
              </p:cNvSpPr>
              <p:nvPr/>
            </p:nvSpPr>
            <p:spPr bwMode="auto">
              <a:xfrm>
                <a:off x="930" y="1933"/>
                <a:ext cx="1180" cy="212"/>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rgbClr val="9C1D08"/>
                    </a:solidFill>
                  </a:rPr>
                  <a:t>REAZIONI</a:t>
                </a:r>
              </a:p>
            </p:txBody>
          </p:sp>
        </p:grpSp>
        <p:grpSp>
          <p:nvGrpSpPr>
            <p:cNvPr id="4" name="Group 10"/>
            <p:cNvGrpSpPr>
              <a:grpSpLocks/>
            </p:cNvGrpSpPr>
            <p:nvPr/>
          </p:nvGrpSpPr>
          <p:grpSpPr bwMode="auto">
            <a:xfrm>
              <a:off x="3515" y="1252"/>
              <a:ext cx="2132" cy="1180"/>
              <a:chOff x="3016" y="1525"/>
              <a:chExt cx="2132" cy="1180"/>
            </a:xfrm>
          </p:grpSpPr>
          <p:sp>
            <p:nvSpPr>
              <p:cNvPr id="48136" name="AutoShape 11"/>
              <p:cNvSpPr>
                <a:spLocks noChangeArrowheads="1"/>
              </p:cNvSpPr>
              <p:nvPr/>
            </p:nvSpPr>
            <p:spPr bwMode="auto">
              <a:xfrm>
                <a:off x="3016" y="1525"/>
                <a:ext cx="2132" cy="1180"/>
              </a:xfrm>
              <a:prstGeom prst="irregularSeal2">
                <a:avLst/>
              </a:prstGeom>
              <a:solidFill>
                <a:srgbClr val="8BCACF"/>
              </a:solidFill>
              <a:ln w="9525">
                <a:solidFill>
                  <a:schemeClr val="tx1"/>
                </a:solidFill>
                <a:miter lim="800000"/>
                <a:headEnd/>
                <a:tailEnd/>
              </a:ln>
            </p:spPr>
            <p:txBody>
              <a:bodyPr wrap="none" anchor="ctr"/>
              <a:lstStyle/>
              <a:p>
                <a:pPr algn="ctr" eaLnBrk="1" hangingPunct="1"/>
                <a:endParaRPr lang="it-IT" altLang="it-IT"/>
              </a:p>
            </p:txBody>
          </p:sp>
          <p:sp>
            <p:nvSpPr>
              <p:cNvPr id="48137" name="Text Box 12"/>
              <p:cNvSpPr txBox="1">
                <a:spLocks noChangeArrowheads="1"/>
              </p:cNvSpPr>
              <p:nvPr/>
            </p:nvSpPr>
            <p:spPr bwMode="auto">
              <a:xfrm>
                <a:off x="3469" y="1933"/>
                <a:ext cx="1180" cy="212"/>
              </a:xfrm>
              <a:prstGeom prst="rect">
                <a:avLst/>
              </a:prstGeom>
              <a:solidFill>
                <a:srgbClr val="8BCACF"/>
              </a:solidFill>
              <a:ln w="9525">
                <a:noFill/>
                <a:miter lim="800000"/>
                <a:headEnd/>
                <a:tailEnd/>
              </a:ln>
            </p:spPr>
            <p:txBody>
              <a:bodyPr>
                <a:spAutoFit/>
              </a:bodyPr>
              <a:lstStyle/>
              <a:p>
                <a:pPr algn="ctr" eaLnBrk="1" hangingPunct="1">
                  <a:spcBef>
                    <a:spcPct val="50000"/>
                  </a:spcBef>
                </a:pPr>
                <a:r>
                  <a:rPr lang="it-IT" altLang="it-IT" sz="1600" b="1">
                    <a:solidFill>
                      <a:srgbClr val="9C1D08"/>
                    </a:solidFill>
                  </a:rPr>
                  <a:t>COMPLICANZE</a:t>
                </a:r>
              </a:p>
            </p:txBody>
          </p:sp>
        </p:grpSp>
      </p:grpSp>
    </p:spTree>
    <p:extLst>
      <p:ext uri="{BB962C8B-B14F-4D97-AF65-F5344CB8AC3E}">
        <p14:creationId xmlns:p14="http://schemas.microsoft.com/office/powerpoint/2010/main" val="3373037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65229"/>
                                        </p:tgtEl>
                                        <p:attrNameLst>
                                          <p:attrName>style.visibility</p:attrName>
                                        </p:attrNameLst>
                                      </p:cBhvr>
                                      <p:to>
                                        <p:strVal val="visible"/>
                                      </p:to>
                                    </p:set>
                                    <p:animEffect transition="in" filter="checkerboard(across)">
                                      <p:cBhvr>
                                        <p:cTn id="11" dur="500"/>
                                        <p:tgtEl>
                                          <p:spTgt spid="265229"/>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65219">
                                            <p:txEl>
                                              <p:pRg st="0" end="0"/>
                                            </p:txEl>
                                          </p:spTgt>
                                        </p:tgtEl>
                                        <p:attrNameLst>
                                          <p:attrName>style.visibility</p:attrName>
                                        </p:attrNameLst>
                                      </p:cBhvr>
                                      <p:to>
                                        <p:strVal val="visible"/>
                                      </p:to>
                                    </p:set>
                                    <p:animEffect transition="in" filter="checkerboard(across)">
                                      <p:cBhvr>
                                        <p:cTn id="15" dur="500"/>
                                        <p:tgtEl>
                                          <p:spTgt spid="265219">
                                            <p:txEl>
                                              <p:pRg st="0" end="0"/>
                                            </p:txEl>
                                          </p:spTgt>
                                        </p:tgtEl>
                                      </p:cBhvr>
                                    </p:animEffect>
                                  </p:childTnLst>
                                </p:cTn>
                              </p:par>
                            </p:childTnLst>
                          </p:cTn>
                        </p:par>
                        <p:par>
                          <p:cTn id="16" fill="hold" nodeType="afterGroup">
                            <p:stCondLst>
                              <p:cond delay="1500"/>
                            </p:stCondLst>
                            <p:childTnLst>
                              <p:par>
                                <p:cTn id="17" presetID="6" presetClass="emph" presetSubtype="0" fill="hold" grpId="1" nodeType="afterEffect">
                                  <p:stCondLst>
                                    <p:cond delay="0"/>
                                  </p:stCondLst>
                                  <p:childTnLst>
                                    <p:animScale>
                                      <p:cBhvr>
                                        <p:cTn id="18" dur="2000" fill="hold"/>
                                        <p:tgtEl>
                                          <p:spTgt spid="2652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9" grpId="0" animBg="1"/>
      <p:bldP spid="265229" grpId="1" animBg="1"/>
      <p:bldP spid="265219"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1331913" y="1557338"/>
            <a:ext cx="6481762" cy="366712"/>
          </a:xfrm>
          <a:prstGeom prst="rect">
            <a:avLst/>
          </a:prstGeom>
          <a:solidFill>
            <a:schemeClr val="folHlink"/>
          </a:solidFill>
          <a:ln w="9525">
            <a:noFill/>
            <a:miter lim="800000"/>
            <a:headEnd/>
            <a:tailEnd/>
          </a:ln>
        </p:spPr>
        <p:txBody>
          <a:bodyPr>
            <a:spAutoFit/>
          </a:bodyPr>
          <a:lstStyle/>
          <a:p>
            <a:pPr algn="ctr" eaLnBrk="1" hangingPunct="1">
              <a:spcBef>
                <a:spcPct val="50000"/>
              </a:spcBef>
            </a:pPr>
            <a:r>
              <a:rPr lang="it-IT" altLang="it-IT" sz="1800"/>
              <a:t>VACCINAZIONI</a:t>
            </a:r>
          </a:p>
        </p:txBody>
      </p:sp>
      <p:sp>
        <p:nvSpPr>
          <p:cNvPr id="9221" name="Rectangle 5"/>
          <p:cNvSpPr>
            <a:spLocks noChangeArrowheads="1"/>
          </p:cNvSpPr>
          <p:nvPr/>
        </p:nvSpPr>
        <p:spPr bwMode="blackWhite">
          <a:xfrm>
            <a:off x="1763713" y="333375"/>
            <a:ext cx="5700712" cy="719138"/>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PRINCIPALI COMPLICAZIONI</a:t>
            </a:r>
            <a:endParaRPr lang="en-US" sz="1800" b="1">
              <a:solidFill>
                <a:schemeClr val="accent2"/>
              </a:solidFill>
              <a:effectLst>
                <a:outerShdw blurRad="38100" dist="38100" dir="2700000" algn="tl">
                  <a:srgbClr val="000000"/>
                </a:outerShdw>
              </a:effectLst>
            </a:endParaRPr>
          </a:p>
        </p:txBody>
      </p:sp>
      <p:sp>
        <p:nvSpPr>
          <p:cNvPr id="49156" name="Text Box 6"/>
          <p:cNvSpPr txBox="1">
            <a:spLocks noChangeArrowheads="1"/>
          </p:cNvSpPr>
          <p:nvPr/>
        </p:nvSpPr>
        <p:spPr bwMode="auto">
          <a:xfrm>
            <a:off x="1619250" y="3998913"/>
            <a:ext cx="3527425" cy="366712"/>
          </a:xfrm>
          <a:prstGeom prst="rect">
            <a:avLst/>
          </a:prstGeom>
          <a:noFill/>
          <a:ln w="9525">
            <a:noFill/>
            <a:miter lim="800000"/>
            <a:headEnd/>
            <a:tailEnd/>
          </a:ln>
        </p:spPr>
        <p:txBody>
          <a:bodyPr>
            <a:spAutoFit/>
          </a:bodyPr>
          <a:lstStyle/>
          <a:p>
            <a:pPr algn="ctr" eaLnBrk="1" hangingPunct="1">
              <a:spcBef>
                <a:spcPct val="50000"/>
              </a:spcBef>
            </a:pPr>
            <a:endParaRPr lang="it-IT" altLang="it-IT" sz="1800"/>
          </a:p>
        </p:txBody>
      </p:sp>
      <p:grpSp>
        <p:nvGrpSpPr>
          <p:cNvPr id="2" name="Group 33"/>
          <p:cNvGrpSpPr>
            <a:grpSpLocks/>
          </p:cNvGrpSpPr>
          <p:nvPr/>
        </p:nvGrpSpPr>
        <p:grpSpPr bwMode="auto">
          <a:xfrm>
            <a:off x="-36513" y="2565400"/>
            <a:ext cx="4683126" cy="3168650"/>
            <a:chOff x="-23" y="1616"/>
            <a:chExt cx="2950" cy="1996"/>
          </a:xfrm>
        </p:grpSpPr>
        <p:grpSp>
          <p:nvGrpSpPr>
            <p:cNvPr id="3" name="Group 21"/>
            <p:cNvGrpSpPr>
              <a:grpSpLocks/>
            </p:cNvGrpSpPr>
            <p:nvPr/>
          </p:nvGrpSpPr>
          <p:grpSpPr bwMode="auto">
            <a:xfrm>
              <a:off x="-23" y="1662"/>
              <a:ext cx="1225" cy="453"/>
              <a:chOff x="249" y="1389"/>
              <a:chExt cx="1225" cy="453"/>
            </a:xfrm>
          </p:grpSpPr>
          <p:sp>
            <p:nvSpPr>
              <p:cNvPr id="49180" name="Oval 14"/>
              <p:cNvSpPr>
                <a:spLocks noChangeArrowheads="1"/>
              </p:cNvSpPr>
              <p:nvPr/>
            </p:nvSpPr>
            <p:spPr bwMode="auto">
              <a:xfrm>
                <a:off x="295" y="1389"/>
                <a:ext cx="1134"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49181" name="Text Box 8"/>
              <p:cNvSpPr txBox="1">
                <a:spLocks noChangeArrowheads="1"/>
              </p:cNvSpPr>
              <p:nvPr/>
            </p:nvSpPr>
            <p:spPr bwMode="auto">
              <a:xfrm>
                <a:off x="249" y="1480"/>
                <a:ext cx="1225" cy="288"/>
              </a:xfrm>
              <a:prstGeom prst="rect">
                <a:avLst/>
              </a:prstGeom>
              <a:noFill/>
              <a:ln w="9525">
                <a:noFill/>
                <a:miter lim="800000"/>
                <a:headEnd/>
                <a:tailEnd/>
              </a:ln>
            </p:spPr>
            <p:txBody>
              <a:bodyPr>
                <a:spAutoFit/>
              </a:bodyPr>
              <a:lstStyle/>
              <a:p>
                <a:pPr algn="ctr" eaLnBrk="1" hangingPunct="1">
                  <a:spcBef>
                    <a:spcPct val="50000"/>
                  </a:spcBef>
                </a:pPr>
                <a:r>
                  <a:rPr lang="it-IT" altLang="it-IT" sz="1200"/>
                  <a:t>Stato immunitario del vaccinato</a:t>
                </a:r>
              </a:p>
            </p:txBody>
          </p:sp>
        </p:grpSp>
        <p:grpSp>
          <p:nvGrpSpPr>
            <p:cNvPr id="4" name="Group 20"/>
            <p:cNvGrpSpPr>
              <a:grpSpLocks/>
            </p:cNvGrpSpPr>
            <p:nvPr/>
          </p:nvGrpSpPr>
          <p:grpSpPr bwMode="auto">
            <a:xfrm>
              <a:off x="1429" y="1616"/>
              <a:ext cx="1316" cy="453"/>
              <a:chOff x="1836" y="1344"/>
              <a:chExt cx="1316" cy="453"/>
            </a:xfrm>
          </p:grpSpPr>
          <p:sp>
            <p:nvSpPr>
              <p:cNvPr id="49178" name="Oval 15"/>
              <p:cNvSpPr>
                <a:spLocks noChangeArrowheads="1"/>
              </p:cNvSpPr>
              <p:nvPr/>
            </p:nvSpPr>
            <p:spPr bwMode="auto">
              <a:xfrm>
                <a:off x="1882" y="1344"/>
                <a:ext cx="1225"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49179" name="Text Box 9"/>
              <p:cNvSpPr txBox="1">
                <a:spLocks noChangeArrowheads="1"/>
              </p:cNvSpPr>
              <p:nvPr/>
            </p:nvSpPr>
            <p:spPr bwMode="auto">
              <a:xfrm>
                <a:off x="1836" y="1480"/>
                <a:ext cx="1316" cy="173"/>
              </a:xfrm>
              <a:prstGeom prst="rect">
                <a:avLst/>
              </a:prstGeom>
              <a:noFill/>
              <a:ln w="9525">
                <a:noFill/>
                <a:miter lim="800000"/>
                <a:headEnd/>
                <a:tailEnd/>
              </a:ln>
            </p:spPr>
            <p:txBody>
              <a:bodyPr>
                <a:spAutoFit/>
              </a:bodyPr>
              <a:lstStyle/>
              <a:p>
                <a:pPr algn="ctr" eaLnBrk="1" hangingPunct="1">
                  <a:spcBef>
                    <a:spcPct val="50000"/>
                  </a:spcBef>
                </a:pPr>
                <a:r>
                  <a:rPr lang="it-IT" altLang="it-IT" sz="1200"/>
                  <a:t>Alterazione dei componenti</a:t>
                </a:r>
              </a:p>
            </p:txBody>
          </p:sp>
        </p:grpSp>
        <p:grpSp>
          <p:nvGrpSpPr>
            <p:cNvPr id="5" name="Group 19"/>
            <p:cNvGrpSpPr>
              <a:grpSpLocks/>
            </p:cNvGrpSpPr>
            <p:nvPr/>
          </p:nvGrpSpPr>
          <p:grpSpPr bwMode="auto">
            <a:xfrm>
              <a:off x="1429" y="3067"/>
              <a:ext cx="1498" cy="545"/>
              <a:chOff x="2017" y="3067"/>
              <a:chExt cx="1498" cy="545"/>
            </a:xfrm>
          </p:grpSpPr>
          <p:sp>
            <p:nvSpPr>
              <p:cNvPr id="49176" name="Oval 17"/>
              <p:cNvSpPr>
                <a:spLocks noChangeArrowheads="1"/>
              </p:cNvSpPr>
              <p:nvPr/>
            </p:nvSpPr>
            <p:spPr bwMode="auto">
              <a:xfrm>
                <a:off x="2109" y="3067"/>
                <a:ext cx="1270" cy="545"/>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49177" name="Text Box 10"/>
              <p:cNvSpPr txBox="1">
                <a:spLocks noChangeArrowheads="1"/>
              </p:cNvSpPr>
              <p:nvPr/>
            </p:nvSpPr>
            <p:spPr bwMode="auto">
              <a:xfrm>
                <a:off x="2017" y="3158"/>
                <a:ext cx="1498" cy="346"/>
              </a:xfrm>
              <a:prstGeom prst="rect">
                <a:avLst/>
              </a:prstGeom>
              <a:noFill/>
              <a:ln w="9525">
                <a:noFill/>
                <a:miter lim="800000"/>
                <a:headEnd/>
                <a:tailEnd/>
              </a:ln>
            </p:spPr>
            <p:txBody>
              <a:bodyPr>
                <a:spAutoFit/>
              </a:bodyPr>
              <a:lstStyle/>
              <a:p>
                <a:pPr algn="ctr" eaLnBrk="1" hangingPunct="1">
                  <a:spcBef>
                    <a:spcPct val="50000"/>
                  </a:spcBef>
                </a:pPr>
                <a:r>
                  <a:rPr lang="it-IT" altLang="it-IT" sz="1200"/>
                  <a:t>Proprietà allergizzanti </a:t>
                </a:r>
              </a:p>
              <a:p>
                <a:pPr algn="ctr" eaLnBrk="1" hangingPunct="1">
                  <a:spcBef>
                    <a:spcPct val="50000"/>
                  </a:spcBef>
                </a:pPr>
                <a:r>
                  <a:rPr lang="it-IT" altLang="it-IT" sz="1200"/>
                  <a:t>di adiuvanti, terreni coltura </a:t>
                </a:r>
              </a:p>
            </p:txBody>
          </p:sp>
        </p:grpSp>
        <p:grpSp>
          <p:nvGrpSpPr>
            <p:cNvPr id="6" name="Group 18"/>
            <p:cNvGrpSpPr>
              <a:grpSpLocks/>
            </p:cNvGrpSpPr>
            <p:nvPr/>
          </p:nvGrpSpPr>
          <p:grpSpPr bwMode="auto">
            <a:xfrm>
              <a:off x="68" y="3113"/>
              <a:ext cx="1134" cy="453"/>
              <a:chOff x="657" y="3430"/>
              <a:chExt cx="1134" cy="453"/>
            </a:xfrm>
          </p:grpSpPr>
          <p:sp>
            <p:nvSpPr>
              <p:cNvPr id="49174" name="Oval 16"/>
              <p:cNvSpPr>
                <a:spLocks noChangeArrowheads="1"/>
              </p:cNvSpPr>
              <p:nvPr/>
            </p:nvSpPr>
            <p:spPr bwMode="auto">
              <a:xfrm>
                <a:off x="657" y="3430"/>
                <a:ext cx="1134"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49175" name="Text Box 11"/>
              <p:cNvSpPr txBox="1">
                <a:spLocks noChangeArrowheads="1"/>
              </p:cNvSpPr>
              <p:nvPr/>
            </p:nvSpPr>
            <p:spPr bwMode="auto">
              <a:xfrm>
                <a:off x="710" y="3507"/>
                <a:ext cx="1044" cy="288"/>
              </a:xfrm>
              <a:prstGeom prst="rect">
                <a:avLst/>
              </a:prstGeom>
              <a:noFill/>
              <a:ln w="9525">
                <a:noFill/>
                <a:miter lim="800000"/>
                <a:headEnd/>
                <a:tailEnd/>
              </a:ln>
            </p:spPr>
            <p:txBody>
              <a:bodyPr>
                <a:spAutoFit/>
              </a:bodyPr>
              <a:lstStyle/>
              <a:p>
                <a:pPr algn="ctr" eaLnBrk="1" hangingPunct="1">
                  <a:spcBef>
                    <a:spcPct val="50000"/>
                  </a:spcBef>
                </a:pPr>
                <a:r>
                  <a:rPr lang="it-IT" altLang="it-IT" sz="1200"/>
                  <a:t>Modalità di somministrazione</a:t>
                </a:r>
              </a:p>
            </p:txBody>
          </p:sp>
        </p:grpSp>
      </p:grpSp>
      <p:sp>
        <p:nvSpPr>
          <p:cNvPr id="9228" name="Rectangle 12"/>
          <p:cNvSpPr>
            <a:spLocks noChangeArrowheads="1"/>
          </p:cNvSpPr>
          <p:nvPr/>
        </p:nvSpPr>
        <p:spPr bwMode="blackWhite">
          <a:xfrm>
            <a:off x="539750" y="3646488"/>
            <a:ext cx="3048000" cy="719137"/>
          </a:xfrm>
          <a:prstGeom prst="rect">
            <a:avLst/>
          </a:prstGeom>
          <a:solidFill>
            <a:srgbClr val="8BCACF"/>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8BCACF"/>
            </a:extrusionClr>
          </a:sp3d>
        </p:spPr>
        <p:txBody>
          <a:bodyPr wrap="none" lIns="90488" tIns="44450" rIns="90488" bIns="44450" anchor="ctr">
            <a:flatTx/>
          </a:bodyPr>
          <a:lstStyle/>
          <a:p>
            <a:pPr algn="ctr">
              <a:defRPr/>
            </a:pPr>
            <a:r>
              <a:rPr lang="en-US" sz="1600" b="1">
                <a:solidFill>
                  <a:srgbClr val="FFCC00"/>
                </a:solidFill>
                <a:effectLst>
                  <a:outerShdw blurRad="38100" dist="38100" dir="2700000" algn="tl">
                    <a:srgbClr val="000000"/>
                  </a:outerShdw>
                </a:effectLst>
              </a:rPr>
              <a:t>REAZIONI</a:t>
            </a:r>
          </a:p>
        </p:txBody>
      </p:sp>
      <p:sp>
        <p:nvSpPr>
          <p:cNvPr id="9229" name="Rectangle 13"/>
          <p:cNvSpPr>
            <a:spLocks noChangeArrowheads="1"/>
          </p:cNvSpPr>
          <p:nvPr/>
        </p:nvSpPr>
        <p:spPr bwMode="blackWhite">
          <a:xfrm>
            <a:off x="5435600" y="3573463"/>
            <a:ext cx="3048000" cy="719137"/>
          </a:xfrm>
          <a:prstGeom prst="rect">
            <a:avLst/>
          </a:prstGeom>
          <a:solidFill>
            <a:srgbClr val="E773C6"/>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E773C6"/>
            </a:extrusionClr>
          </a:sp3d>
        </p:spPr>
        <p:txBody>
          <a:bodyPr wrap="none" lIns="90488" tIns="44450" rIns="90488" bIns="44450" anchor="ctr">
            <a:flatTx/>
          </a:bodyPr>
          <a:lstStyle/>
          <a:p>
            <a:pPr algn="ctr">
              <a:defRPr/>
            </a:pPr>
            <a:r>
              <a:rPr lang="en-US" sz="1600" b="1">
                <a:solidFill>
                  <a:srgbClr val="FFCC00"/>
                </a:solidFill>
                <a:effectLst>
                  <a:outerShdw blurRad="38100" dist="38100" dir="2700000" algn="tl">
                    <a:srgbClr val="000000"/>
                  </a:outerShdw>
                </a:effectLst>
              </a:rPr>
              <a:t>COMPLICANZE</a:t>
            </a:r>
          </a:p>
        </p:txBody>
      </p:sp>
      <p:grpSp>
        <p:nvGrpSpPr>
          <p:cNvPr id="7" name="Group 34"/>
          <p:cNvGrpSpPr>
            <a:grpSpLocks/>
          </p:cNvGrpSpPr>
          <p:nvPr/>
        </p:nvGrpSpPr>
        <p:grpSpPr bwMode="auto">
          <a:xfrm>
            <a:off x="4787900" y="2565400"/>
            <a:ext cx="4321175" cy="3095625"/>
            <a:chOff x="3016" y="1616"/>
            <a:chExt cx="2722" cy="1950"/>
          </a:xfrm>
        </p:grpSpPr>
        <p:grpSp>
          <p:nvGrpSpPr>
            <p:cNvPr id="8" name="Group 25"/>
            <p:cNvGrpSpPr>
              <a:grpSpLocks/>
            </p:cNvGrpSpPr>
            <p:nvPr/>
          </p:nvGrpSpPr>
          <p:grpSpPr bwMode="auto">
            <a:xfrm>
              <a:off x="3016" y="3113"/>
              <a:ext cx="1270" cy="453"/>
              <a:chOff x="3970" y="2840"/>
              <a:chExt cx="1270" cy="545"/>
            </a:xfrm>
          </p:grpSpPr>
          <p:sp>
            <p:nvSpPr>
              <p:cNvPr id="49168" name="Oval 23"/>
              <p:cNvSpPr>
                <a:spLocks noChangeArrowheads="1"/>
              </p:cNvSpPr>
              <p:nvPr/>
            </p:nvSpPr>
            <p:spPr bwMode="auto">
              <a:xfrm>
                <a:off x="3970" y="2840"/>
                <a:ext cx="1270" cy="545"/>
              </a:xfrm>
              <a:prstGeom prst="ellipse">
                <a:avLst/>
              </a:prstGeom>
              <a:solidFill>
                <a:srgbClr val="E773C6"/>
              </a:solidFill>
              <a:ln w="9525">
                <a:solidFill>
                  <a:schemeClr val="tx1"/>
                </a:solidFill>
                <a:round/>
                <a:headEnd/>
                <a:tailEnd/>
              </a:ln>
            </p:spPr>
            <p:txBody>
              <a:bodyPr wrap="none" anchor="ctr"/>
              <a:lstStyle/>
              <a:p>
                <a:pPr algn="ctr" eaLnBrk="1" hangingPunct="1"/>
                <a:endParaRPr lang="it-IT" altLang="it-IT"/>
              </a:p>
            </p:txBody>
          </p:sp>
          <p:sp>
            <p:nvSpPr>
              <p:cNvPr id="49169" name="Text Box 24"/>
              <p:cNvSpPr txBox="1">
                <a:spLocks noChangeArrowheads="1"/>
              </p:cNvSpPr>
              <p:nvPr/>
            </p:nvSpPr>
            <p:spPr bwMode="auto">
              <a:xfrm>
                <a:off x="4105" y="3022"/>
                <a:ext cx="1043" cy="208"/>
              </a:xfrm>
              <a:prstGeom prst="rect">
                <a:avLst/>
              </a:prstGeom>
              <a:solidFill>
                <a:srgbClr val="E773C6"/>
              </a:solidFill>
              <a:ln w="9525">
                <a:noFill/>
                <a:miter lim="800000"/>
                <a:headEnd/>
                <a:tailEnd/>
              </a:ln>
            </p:spPr>
            <p:txBody>
              <a:bodyPr>
                <a:spAutoFit/>
              </a:bodyPr>
              <a:lstStyle/>
              <a:p>
                <a:pPr algn="ctr" eaLnBrk="1" hangingPunct="1">
                  <a:spcBef>
                    <a:spcPct val="50000"/>
                  </a:spcBef>
                </a:pPr>
                <a:r>
                  <a:rPr lang="it-IT" altLang="it-IT" sz="1200"/>
                  <a:t>Virus attenuati</a:t>
                </a:r>
              </a:p>
            </p:txBody>
          </p:sp>
        </p:grpSp>
        <p:grpSp>
          <p:nvGrpSpPr>
            <p:cNvPr id="9" name="Group 26"/>
            <p:cNvGrpSpPr>
              <a:grpSpLocks/>
            </p:cNvGrpSpPr>
            <p:nvPr/>
          </p:nvGrpSpPr>
          <p:grpSpPr bwMode="auto">
            <a:xfrm>
              <a:off x="3742" y="1616"/>
              <a:ext cx="1270" cy="453"/>
              <a:chOff x="3970" y="2840"/>
              <a:chExt cx="1270" cy="545"/>
            </a:xfrm>
          </p:grpSpPr>
          <p:sp>
            <p:nvSpPr>
              <p:cNvPr id="49166" name="Oval 27"/>
              <p:cNvSpPr>
                <a:spLocks noChangeArrowheads="1"/>
              </p:cNvSpPr>
              <p:nvPr/>
            </p:nvSpPr>
            <p:spPr bwMode="auto">
              <a:xfrm>
                <a:off x="3970" y="2840"/>
                <a:ext cx="1270" cy="545"/>
              </a:xfrm>
              <a:prstGeom prst="ellipse">
                <a:avLst/>
              </a:prstGeom>
              <a:solidFill>
                <a:srgbClr val="E773C6"/>
              </a:solidFill>
              <a:ln w="9525">
                <a:solidFill>
                  <a:schemeClr val="tx1"/>
                </a:solidFill>
                <a:round/>
                <a:headEnd/>
                <a:tailEnd/>
              </a:ln>
            </p:spPr>
            <p:txBody>
              <a:bodyPr wrap="none" anchor="ctr"/>
              <a:lstStyle/>
              <a:p>
                <a:pPr algn="ctr" eaLnBrk="1" hangingPunct="1"/>
                <a:endParaRPr lang="it-IT" altLang="it-IT"/>
              </a:p>
            </p:txBody>
          </p:sp>
          <p:sp>
            <p:nvSpPr>
              <p:cNvPr id="49167" name="Text Box 28"/>
              <p:cNvSpPr txBox="1">
                <a:spLocks noChangeArrowheads="1"/>
              </p:cNvSpPr>
              <p:nvPr/>
            </p:nvSpPr>
            <p:spPr bwMode="auto">
              <a:xfrm>
                <a:off x="4105" y="3022"/>
                <a:ext cx="1043" cy="208"/>
              </a:xfrm>
              <a:prstGeom prst="rect">
                <a:avLst/>
              </a:prstGeom>
              <a:solidFill>
                <a:srgbClr val="E773C6"/>
              </a:solidFill>
              <a:ln w="9525">
                <a:noFill/>
                <a:miter lim="800000"/>
                <a:headEnd/>
                <a:tailEnd/>
              </a:ln>
            </p:spPr>
            <p:txBody>
              <a:bodyPr>
                <a:spAutoFit/>
              </a:bodyPr>
              <a:lstStyle/>
              <a:p>
                <a:pPr algn="ctr" eaLnBrk="1" hangingPunct="1">
                  <a:spcBef>
                    <a:spcPct val="50000"/>
                  </a:spcBef>
                </a:pPr>
                <a:r>
                  <a:rPr lang="it-IT" altLang="it-IT" sz="1200"/>
                  <a:t>Parallergeni</a:t>
                </a:r>
              </a:p>
            </p:txBody>
          </p:sp>
        </p:grpSp>
        <p:grpSp>
          <p:nvGrpSpPr>
            <p:cNvPr id="10" name="Group 32"/>
            <p:cNvGrpSpPr>
              <a:grpSpLocks/>
            </p:cNvGrpSpPr>
            <p:nvPr/>
          </p:nvGrpSpPr>
          <p:grpSpPr bwMode="auto">
            <a:xfrm>
              <a:off x="4468" y="3083"/>
              <a:ext cx="1270" cy="453"/>
              <a:chOff x="4105" y="3657"/>
              <a:chExt cx="1270" cy="453"/>
            </a:xfrm>
          </p:grpSpPr>
          <p:sp>
            <p:nvSpPr>
              <p:cNvPr id="49164" name="Oval 30"/>
              <p:cNvSpPr>
                <a:spLocks noChangeArrowheads="1"/>
              </p:cNvSpPr>
              <p:nvPr/>
            </p:nvSpPr>
            <p:spPr bwMode="auto">
              <a:xfrm>
                <a:off x="4105" y="3657"/>
                <a:ext cx="1270" cy="453"/>
              </a:xfrm>
              <a:prstGeom prst="ellipse">
                <a:avLst/>
              </a:prstGeom>
              <a:solidFill>
                <a:srgbClr val="E773C6"/>
              </a:solidFill>
              <a:ln w="9525">
                <a:solidFill>
                  <a:schemeClr val="tx1"/>
                </a:solidFill>
                <a:round/>
                <a:headEnd/>
                <a:tailEnd/>
              </a:ln>
            </p:spPr>
            <p:txBody>
              <a:bodyPr wrap="none" anchor="ctr"/>
              <a:lstStyle/>
              <a:p>
                <a:pPr algn="ctr" eaLnBrk="1" hangingPunct="1"/>
                <a:endParaRPr lang="it-IT" altLang="it-IT"/>
              </a:p>
            </p:txBody>
          </p:sp>
          <p:sp>
            <p:nvSpPr>
              <p:cNvPr id="49165" name="Text Box 31"/>
              <p:cNvSpPr txBox="1">
                <a:spLocks noChangeArrowheads="1"/>
              </p:cNvSpPr>
              <p:nvPr/>
            </p:nvSpPr>
            <p:spPr bwMode="auto">
              <a:xfrm>
                <a:off x="4376" y="3732"/>
                <a:ext cx="772" cy="288"/>
              </a:xfrm>
              <a:prstGeom prst="rect">
                <a:avLst/>
              </a:prstGeom>
              <a:solidFill>
                <a:srgbClr val="E773C6"/>
              </a:solidFill>
              <a:ln w="9525">
                <a:noFill/>
                <a:miter lim="800000"/>
                <a:headEnd/>
                <a:tailEnd/>
              </a:ln>
            </p:spPr>
            <p:txBody>
              <a:bodyPr>
                <a:spAutoFit/>
              </a:bodyPr>
              <a:lstStyle/>
              <a:p>
                <a:pPr algn="ctr" eaLnBrk="1" hangingPunct="1">
                  <a:spcBef>
                    <a:spcPct val="50000"/>
                  </a:spcBef>
                </a:pPr>
                <a:r>
                  <a:rPr lang="it-IT" altLang="it-IT" sz="1200"/>
                  <a:t>Sequestro virus nel SNC</a:t>
                </a:r>
              </a:p>
            </p:txBody>
          </p:sp>
        </p:grpSp>
      </p:grpSp>
    </p:spTree>
    <p:extLst>
      <p:ext uri="{BB962C8B-B14F-4D97-AF65-F5344CB8AC3E}">
        <p14:creationId xmlns:p14="http://schemas.microsoft.com/office/powerpoint/2010/main" val="3541114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additive="base">
                                        <p:cTn id="7" dur="500" fill="hold"/>
                                        <p:tgtEl>
                                          <p:spTgt spid="9228"/>
                                        </p:tgtEl>
                                        <p:attrNameLst>
                                          <p:attrName>ppt_x</p:attrName>
                                        </p:attrNameLst>
                                      </p:cBhvr>
                                      <p:tavLst>
                                        <p:tav tm="0">
                                          <p:val>
                                            <p:strVal val="0-#ppt_w/2"/>
                                          </p:val>
                                        </p:tav>
                                        <p:tav tm="100000">
                                          <p:val>
                                            <p:strVal val="#ppt_x"/>
                                          </p:val>
                                        </p:tav>
                                      </p:tavLst>
                                    </p:anim>
                                    <p:anim calcmode="lin" valueType="num">
                                      <p:cBhvr additive="base">
                                        <p:cTn id="8" dur="500" fill="hold"/>
                                        <p:tgtEl>
                                          <p:spTgt spid="92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29"/>
                                        </p:tgtEl>
                                        <p:attrNameLst>
                                          <p:attrName>style.visibility</p:attrName>
                                        </p:attrNameLst>
                                      </p:cBhvr>
                                      <p:to>
                                        <p:strVal val="visible"/>
                                      </p:to>
                                    </p:set>
                                    <p:anim calcmode="lin" valueType="num">
                                      <p:cBhvr additive="base">
                                        <p:cTn id="13" dur="500" fill="hold"/>
                                        <p:tgtEl>
                                          <p:spTgt spid="9229"/>
                                        </p:tgtEl>
                                        <p:attrNameLst>
                                          <p:attrName>ppt_x</p:attrName>
                                        </p:attrNameLst>
                                      </p:cBhvr>
                                      <p:tavLst>
                                        <p:tav tm="0">
                                          <p:val>
                                            <p:strVal val="1+#ppt_w/2"/>
                                          </p:val>
                                        </p:tav>
                                        <p:tav tm="100000">
                                          <p:val>
                                            <p:strVal val="#ppt_x"/>
                                          </p:val>
                                        </p:tav>
                                      </p:tavLst>
                                    </p:anim>
                                    <p:anim calcmode="lin" valueType="num">
                                      <p:cBhvr additive="base">
                                        <p:cTn id="14" dur="500" fill="hold"/>
                                        <p:tgtEl>
                                          <p:spTgt spid="92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autoUpdateAnimBg="0"/>
      <p:bldP spid="9229" grpId="0" animBg="1"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blackWhite">
          <a:xfrm>
            <a:off x="1763713" y="333375"/>
            <a:ext cx="5700712" cy="719138"/>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PRINCIPALI COMPLICAZIONI</a:t>
            </a:r>
            <a:endParaRPr lang="en-US" sz="1800" b="1">
              <a:solidFill>
                <a:schemeClr val="accent2"/>
              </a:solidFill>
              <a:effectLst>
                <a:outerShdw blurRad="38100" dist="38100" dir="2700000" algn="tl">
                  <a:srgbClr val="000000"/>
                </a:outerShdw>
              </a:effectLst>
            </a:endParaRPr>
          </a:p>
        </p:txBody>
      </p:sp>
      <p:sp>
        <p:nvSpPr>
          <p:cNvPr id="50179" name="Text Box 5"/>
          <p:cNvSpPr txBox="1">
            <a:spLocks noChangeArrowheads="1"/>
          </p:cNvSpPr>
          <p:nvPr/>
        </p:nvSpPr>
        <p:spPr bwMode="auto">
          <a:xfrm>
            <a:off x="1331913" y="1412875"/>
            <a:ext cx="6481762" cy="366713"/>
          </a:xfrm>
          <a:prstGeom prst="rect">
            <a:avLst/>
          </a:prstGeom>
          <a:solidFill>
            <a:schemeClr val="folHlink"/>
          </a:solidFill>
          <a:ln w="9525">
            <a:noFill/>
            <a:miter lim="800000"/>
            <a:headEnd/>
            <a:tailEnd/>
          </a:ln>
        </p:spPr>
        <p:txBody>
          <a:bodyPr>
            <a:spAutoFit/>
          </a:bodyPr>
          <a:lstStyle/>
          <a:p>
            <a:pPr algn="ctr" eaLnBrk="1" hangingPunct="1">
              <a:spcBef>
                <a:spcPct val="50000"/>
              </a:spcBef>
            </a:pPr>
            <a:r>
              <a:rPr lang="it-IT" altLang="it-IT" sz="1800"/>
              <a:t>VACCINAZIONI</a:t>
            </a:r>
          </a:p>
        </p:txBody>
      </p:sp>
      <p:grpSp>
        <p:nvGrpSpPr>
          <p:cNvPr id="2" name="Group 44"/>
          <p:cNvGrpSpPr>
            <a:grpSpLocks/>
          </p:cNvGrpSpPr>
          <p:nvPr/>
        </p:nvGrpSpPr>
        <p:grpSpPr bwMode="auto">
          <a:xfrm>
            <a:off x="1258888" y="1987550"/>
            <a:ext cx="7705725" cy="1946275"/>
            <a:chOff x="793" y="1252"/>
            <a:chExt cx="4854" cy="1226"/>
          </a:xfrm>
        </p:grpSpPr>
        <p:grpSp>
          <p:nvGrpSpPr>
            <p:cNvPr id="3" name="Group 12"/>
            <p:cNvGrpSpPr>
              <a:grpSpLocks/>
            </p:cNvGrpSpPr>
            <p:nvPr/>
          </p:nvGrpSpPr>
          <p:grpSpPr bwMode="auto">
            <a:xfrm>
              <a:off x="793" y="1298"/>
              <a:ext cx="2132" cy="1180"/>
              <a:chOff x="521" y="1525"/>
              <a:chExt cx="2132" cy="1180"/>
            </a:xfrm>
          </p:grpSpPr>
          <p:sp>
            <p:nvSpPr>
              <p:cNvPr id="50213" name="AutoShape 6"/>
              <p:cNvSpPr>
                <a:spLocks noChangeArrowheads="1"/>
              </p:cNvSpPr>
              <p:nvPr/>
            </p:nvSpPr>
            <p:spPr bwMode="auto">
              <a:xfrm>
                <a:off x="521" y="1525"/>
                <a:ext cx="2132" cy="1180"/>
              </a:xfrm>
              <a:prstGeom prst="irregularSeal2">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50214" name="Text Box 7"/>
              <p:cNvSpPr txBox="1">
                <a:spLocks noChangeArrowheads="1"/>
              </p:cNvSpPr>
              <p:nvPr/>
            </p:nvSpPr>
            <p:spPr bwMode="auto">
              <a:xfrm>
                <a:off x="930" y="1933"/>
                <a:ext cx="1180" cy="366"/>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rgbClr val="9C1D08"/>
                    </a:solidFill>
                  </a:rPr>
                  <a:t>REAZIONI LOCALI</a:t>
                </a:r>
              </a:p>
            </p:txBody>
          </p:sp>
        </p:grpSp>
        <p:grpSp>
          <p:nvGrpSpPr>
            <p:cNvPr id="4" name="Group 28"/>
            <p:cNvGrpSpPr>
              <a:grpSpLocks/>
            </p:cNvGrpSpPr>
            <p:nvPr/>
          </p:nvGrpSpPr>
          <p:grpSpPr bwMode="auto">
            <a:xfrm>
              <a:off x="3515" y="1252"/>
              <a:ext cx="2132" cy="1180"/>
              <a:chOff x="3016" y="1525"/>
              <a:chExt cx="2132" cy="1180"/>
            </a:xfrm>
          </p:grpSpPr>
          <p:sp>
            <p:nvSpPr>
              <p:cNvPr id="50211" name="AutoShape 29"/>
              <p:cNvSpPr>
                <a:spLocks noChangeArrowheads="1"/>
              </p:cNvSpPr>
              <p:nvPr/>
            </p:nvSpPr>
            <p:spPr bwMode="auto">
              <a:xfrm>
                <a:off x="3016" y="1525"/>
                <a:ext cx="2132" cy="1180"/>
              </a:xfrm>
              <a:prstGeom prst="irregularSeal2">
                <a:avLst/>
              </a:prstGeom>
              <a:solidFill>
                <a:srgbClr val="8BCACF"/>
              </a:solidFill>
              <a:ln w="9525">
                <a:solidFill>
                  <a:schemeClr val="tx1"/>
                </a:solidFill>
                <a:miter lim="800000"/>
                <a:headEnd/>
                <a:tailEnd/>
              </a:ln>
            </p:spPr>
            <p:txBody>
              <a:bodyPr wrap="none" anchor="ctr"/>
              <a:lstStyle/>
              <a:p>
                <a:pPr algn="ctr" eaLnBrk="1" hangingPunct="1"/>
                <a:endParaRPr lang="it-IT" altLang="it-IT"/>
              </a:p>
            </p:txBody>
          </p:sp>
          <p:sp>
            <p:nvSpPr>
              <p:cNvPr id="50212" name="Text Box 30"/>
              <p:cNvSpPr txBox="1">
                <a:spLocks noChangeArrowheads="1"/>
              </p:cNvSpPr>
              <p:nvPr/>
            </p:nvSpPr>
            <p:spPr bwMode="auto">
              <a:xfrm>
                <a:off x="3469" y="1933"/>
                <a:ext cx="1180" cy="366"/>
              </a:xfrm>
              <a:prstGeom prst="rect">
                <a:avLst/>
              </a:prstGeom>
              <a:solidFill>
                <a:srgbClr val="8BCACF"/>
              </a:solidFill>
              <a:ln w="9525">
                <a:noFill/>
                <a:miter lim="800000"/>
                <a:headEnd/>
                <a:tailEnd/>
              </a:ln>
            </p:spPr>
            <p:txBody>
              <a:bodyPr>
                <a:spAutoFit/>
              </a:bodyPr>
              <a:lstStyle/>
              <a:p>
                <a:pPr algn="ctr" eaLnBrk="1" hangingPunct="1">
                  <a:spcBef>
                    <a:spcPct val="50000"/>
                  </a:spcBef>
                </a:pPr>
                <a:r>
                  <a:rPr lang="it-IT" altLang="it-IT" sz="1600" b="1">
                    <a:solidFill>
                      <a:srgbClr val="9C1D08"/>
                    </a:solidFill>
                  </a:rPr>
                  <a:t>REAZIONI GENERALI</a:t>
                </a:r>
              </a:p>
            </p:txBody>
          </p:sp>
        </p:grpSp>
      </p:grpSp>
      <p:grpSp>
        <p:nvGrpSpPr>
          <p:cNvPr id="5" name="Group 47"/>
          <p:cNvGrpSpPr>
            <a:grpSpLocks/>
          </p:cNvGrpSpPr>
          <p:nvPr/>
        </p:nvGrpSpPr>
        <p:grpSpPr bwMode="auto">
          <a:xfrm>
            <a:off x="5651500" y="4005263"/>
            <a:ext cx="1439863" cy="863600"/>
            <a:chOff x="3560" y="2523"/>
            <a:chExt cx="907" cy="544"/>
          </a:xfrm>
        </p:grpSpPr>
        <p:sp>
          <p:nvSpPr>
            <p:cNvPr id="50207" name="Rectangle 26"/>
            <p:cNvSpPr>
              <a:spLocks noChangeArrowheads="1"/>
            </p:cNvSpPr>
            <p:nvPr/>
          </p:nvSpPr>
          <p:spPr bwMode="auto">
            <a:xfrm>
              <a:off x="3560" y="2794"/>
              <a:ext cx="907" cy="273"/>
            </a:xfrm>
            <a:prstGeom prst="rect">
              <a:avLst/>
            </a:prstGeom>
            <a:solidFill>
              <a:srgbClr val="8BCACF"/>
            </a:solidFill>
            <a:ln w="9525">
              <a:solidFill>
                <a:schemeClr val="tx1"/>
              </a:solidFill>
              <a:miter lim="800000"/>
              <a:headEnd/>
              <a:tailEnd/>
            </a:ln>
          </p:spPr>
          <p:txBody>
            <a:bodyPr wrap="none" anchor="ctr"/>
            <a:lstStyle/>
            <a:p>
              <a:pPr algn="ctr" eaLnBrk="1" hangingPunct="1"/>
              <a:r>
                <a:rPr lang="it-IT" altLang="it-IT" sz="1200" b="1"/>
                <a:t>FEBBRE</a:t>
              </a:r>
            </a:p>
          </p:txBody>
        </p:sp>
        <p:sp>
          <p:nvSpPr>
            <p:cNvPr id="50208" name="AutoShape 40"/>
            <p:cNvSpPr>
              <a:spLocks noChangeArrowheads="1"/>
            </p:cNvSpPr>
            <p:nvPr/>
          </p:nvSpPr>
          <p:spPr bwMode="auto">
            <a:xfrm rot="1650329">
              <a:off x="4105" y="2523"/>
              <a:ext cx="183" cy="176"/>
            </a:xfrm>
            <a:prstGeom prst="downArrow">
              <a:avLst>
                <a:gd name="adj1" fmla="val 50000"/>
                <a:gd name="adj2" fmla="val 25000"/>
              </a:avLst>
            </a:prstGeom>
            <a:solidFill>
              <a:srgbClr val="8BCACF"/>
            </a:solidFill>
            <a:ln w="9525">
              <a:solidFill>
                <a:schemeClr val="tx1"/>
              </a:solidFill>
              <a:miter lim="800000"/>
              <a:headEnd/>
              <a:tailEnd/>
            </a:ln>
          </p:spPr>
          <p:txBody>
            <a:bodyPr wrap="none" anchor="ctr"/>
            <a:lstStyle/>
            <a:p>
              <a:pPr algn="ctr" eaLnBrk="1" hangingPunct="1"/>
              <a:endParaRPr lang="it-IT" altLang="it-IT"/>
            </a:p>
          </p:txBody>
        </p:sp>
      </p:grpSp>
      <p:grpSp>
        <p:nvGrpSpPr>
          <p:cNvPr id="6" name="Group 48"/>
          <p:cNvGrpSpPr>
            <a:grpSpLocks/>
          </p:cNvGrpSpPr>
          <p:nvPr/>
        </p:nvGrpSpPr>
        <p:grpSpPr bwMode="auto">
          <a:xfrm>
            <a:off x="7667625" y="4013200"/>
            <a:ext cx="1295400" cy="855663"/>
            <a:chOff x="4830" y="2528"/>
            <a:chExt cx="816" cy="539"/>
          </a:xfrm>
        </p:grpSpPr>
        <p:sp>
          <p:nvSpPr>
            <p:cNvPr id="50205" name="Rectangle 27"/>
            <p:cNvSpPr>
              <a:spLocks noChangeArrowheads="1"/>
            </p:cNvSpPr>
            <p:nvPr/>
          </p:nvSpPr>
          <p:spPr bwMode="auto">
            <a:xfrm>
              <a:off x="4830" y="2794"/>
              <a:ext cx="816" cy="273"/>
            </a:xfrm>
            <a:prstGeom prst="rect">
              <a:avLst/>
            </a:prstGeom>
            <a:solidFill>
              <a:srgbClr val="8BCACF"/>
            </a:solidFill>
            <a:ln w="9525">
              <a:solidFill>
                <a:schemeClr val="tx1"/>
              </a:solidFill>
              <a:miter lim="800000"/>
              <a:headEnd/>
              <a:tailEnd/>
            </a:ln>
          </p:spPr>
          <p:txBody>
            <a:bodyPr wrap="none" anchor="ctr"/>
            <a:lstStyle/>
            <a:p>
              <a:pPr algn="ctr" eaLnBrk="1" hangingPunct="1"/>
              <a:r>
                <a:rPr lang="it-IT" altLang="it-IT" sz="1200" b="1"/>
                <a:t>ANAFILASSI</a:t>
              </a:r>
            </a:p>
          </p:txBody>
        </p:sp>
        <p:sp>
          <p:nvSpPr>
            <p:cNvPr id="50206" name="AutoShape 41"/>
            <p:cNvSpPr>
              <a:spLocks noChangeArrowheads="1"/>
            </p:cNvSpPr>
            <p:nvPr/>
          </p:nvSpPr>
          <p:spPr bwMode="auto">
            <a:xfrm rot="-1520290">
              <a:off x="5010" y="2528"/>
              <a:ext cx="183" cy="176"/>
            </a:xfrm>
            <a:prstGeom prst="downArrow">
              <a:avLst>
                <a:gd name="adj1" fmla="val 50000"/>
                <a:gd name="adj2" fmla="val 25000"/>
              </a:avLst>
            </a:prstGeom>
            <a:solidFill>
              <a:srgbClr val="8BCACF"/>
            </a:solidFill>
            <a:ln w="9525">
              <a:solidFill>
                <a:schemeClr val="tx1"/>
              </a:solidFill>
              <a:miter lim="800000"/>
              <a:headEnd/>
              <a:tailEnd/>
            </a:ln>
          </p:spPr>
          <p:txBody>
            <a:bodyPr wrap="none" anchor="ctr"/>
            <a:lstStyle/>
            <a:p>
              <a:pPr algn="ctr" eaLnBrk="1" hangingPunct="1"/>
              <a:endParaRPr lang="it-IT" altLang="it-IT"/>
            </a:p>
          </p:txBody>
        </p:sp>
      </p:grpSp>
      <p:grpSp>
        <p:nvGrpSpPr>
          <p:cNvPr id="7" name="Group 46"/>
          <p:cNvGrpSpPr>
            <a:grpSpLocks/>
          </p:cNvGrpSpPr>
          <p:nvPr/>
        </p:nvGrpSpPr>
        <p:grpSpPr bwMode="auto">
          <a:xfrm>
            <a:off x="3492500" y="3933825"/>
            <a:ext cx="1800225" cy="2159000"/>
            <a:chOff x="2200" y="2478"/>
            <a:chExt cx="1134" cy="1360"/>
          </a:xfrm>
        </p:grpSpPr>
        <p:sp>
          <p:nvSpPr>
            <p:cNvPr id="50199" name="Rectangle 11"/>
            <p:cNvSpPr>
              <a:spLocks noChangeArrowheads="1"/>
            </p:cNvSpPr>
            <p:nvPr/>
          </p:nvSpPr>
          <p:spPr bwMode="auto">
            <a:xfrm>
              <a:off x="2200" y="2794"/>
              <a:ext cx="1134" cy="273"/>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200" b="1"/>
                <a:t>NON IMMUNOLOGICHE</a:t>
              </a:r>
            </a:p>
          </p:txBody>
        </p:sp>
        <p:grpSp>
          <p:nvGrpSpPr>
            <p:cNvPr id="8" name="Group 31"/>
            <p:cNvGrpSpPr>
              <a:grpSpLocks/>
            </p:cNvGrpSpPr>
            <p:nvPr/>
          </p:nvGrpSpPr>
          <p:grpSpPr bwMode="auto">
            <a:xfrm>
              <a:off x="2200" y="3475"/>
              <a:ext cx="1134" cy="363"/>
              <a:chOff x="2109" y="3203"/>
              <a:chExt cx="862" cy="453"/>
            </a:xfrm>
          </p:grpSpPr>
          <p:sp>
            <p:nvSpPr>
              <p:cNvPr id="50203" name="Oval 32"/>
              <p:cNvSpPr>
                <a:spLocks noChangeArrowheads="1"/>
              </p:cNvSpPr>
              <p:nvPr/>
            </p:nvSpPr>
            <p:spPr bwMode="auto">
              <a:xfrm>
                <a:off x="2109" y="3203"/>
                <a:ext cx="862"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50204" name="Text Box 33"/>
              <p:cNvSpPr txBox="1">
                <a:spLocks noChangeArrowheads="1"/>
              </p:cNvSpPr>
              <p:nvPr/>
            </p:nvSpPr>
            <p:spPr bwMode="auto">
              <a:xfrm>
                <a:off x="2285" y="3328"/>
                <a:ext cx="500" cy="216"/>
              </a:xfrm>
              <a:prstGeom prst="rect">
                <a:avLst/>
              </a:prstGeom>
              <a:noFill/>
              <a:ln w="9525">
                <a:noFill/>
                <a:miter lim="800000"/>
                <a:headEnd/>
                <a:tailEnd/>
              </a:ln>
            </p:spPr>
            <p:txBody>
              <a:bodyPr>
                <a:spAutoFit/>
              </a:bodyPr>
              <a:lstStyle/>
              <a:p>
                <a:pPr algn="ctr" eaLnBrk="1" hangingPunct="1">
                  <a:spcBef>
                    <a:spcPct val="50000"/>
                  </a:spcBef>
                </a:pPr>
                <a:r>
                  <a:rPr lang="it-IT" altLang="it-IT" sz="1200" b="1"/>
                  <a:t>ADIUVANTI</a:t>
                </a:r>
              </a:p>
            </p:txBody>
          </p:sp>
        </p:grpSp>
        <p:sp>
          <p:nvSpPr>
            <p:cNvPr id="50201" name="AutoShape 39"/>
            <p:cNvSpPr>
              <a:spLocks noChangeArrowheads="1"/>
            </p:cNvSpPr>
            <p:nvPr/>
          </p:nvSpPr>
          <p:spPr bwMode="auto">
            <a:xfrm>
              <a:off x="2699" y="3209"/>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50202" name="AutoShape 42"/>
            <p:cNvSpPr>
              <a:spLocks noChangeArrowheads="1"/>
            </p:cNvSpPr>
            <p:nvPr/>
          </p:nvSpPr>
          <p:spPr bwMode="auto">
            <a:xfrm rot="-2111195">
              <a:off x="2245" y="2478"/>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9" name="Group 45"/>
          <p:cNvGrpSpPr>
            <a:grpSpLocks/>
          </p:cNvGrpSpPr>
          <p:nvPr/>
        </p:nvGrpSpPr>
        <p:grpSpPr bwMode="auto">
          <a:xfrm>
            <a:off x="34925" y="3933825"/>
            <a:ext cx="3241675" cy="2198688"/>
            <a:chOff x="22" y="2478"/>
            <a:chExt cx="2042" cy="1385"/>
          </a:xfrm>
        </p:grpSpPr>
        <p:sp>
          <p:nvSpPr>
            <p:cNvPr id="50185" name="Rectangle 10"/>
            <p:cNvSpPr>
              <a:spLocks noChangeArrowheads="1"/>
            </p:cNvSpPr>
            <p:nvPr/>
          </p:nvSpPr>
          <p:spPr bwMode="auto">
            <a:xfrm>
              <a:off x="566" y="2795"/>
              <a:ext cx="953" cy="273"/>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200" b="1"/>
                <a:t>IMMUNOLOGICHE</a:t>
              </a:r>
            </a:p>
          </p:txBody>
        </p:sp>
        <p:grpSp>
          <p:nvGrpSpPr>
            <p:cNvPr id="10" name="Group 25"/>
            <p:cNvGrpSpPr>
              <a:grpSpLocks/>
            </p:cNvGrpSpPr>
            <p:nvPr/>
          </p:nvGrpSpPr>
          <p:grpSpPr bwMode="auto">
            <a:xfrm>
              <a:off x="22" y="3249"/>
              <a:ext cx="657" cy="363"/>
              <a:chOff x="204" y="3249"/>
              <a:chExt cx="862" cy="453"/>
            </a:xfrm>
          </p:grpSpPr>
          <p:sp>
            <p:nvSpPr>
              <p:cNvPr id="50197" name="Oval 17"/>
              <p:cNvSpPr>
                <a:spLocks noChangeArrowheads="1"/>
              </p:cNvSpPr>
              <p:nvPr/>
            </p:nvSpPr>
            <p:spPr bwMode="auto">
              <a:xfrm>
                <a:off x="204" y="3249"/>
                <a:ext cx="862"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50198" name="Text Box 18"/>
              <p:cNvSpPr txBox="1">
                <a:spLocks noChangeArrowheads="1"/>
              </p:cNvSpPr>
              <p:nvPr/>
            </p:nvSpPr>
            <p:spPr bwMode="auto">
              <a:xfrm>
                <a:off x="380" y="3374"/>
                <a:ext cx="498" cy="216"/>
              </a:xfrm>
              <a:prstGeom prst="rect">
                <a:avLst/>
              </a:prstGeom>
              <a:noFill/>
              <a:ln w="9525">
                <a:noFill/>
                <a:miter lim="800000"/>
                <a:headEnd/>
                <a:tailEnd/>
              </a:ln>
            </p:spPr>
            <p:txBody>
              <a:bodyPr>
                <a:spAutoFit/>
              </a:bodyPr>
              <a:lstStyle/>
              <a:p>
                <a:pPr algn="ctr" eaLnBrk="1" hangingPunct="1">
                  <a:spcBef>
                    <a:spcPct val="50000"/>
                  </a:spcBef>
                </a:pPr>
                <a:r>
                  <a:rPr lang="it-IT" altLang="it-IT" sz="1200" b="1"/>
                  <a:t>Tipo I</a:t>
                </a:r>
              </a:p>
            </p:txBody>
          </p:sp>
        </p:grpSp>
        <p:grpSp>
          <p:nvGrpSpPr>
            <p:cNvPr id="11" name="Group 24"/>
            <p:cNvGrpSpPr>
              <a:grpSpLocks/>
            </p:cNvGrpSpPr>
            <p:nvPr/>
          </p:nvGrpSpPr>
          <p:grpSpPr bwMode="auto">
            <a:xfrm>
              <a:off x="658" y="3475"/>
              <a:ext cx="680" cy="388"/>
              <a:chOff x="1156" y="3339"/>
              <a:chExt cx="862" cy="484"/>
            </a:xfrm>
          </p:grpSpPr>
          <p:sp>
            <p:nvSpPr>
              <p:cNvPr id="50195" name="Oval 19"/>
              <p:cNvSpPr>
                <a:spLocks noChangeArrowheads="1"/>
              </p:cNvSpPr>
              <p:nvPr/>
            </p:nvSpPr>
            <p:spPr bwMode="auto">
              <a:xfrm>
                <a:off x="1156" y="3339"/>
                <a:ext cx="862"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50196" name="Text Box 20"/>
              <p:cNvSpPr txBox="1">
                <a:spLocks noChangeArrowheads="1"/>
              </p:cNvSpPr>
              <p:nvPr/>
            </p:nvSpPr>
            <p:spPr bwMode="auto">
              <a:xfrm>
                <a:off x="1332" y="3464"/>
                <a:ext cx="498" cy="359"/>
              </a:xfrm>
              <a:prstGeom prst="rect">
                <a:avLst/>
              </a:prstGeom>
              <a:noFill/>
              <a:ln w="9525">
                <a:noFill/>
                <a:miter lim="800000"/>
                <a:headEnd/>
                <a:tailEnd/>
              </a:ln>
            </p:spPr>
            <p:txBody>
              <a:bodyPr>
                <a:spAutoFit/>
              </a:bodyPr>
              <a:lstStyle/>
              <a:p>
                <a:pPr algn="ctr" eaLnBrk="1" hangingPunct="1">
                  <a:spcBef>
                    <a:spcPct val="50000"/>
                  </a:spcBef>
                </a:pPr>
                <a:r>
                  <a:rPr lang="it-IT" altLang="it-IT" sz="1200" b="1"/>
                  <a:t>Tipo III</a:t>
                </a:r>
              </a:p>
            </p:txBody>
          </p:sp>
        </p:grpSp>
        <p:grpSp>
          <p:nvGrpSpPr>
            <p:cNvPr id="12" name="Group 23"/>
            <p:cNvGrpSpPr>
              <a:grpSpLocks/>
            </p:cNvGrpSpPr>
            <p:nvPr/>
          </p:nvGrpSpPr>
          <p:grpSpPr bwMode="auto">
            <a:xfrm>
              <a:off x="1338" y="3249"/>
              <a:ext cx="726" cy="388"/>
              <a:chOff x="2109" y="3203"/>
              <a:chExt cx="862" cy="484"/>
            </a:xfrm>
          </p:grpSpPr>
          <p:sp>
            <p:nvSpPr>
              <p:cNvPr id="50193" name="Oval 21"/>
              <p:cNvSpPr>
                <a:spLocks noChangeArrowheads="1"/>
              </p:cNvSpPr>
              <p:nvPr/>
            </p:nvSpPr>
            <p:spPr bwMode="auto">
              <a:xfrm>
                <a:off x="2109" y="3203"/>
                <a:ext cx="862"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50194" name="Text Box 22"/>
              <p:cNvSpPr txBox="1">
                <a:spLocks noChangeArrowheads="1"/>
              </p:cNvSpPr>
              <p:nvPr/>
            </p:nvSpPr>
            <p:spPr bwMode="auto">
              <a:xfrm>
                <a:off x="2285" y="3328"/>
                <a:ext cx="500" cy="359"/>
              </a:xfrm>
              <a:prstGeom prst="rect">
                <a:avLst/>
              </a:prstGeom>
              <a:noFill/>
              <a:ln w="9525">
                <a:noFill/>
                <a:miter lim="800000"/>
                <a:headEnd/>
                <a:tailEnd/>
              </a:ln>
            </p:spPr>
            <p:txBody>
              <a:bodyPr>
                <a:spAutoFit/>
              </a:bodyPr>
              <a:lstStyle/>
              <a:p>
                <a:pPr algn="ctr" eaLnBrk="1" hangingPunct="1">
                  <a:spcBef>
                    <a:spcPct val="50000"/>
                  </a:spcBef>
                </a:pPr>
                <a:r>
                  <a:rPr lang="it-IT" altLang="it-IT" sz="1200" b="1"/>
                  <a:t>Tipo IV</a:t>
                </a:r>
              </a:p>
            </p:txBody>
          </p:sp>
        </p:grpSp>
        <p:sp>
          <p:nvSpPr>
            <p:cNvPr id="50189" name="AutoShape 36"/>
            <p:cNvSpPr>
              <a:spLocks noChangeArrowheads="1"/>
            </p:cNvSpPr>
            <p:nvPr/>
          </p:nvSpPr>
          <p:spPr bwMode="auto">
            <a:xfrm rot="-2386300">
              <a:off x="1248" y="3113"/>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50190" name="AutoShape 37"/>
            <p:cNvSpPr>
              <a:spLocks noChangeArrowheads="1"/>
            </p:cNvSpPr>
            <p:nvPr/>
          </p:nvSpPr>
          <p:spPr bwMode="auto">
            <a:xfrm rot="2144304">
              <a:off x="612" y="3113"/>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50191" name="AutoShape 38"/>
            <p:cNvSpPr>
              <a:spLocks noChangeArrowheads="1"/>
            </p:cNvSpPr>
            <p:nvPr/>
          </p:nvSpPr>
          <p:spPr bwMode="auto">
            <a:xfrm>
              <a:off x="928" y="3203"/>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50192" name="AutoShape 43"/>
            <p:cNvSpPr>
              <a:spLocks noChangeArrowheads="1"/>
            </p:cNvSpPr>
            <p:nvPr/>
          </p:nvSpPr>
          <p:spPr bwMode="auto">
            <a:xfrm rot="2849920">
              <a:off x="1198" y="2482"/>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Tree>
    <p:extLst>
      <p:ext uri="{BB962C8B-B14F-4D97-AF65-F5344CB8AC3E}">
        <p14:creationId xmlns:p14="http://schemas.microsoft.com/office/powerpoint/2010/main" val="68021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987675" y="2708275"/>
            <a:ext cx="3384550" cy="1873250"/>
            <a:chOff x="2290" y="1344"/>
            <a:chExt cx="2132" cy="1180"/>
          </a:xfrm>
        </p:grpSpPr>
        <p:sp>
          <p:nvSpPr>
            <p:cNvPr id="51212" name="AutoShape 5"/>
            <p:cNvSpPr>
              <a:spLocks noChangeArrowheads="1"/>
            </p:cNvSpPr>
            <p:nvPr/>
          </p:nvSpPr>
          <p:spPr bwMode="auto">
            <a:xfrm>
              <a:off x="2290" y="1344"/>
              <a:ext cx="2132" cy="1180"/>
            </a:xfrm>
            <a:prstGeom prst="irregularSeal2">
              <a:avLst/>
            </a:prstGeom>
            <a:solidFill>
              <a:srgbClr val="E773C6"/>
            </a:solidFill>
            <a:ln w="9525">
              <a:solidFill>
                <a:schemeClr val="tx1"/>
              </a:solidFill>
              <a:miter lim="800000"/>
              <a:headEnd/>
              <a:tailEnd/>
            </a:ln>
          </p:spPr>
          <p:txBody>
            <a:bodyPr wrap="none" anchor="ctr"/>
            <a:lstStyle/>
            <a:p>
              <a:pPr algn="ctr" eaLnBrk="1" hangingPunct="1"/>
              <a:endParaRPr lang="it-IT" altLang="it-IT"/>
            </a:p>
          </p:txBody>
        </p:sp>
        <p:sp>
          <p:nvSpPr>
            <p:cNvPr id="51213" name="Text Box 6"/>
            <p:cNvSpPr txBox="1">
              <a:spLocks noChangeArrowheads="1"/>
            </p:cNvSpPr>
            <p:nvPr/>
          </p:nvSpPr>
          <p:spPr bwMode="auto">
            <a:xfrm>
              <a:off x="2699" y="1857"/>
              <a:ext cx="1180" cy="212"/>
            </a:xfrm>
            <a:prstGeom prst="rect">
              <a:avLst/>
            </a:prstGeom>
            <a:solidFill>
              <a:srgbClr val="E773C6"/>
            </a:solidFill>
            <a:ln w="9525">
              <a:noFill/>
              <a:miter lim="800000"/>
              <a:headEnd/>
              <a:tailEnd/>
            </a:ln>
          </p:spPr>
          <p:txBody>
            <a:bodyPr>
              <a:spAutoFit/>
            </a:bodyPr>
            <a:lstStyle/>
            <a:p>
              <a:pPr algn="ctr" eaLnBrk="1" hangingPunct="1">
                <a:spcBef>
                  <a:spcPct val="50000"/>
                </a:spcBef>
              </a:pPr>
              <a:r>
                <a:rPr lang="it-IT" altLang="it-IT" sz="1600" b="1">
                  <a:solidFill>
                    <a:srgbClr val="9C1D08"/>
                  </a:solidFill>
                </a:rPr>
                <a:t>COMPLICANZE</a:t>
              </a:r>
            </a:p>
          </p:txBody>
        </p:sp>
      </p:grpSp>
      <p:sp>
        <p:nvSpPr>
          <p:cNvPr id="31751" name="Rectangle 7"/>
          <p:cNvSpPr>
            <a:spLocks noChangeArrowheads="1"/>
          </p:cNvSpPr>
          <p:nvPr/>
        </p:nvSpPr>
        <p:spPr bwMode="blackWhite">
          <a:xfrm>
            <a:off x="1763713" y="333375"/>
            <a:ext cx="5700712" cy="719138"/>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PRINCIPALI COMPLICAZIONI</a:t>
            </a:r>
            <a:endParaRPr lang="en-US" sz="1800" b="1">
              <a:solidFill>
                <a:schemeClr val="accent2"/>
              </a:solidFill>
              <a:effectLst>
                <a:outerShdw blurRad="38100" dist="38100" dir="2700000" algn="tl">
                  <a:srgbClr val="000000"/>
                </a:outerShdw>
              </a:effectLst>
            </a:endParaRPr>
          </a:p>
        </p:txBody>
      </p:sp>
      <p:sp>
        <p:nvSpPr>
          <p:cNvPr id="51204" name="Text Box 8"/>
          <p:cNvSpPr txBox="1">
            <a:spLocks noChangeArrowheads="1"/>
          </p:cNvSpPr>
          <p:nvPr/>
        </p:nvSpPr>
        <p:spPr bwMode="auto">
          <a:xfrm>
            <a:off x="1331913" y="1412875"/>
            <a:ext cx="6481762" cy="366713"/>
          </a:xfrm>
          <a:prstGeom prst="rect">
            <a:avLst/>
          </a:prstGeom>
          <a:solidFill>
            <a:schemeClr val="folHlink"/>
          </a:solidFill>
          <a:ln w="9525">
            <a:noFill/>
            <a:miter lim="800000"/>
            <a:headEnd/>
            <a:tailEnd/>
          </a:ln>
        </p:spPr>
        <p:txBody>
          <a:bodyPr>
            <a:spAutoFit/>
          </a:bodyPr>
          <a:lstStyle/>
          <a:p>
            <a:pPr algn="ctr" eaLnBrk="1" hangingPunct="1">
              <a:spcBef>
                <a:spcPct val="50000"/>
              </a:spcBef>
            </a:pPr>
            <a:r>
              <a:rPr lang="it-IT" altLang="it-IT" sz="1800"/>
              <a:t>VACCINAZIONI</a:t>
            </a:r>
          </a:p>
        </p:txBody>
      </p:sp>
      <p:grpSp>
        <p:nvGrpSpPr>
          <p:cNvPr id="3" name="Group 17"/>
          <p:cNvGrpSpPr>
            <a:grpSpLocks/>
          </p:cNvGrpSpPr>
          <p:nvPr/>
        </p:nvGrpSpPr>
        <p:grpSpPr bwMode="auto">
          <a:xfrm>
            <a:off x="611188" y="2205038"/>
            <a:ext cx="7777162" cy="3457575"/>
            <a:chOff x="385" y="1389"/>
            <a:chExt cx="4899" cy="2178"/>
          </a:xfrm>
        </p:grpSpPr>
        <p:sp>
          <p:nvSpPr>
            <p:cNvPr id="51206" name="Rectangle 10"/>
            <p:cNvSpPr>
              <a:spLocks noChangeArrowheads="1"/>
            </p:cNvSpPr>
            <p:nvPr/>
          </p:nvSpPr>
          <p:spPr bwMode="auto">
            <a:xfrm>
              <a:off x="612" y="1434"/>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POLIO PARALISI</a:t>
              </a:r>
            </a:p>
          </p:txBody>
        </p:sp>
        <p:sp>
          <p:nvSpPr>
            <p:cNvPr id="51207" name="Rectangle 12"/>
            <p:cNvSpPr>
              <a:spLocks noChangeArrowheads="1"/>
            </p:cNvSpPr>
            <p:nvPr/>
          </p:nvSpPr>
          <p:spPr bwMode="auto">
            <a:xfrm>
              <a:off x="385" y="2478"/>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OSTEITE</a:t>
              </a:r>
            </a:p>
          </p:txBody>
        </p:sp>
        <p:sp>
          <p:nvSpPr>
            <p:cNvPr id="51208" name="Rectangle 13"/>
            <p:cNvSpPr>
              <a:spLocks noChangeArrowheads="1"/>
            </p:cNvSpPr>
            <p:nvPr/>
          </p:nvSpPr>
          <p:spPr bwMode="auto">
            <a:xfrm>
              <a:off x="4059" y="2523"/>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SIDS</a:t>
              </a:r>
            </a:p>
          </p:txBody>
        </p:sp>
        <p:sp>
          <p:nvSpPr>
            <p:cNvPr id="51209" name="Rectangle 14"/>
            <p:cNvSpPr>
              <a:spLocks noChangeArrowheads="1"/>
            </p:cNvSpPr>
            <p:nvPr/>
          </p:nvSpPr>
          <p:spPr bwMode="auto">
            <a:xfrm>
              <a:off x="3833" y="1389"/>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GUILLAN-BARRE’</a:t>
              </a:r>
            </a:p>
          </p:txBody>
        </p:sp>
        <p:sp>
          <p:nvSpPr>
            <p:cNvPr id="51210" name="Rectangle 15"/>
            <p:cNvSpPr>
              <a:spLocks noChangeArrowheads="1"/>
            </p:cNvSpPr>
            <p:nvPr/>
          </p:nvSpPr>
          <p:spPr bwMode="auto">
            <a:xfrm>
              <a:off x="1338" y="3294"/>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PESS</a:t>
              </a:r>
            </a:p>
          </p:txBody>
        </p:sp>
        <p:sp>
          <p:nvSpPr>
            <p:cNvPr id="51211" name="Rectangle 16"/>
            <p:cNvSpPr>
              <a:spLocks noChangeArrowheads="1"/>
            </p:cNvSpPr>
            <p:nvPr/>
          </p:nvSpPr>
          <p:spPr bwMode="auto">
            <a:xfrm>
              <a:off x="3061" y="3293"/>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ENCEFALITE</a:t>
              </a:r>
            </a:p>
          </p:txBody>
        </p:sp>
      </p:grpSp>
    </p:spTree>
    <p:extLst>
      <p:ext uri="{BB962C8B-B14F-4D97-AF65-F5344CB8AC3E}">
        <p14:creationId xmlns:p14="http://schemas.microsoft.com/office/powerpoint/2010/main" val="3325515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124075" y="260350"/>
            <a:ext cx="4968875" cy="6453188"/>
            <a:chOff x="1338" y="164"/>
            <a:chExt cx="3130" cy="4065"/>
          </a:xfrm>
        </p:grpSpPr>
        <p:pic>
          <p:nvPicPr>
            <p:cNvPr id="52227" name="Picture 4" descr="compli"/>
            <p:cNvPicPr>
              <a:picLocks noChangeAspect="1" noChangeArrowheads="1"/>
            </p:cNvPicPr>
            <p:nvPr/>
          </p:nvPicPr>
          <p:blipFill>
            <a:blip r:embed="rId3" cstate="print"/>
            <a:srcRect/>
            <a:stretch>
              <a:fillRect/>
            </a:stretch>
          </p:blipFill>
          <p:spPr bwMode="auto">
            <a:xfrm>
              <a:off x="1338" y="164"/>
              <a:ext cx="3130" cy="4065"/>
            </a:xfrm>
            <a:prstGeom prst="rect">
              <a:avLst/>
            </a:prstGeom>
            <a:noFill/>
            <a:ln w="9525">
              <a:noFill/>
              <a:miter lim="800000"/>
              <a:headEnd/>
              <a:tailEnd/>
            </a:ln>
          </p:spPr>
        </p:pic>
        <p:sp>
          <p:nvSpPr>
            <p:cNvPr id="52228" name="Oval 5"/>
            <p:cNvSpPr>
              <a:spLocks noChangeArrowheads="1"/>
            </p:cNvSpPr>
            <p:nvPr/>
          </p:nvSpPr>
          <p:spPr bwMode="auto">
            <a:xfrm>
              <a:off x="1413" y="3022"/>
              <a:ext cx="226" cy="120"/>
            </a:xfrm>
            <a:prstGeom prst="ellipse">
              <a:avLst/>
            </a:prstGeom>
            <a:solidFill>
              <a:schemeClr val="bg1"/>
            </a:solidFill>
            <a:ln w="9525">
              <a:noFill/>
              <a:round/>
              <a:headEnd/>
              <a:tailEnd/>
            </a:ln>
          </p:spPr>
          <p:txBody>
            <a:bodyPr wrap="none" anchor="ctr"/>
            <a:lstStyle/>
            <a:p>
              <a:pPr algn="ctr" eaLnBrk="1" hangingPunct="1"/>
              <a:endParaRPr lang="it-IT" altLang="it-IT"/>
            </a:p>
          </p:txBody>
        </p:sp>
      </p:grpSp>
    </p:spTree>
    <p:extLst>
      <p:ext uri="{BB962C8B-B14F-4D97-AF65-F5344CB8AC3E}">
        <p14:creationId xmlns:p14="http://schemas.microsoft.com/office/powerpoint/2010/main" val="3303648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800" dirty="0" smtClean="0">
                <a:solidFill>
                  <a:schemeClr val="bg1"/>
                </a:solidFill>
                <a:latin typeface="+mn-lt"/>
              </a:rPr>
              <a:t>Direttiva MDGSAN 0005000 9 marzo 2007</a:t>
            </a:r>
            <a:r>
              <a:rPr lang="it-IT" sz="1600" dirty="0" smtClean="0">
                <a:solidFill>
                  <a:srgbClr val="CC0000"/>
                </a:solidFill>
              </a:rPr>
              <a:t/>
            </a:r>
            <a:br>
              <a:rPr lang="it-IT" sz="1600" dirty="0" smtClean="0">
                <a:solidFill>
                  <a:srgbClr val="CC0000"/>
                </a:solidFill>
              </a:rPr>
            </a:br>
            <a:r>
              <a:rPr lang="it-IT" sz="1600" dirty="0" smtClean="0">
                <a:solidFill>
                  <a:schemeClr val="tx1"/>
                </a:solidFill>
                <a:effectLst/>
                <a:latin typeface="+mn-lt"/>
              </a:rPr>
              <a:t>Direttiva </a:t>
            </a:r>
            <a:r>
              <a:rPr lang="it-IT" sz="1600" dirty="0">
                <a:solidFill>
                  <a:schemeClr val="tx1"/>
                </a:solidFill>
                <a:effectLst/>
                <a:latin typeface="+mn-lt"/>
              </a:rPr>
              <a:t>sulle procedure per gli accertamenti sanitari in tema di </a:t>
            </a:r>
            <a:r>
              <a:rPr lang="it-IT" sz="1600" dirty="0" err="1">
                <a:solidFill>
                  <a:schemeClr val="tx1"/>
                </a:solidFill>
                <a:effectLst/>
                <a:latin typeface="+mn-lt"/>
              </a:rPr>
              <a:t>idoneita</a:t>
            </a:r>
            <a:r>
              <a:rPr lang="it-IT" sz="1600" dirty="0">
                <a:solidFill>
                  <a:schemeClr val="tx1"/>
                </a:solidFill>
                <a:effectLst/>
                <a:latin typeface="+mn-lt"/>
              </a:rPr>
              <a:t>̀ al servizio del competente Ufficiale medico (D.S.S.), della Commissione Medica Ospedaliera (C.M.O.) e della Commissione Medica di 2^ Istanza (C.M. di 2^ Istanza)</a:t>
            </a:r>
            <a:r>
              <a:rPr lang="it-IT" sz="1600" dirty="0" smtClean="0">
                <a:solidFill>
                  <a:schemeClr val="tx1"/>
                </a:solidFill>
                <a:effectLst/>
                <a:latin typeface="+mn-lt"/>
              </a:rPr>
              <a:t>.</a:t>
            </a:r>
            <a:endParaRPr lang="it-IT" sz="1600" dirty="0">
              <a:solidFill>
                <a:schemeClr val="tx1"/>
              </a:solidFill>
              <a:latin typeface="+mn-lt"/>
            </a:endParaRPr>
          </a:p>
        </p:txBody>
      </p:sp>
      <p:pic>
        <p:nvPicPr>
          <p:cNvPr id="4" name="Picture 3"/>
          <p:cNvPicPr>
            <a:picLocks noChangeAspect="1"/>
          </p:cNvPicPr>
          <p:nvPr/>
        </p:nvPicPr>
        <p:blipFill>
          <a:blip r:embed="rId2"/>
          <a:stretch>
            <a:fillRect/>
          </a:stretch>
        </p:blipFill>
        <p:spPr>
          <a:xfrm>
            <a:off x="4533900" y="3416300"/>
            <a:ext cx="63500" cy="12700"/>
          </a:xfrm>
          <a:prstGeom prst="rect">
            <a:avLst/>
          </a:prstGeom>
        </p:spPr>
      </p:pic>
      <p:pic>
        <p:nvPicPr>
          <p:cNvPr id="6" name="Picture 5"/>
          <p:cNvPicPr>
            <a:picLocks noChangeAspect="1"/>
          </p:cNvPicPr>
          <p:nvPr/>
        </p:nvPicPr>
        <p:blipFill>
          <a:blip r:embed="rId2"/>
          <a:stretch>
            <a:fillRect/>
          </a:stretch>
        </p:blipFill>
        <p:spPr>
          <a:xfrm>
            <a:off x="4533900" y="3416300"/>
            <a:ext cx="63500" cy="12700"/>
          </a:xfrm>
          <a:prstGeom prst="rect">
            <a:avLst/>
          </a:prstGeom>
        </p:spPr>
      </p:pic>
      <p:pic>
        <p:nvPicPr>
          <p:cNvPr id="9" name="Picture 8"/>
          <p:cNvPicPr>
            <a:picLocks noChangeAspect="1"/>
          </p:cNvPicPr>
          <p:nvPr/>
        </p:nvPicPr>
        <p:blipFill>
          <a:blip r:embed="rId3" cstate="print"/>
          <a:stretch>
            <a:fillRect/>
          </a:stretch>
        </p:blipFill>
        <p:spPr>
          <a:xfrm>
            <a:off x="251520" y="1700808"/>
            <a:ext cx="3816424" cy="4089026"/>
          </a:xfrm>
          <a:prstGeom prst="rect">
            <a:avLst/>
          </a:prstGeom>
        </p:spPr>
      </p:pic>
      <p:sp>
        <p:nvSpPr>
          <p:cNvPr id="7" name="Rettangolo 6"/>
          <p:cNvSpPr/>
          <p:nvPr/>
        </p:nvSpPr>
        <p:spPr>
          <a:xfrm>
            <a:off x="4427984" y="2276872"/>
            <a:ext cx="4572000" cy="3693319"/>
          </a:xfrm>
          <a:prstGeom prst="rect">
            <a:avLst/>
          </a:prstGeom>
        </p:spPr>
        <p:txBody>
          <a:bodyPr>
            <a:spAutoFit/>
          </a:bodyPr>
          <a:lstStyle/>
          <a:p>
            <a:pPr algn="just"/>
            <a:r>
              <a:rPr lang="en-US" b="1" i="1" dirty="0" smtClean="0"/>
              <a:t>…</a:t>
            </a:r>
            <a:r>
              <a:rPr lang="it-IT" b="1" i="1" dirty="0" smtClean="0"/>
              <a:t>Al termine della visita conclusiva, la comunicazione del provvedimento medico legale deve essere attivata per via telematica o anticipata via telefax</a:t>
            </a:r>
            <a:r>
              <a:rPr lang="en-US" b="1" i="1" dirty="0" smtClean="0"/>
              <a:t>…</a:t>
            </a:r>
            <a:r>
              <a:rPr lang="it-IT" b="1" i="1" dirty="0" smtClean="0"/>
              <a:t> </a:t>
            </a:r>
          </a:p>
          <a:p>
            <a:pPr algn="just"/>
            <a:endParaRPr lang="it-IT" b="1" i="1" dirty="0" smtClean="0"/>
          </a:p>
          <a:p>
            <a:pPr algn="just"/>
            <a:r>
              <a:rPr lang="en-US" b="1" i="1" dirty="0" smtClean="0"/>
              <a:t>…</a:t>
            </a:r>
            <a:r>
              <a:rPr lang="it-IT" b="1" i="1" dirty="0" smtClean="0"/>
              <a:t>Il verbale redatto viene trasmesso entro 15 giorni in due esemplari in originale, ovvero in copia autentica, all’Amministrazione di appartenenza ed un esemplare alla competente Commissione medica che ha emesso il verbale, avverso cui è stato formulato il ricorso</a:t>
            </a:r>
            <a:r>
              <a:rPr lang="en-US" b="1" i="1" dirty="0" smtClean="0"/>
              <a:t>….</a:t>
            </a:r>
            <a:r>
              <a:rPr lang="en-US" b="1" dirty="0" smtClean="0"/>
              <a:t>”</a:t>
            </a:r>
          </a:p>
        </p:txBody>
      </p:sp>
      <p:pic>
        <p:nvPicPr>
          <p:cNvPr id="8"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0" y="6257836"/>
            <a:ext cx="9144000" cy="600164"/>
          </a:xfrm>
          <a:prstGeom prst="rect">
            <a:avLst/>
          </a:prstGeom>
        </p:spPr>
        <p:txBody>
          <a:bodyPr wrap="square">
            <a:spAutoFit/>
          </a:bodyPr>
          <a:lstStyle/>
          <a:p>
            <a:pPr algn="ctr">
              <a:spcBef>
                <a:spcPts val="48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p:txBody>
      </p:sp>
      <p:pic>
        <p:nvPicPr>
          <p:cNvPr id="11" name="Picture 2" descr="C:\Users\marco.cannavicci\Desktop\LOGO DEFINITIV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716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914400"/>
          </a:xfrm>
          <a:solidFill>
            <a:srgbClr val="FFFF00"/>
          </a:solidFill>
        </p:spPr>
        <p:txBody>
          <a:bodyPr>
            <a:normAutofit fontScale="90000"/>
          </a:bodyPr>
          <a:lstStyle/>
          <a:p>
            <a:pPr algn="ctr"/>
            <a:r>
              <a:rPr lang="it-IT" altLang="it-IT" sz="3200" b="1" smtClean="0"/>
              <a:t>VALUTAZIONE DEL DANNO PERMANENTE DA VACCINAZIONE</a:t>
            </a:r>
          </a:p>
        </p:txBody>
      </p:sp>
      <p:sp>
        <p:nvSpPr>
          <p:cNvPr id="53251" name="Text Box 4"/>
          <p:cNvSpPr txBox="1">
            <a:spLocks noChangeArrowheads="1"/>
          </p:cNvSpPr>
          <p:nvPr/>
        </p:nvSpPr>
        <p:spPr bwMode="auto">
          <a:xfrm>
            <a:off x="1258888" y="2636838"/>
            <a:ext cx="7416800" cy="1917700"/>
          </a:xfrm>
          <a:prstGeom prst="rect">
            <a:avLst/>
          </a:prstGeom>
          <a:noFill/>
          <a:ln w="9525">
            <a:noFill/>
            <a:miter lim="800000"/>
            <a:headEnd/>
            <a:tailEnd/>
          </a:ln>
        </p:spPr>
        <p:txBody>
          <a:bodyPr>
            <a:spAutoFit/>
          </a:bodyPr>
          <a:lstStyle/>
          <a:p>
            <a:pPr algn="just" eaLnBrk="1" hangingPunct="1">
              <a:spcBef>
                <a:spcPct val="50000"/>
              </a:spcBef>
            </a:pPr>
            <a:r>
              <a:rPr lang="it-IT" altLang="it-IT" sz="2400"/>
              <a:t>In merito al risarcimento del danno a carattere permanente dei soggetti vaccinati, la valutazione va riferita agli esiti permanenti per stabilire la percentuale di invalidità e compararla a quella prevista dalla tabella A</a:t>
            </a:r>
          </a:p>
        </p:txBody>
      </p:sp>
    </p:spTree>
    <p:extLst>
      <p:ext uri="{BB962C8B-B14F-4D97-AF65-F5344CB8AC3E}">
        <p14:creationId xmlns:p14="http://schemas.microsoft.com/office/powerpoint/2010/main" val="384008972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4213" y="0"/>
            <a:ext cx="7772400" cy="914400"/>
          </a:xfrm>
        </p:spPr>
        <p:txBody>
          <a:bodyPr>
            <a:normAutofit fontScale="90000"/>
          </a:bodyPr>
          <a:lstStyle/>
          <a:p>
            <a:pPr algn="ctr"/>
            <a:r>
              <a:rPr lang="it-IT" altLang="it-IT" sz="4000" smtClean="0"/>
              <a:t>STATISTICA DMML ROMA</a:t>
            </a:r>
            <a:br>
              <a:rPr lang="it-IT" altLang="it-IT" sz="4000" smtClean="0"/>
            </a:br>
            <a:r>
              <a:rPr lang="it-IT" altLang="it-IT" sz="2800" smtClean="0"/>
              <a:t>2007 - 2014</a:t>
            </a:r>
          </a:p>
        </p:txBody>
      </p:sp>
      <p:graphicFrame>
        <p:nvGraphicFramePr>
          <p:cNvPr id="274552" name="Group 120"/>
          <p:cNvGraphicFramePr>
            <a:graphicFrameLocks noGrp="1"/>
          </p:cNvGraphicFramePr>
          <p:nvPr>
            <p:ph type="tbl" idx="1"/>
          </p:nvPr>
        </p:nvGraphicFramePr>
        <p:xfrm>
          <a:off x="684213" y="1154113"/>
          <a:ext cx="7416800" cy="4535436"/>
        </p:xfrm>
        <a:graphic>
          <a:graphicData uri="http://schemas.openxmlformats.org/drawingml/2006/table">
            <a:tbl>
              <a:tblPr/>
              <a:tblGrid>
                <a:gridCol w="2259012">
                  <a:extLst>
                    <a:ext uri="{9D8B030D-6E8A-4147-A177-3AD203B41FA5}">
                      <a16:colId xmlns:a16="http://schemas.microsoft.com/office/drawing/2014/main" val="20000"/>
                    </a:ext>
                  </a:extLst>
                </a:gridCol>
                <a:gridCol w="1700213">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gridCol w="1800225">
                  <a:extLst>
                    <a:ext uri="{9D8B030D-6E8A-4147-A177-3AD203B41FA5}">
                      <a16:colId xmlns:a16="http://schemas.microsoft.com/office/drawing/2014/main" val="20003"/>
                    </a:ext>
                  </a:extLst>
                </a:gridCol>
              </a:tblGrid>
              <a:tr h="9693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Riconoscimento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Non riconoscimento</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800" b="0"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TOT.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accent2"/>
                          </a:solidFill>
                          <a:effectLst/>
                          <a:latin typeface="Times New Roman" pitchFamily="18" charset="0"/>
                        </a:rPr>
                        <a:t>Trasfusione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511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228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739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accent2"/>
                          </a:solidFill>
                          <a:effectLst/>
                          <a:latin typeface="Times New Roman" pitchFamily="18" charset="0"/>
                        </a:rPr>
                        <a:t>Emoderivati</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21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9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accent2"/>
                          </a:solidFill>
                          <a:effectLst/>
                          <a:latin typeface="Times New Roman" pitchFamily="18" charset="0"/>
                        </a:rPr>
                        <a:t>Operatori Sanitari</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76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93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accent2"/>
                          </a:solidFill>
                          <a:effectLst/>
                          <a:latin typeface="Times New Roman" pitchFamily="18" charset="0"/>
                        </a:rPr>
                        <a:t>Vaccinazione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153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8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1" i="0" u="none" strike="noStrike" cap="none" normalizeH="0" baseline="0" smtClean="0">
                          <a:ln>
                            <a:noFill/>
                          </a:ln>
                          <a:solidFill>
                            <a:srgbClr val="FF3300"/>
                          </a:solidFill>
                          <a:effectLst/>
                          <a:latin typeface="Times New Roman" pitchFamily="18" charset="0"/>
                        </a:rPr>
                        <a:t>TOTALE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659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330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989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366648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684213" y="549275"/>
            <a:ext cx="7772400" cy="608013"/>
          </a:xfrm>
          <a:noFill/>
        </p:spPr>
        <p:txBody>
          <a:bodyPr>
            <a:normAutofit fontScale="90000"/>
          </a:bodyPr>
          <a:lstStyle/>
          <a:p>
            <a:pPr algn="ctr"/>
            <a:r>
              <a:rPr lang="it-IT" altLang="it-IT" sz="4000" b="1" smtClean="0"/>
              <a:t>STATISTICA DMML ROMA</a:t>
            </a:r>
            <a:br>
              <a:rPr lang="it-IT" altLang="it-IT" sz="4000" b="1" smtClean="0"/>
            </a:br>
            <a:endParaRPr lang="it-IT" altLang="it-IT" sz="4000" b="1" smtClean="0"/>
          </a:p>
        </p:txBody>
      </p:sp>
      <p:graphicFrame>
        <p:nvGraphicFramePr>
          <p:cNvPr id="278618" name="Group 90"/>
          <p:cNvGraphicFramePr>
            <a:graphicFrameLocks noGrp="1"/>
          </p:cNvGraphicFramePr>
          <p:nvPr>
            <p:ph idx="1"/>
          </p:nvPr>
        </p:nvGraphicFramePr>
        <p:xfrm>
          <a:off x="684213" y="1773238"/>
          <a:ext cx="8135937" cy="3840190"/>
        </p:xfrm>
        <a:graphic>
          <a:graphicData uri="http://schemas.openxmlformats.org/drawingml/2006/table">
            <a:tbl>
              <a:tblPr/>
              <a:tblGrid>
                <a:gridCol w="2157412">
                  <a:extLst>
                    <a:ext uri="{9D8B030D-6E8A-4147-A177-3AD203B41FA5}">
                      <a16:colId xmlns:a16="http://schemas.microsoft.com/office/drawing/2014/main" val="20000"/>
                    </a:ext>
                  </a:extLst>
                </a:gridCol>
                <a:gridCol w="1874838">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2087562">
                  <a:extLst>
                    <a:ext uri="{9D8B030D-6E8A-4147-A177-3AD203B41FA5}">
                      <a16:colId xmlns:a16="http://schemas.microsoft.com/office/drawing/2014/main" val="20003"/>
                    </a:ext>
                  </a:extLst>
                </a:gridCol>
              </a:tblGrid>
              <a:tr h="86491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SI Tempestività</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NO Tempestività</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TOT.</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606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accent2"/>
                          </a:solidFill>
                          <a:effectLst/>
                          <a:latin typeface="Times New Roman" pitchFamily="18" charset="0"/>
                        </a:rPr>
                        <a:t>Anno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accent2"/>
                          </a:solidFill>
                          <a:effectLst/>
                          <a:latin typeface="Times New Roman" pitchFamily="18" charset="0"/>
                        </a:rPr>
                        <a:t>2001-2006</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1215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413</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1628</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900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accent2"/>
                          </a:solidFill>
                          <a:effectLst/>
                          <a:latin typeface="Times New Roman" pitchFamily="18" charset="0"/>
                        </a:rPr>
                        <a:t>Anno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accent2"/>
                          </a:solidFill>
                          <a:effectLst/>
                          <a:latin typeface="Times New Roman" pitchFamily="18" charset="0"/>
                        </a:rPr>
                        <a:t>2007-2014</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rPr>
                        <a:t>671</a:t>
                      </a:r>
                      <a:endParaRPr kumimoji="0" lang="it-IT" sz="2000" b="0" i="0" u="none" strike="noStrike" cap="none" normalizeH="0" baseline="0" dirty="0" smtClean="0">
                        <a:ln>
                          <a:noFill/>
                        </a:ln>
                        <a:solidFill>
                          <a:schemeClr val="tx1"/>
                        </a:solidFill>
                        <a:effectLst/>
                        <a:latin typeface="Times New Roman" pitchFamily="18"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rPr>
                        <a:t>315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rPr>
                        <a:t>986</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017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1" i="0" u="none" strike="noStrike" cap="none" normalizeH="0" baseline="0" smtClean="0">
                          <a:ln>
                            <a:noFill/>
                          </a:ln>
                          <a:solidFill>
                            <a:srgbClr val="FF3300"/>
                          </a:solidFill>
                          <a:effectLst/>
                          <a:latin typeface="Times New Roman" pitchFamily="18" charset="0"/>
                        </a:rPr>
                        <a:t>TOTALE</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rgbClr val="FF3300"/>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1886</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smtClean="0">
                        <a:ln>
                          <a:noFill/>
                        </a:ln>
                        <a:solidFill>
                          <a:srgbClr val="FF3300"/>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728</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smtClean="0">
                        <a:ln>
                          <a:noFill/>
                        </a:ln>
                        <a:solidFill>
                          <a:srgbClr val="FF3300"/>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2614</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292108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p:cNvSpPr>
            <a:spLocks noGrp="1"/>
          </p:cNvSpPr>
          <p:nvPr>
            <p:ph type="title"/>
          </p:nvPr>
        </p:nvSpPr>
        <p:spPr>
          <a:xfrm>
            <a:off x="685800" y="260350"/>
            <a:ext cx="7772400" cy="914400"/>
          </a:xfrm>
        </p:spPr>
        <p:txBody>
          <a:bodyPr>
            <a:normAutofit fontScale="90000"/>
          </a:bodyPr>
          <a:lstStyle/>
          <a:p>
            <a:pPr algn="ctr"/>
            <a:r>
              <a:rPr lang="it-IT" altLang="it-IT" sz="3600" b="1" smtClean="0">
                <a:solidFill>
                  <a:srgbClr val="9C1D08"/>
                </a:solidFill>
              </a:rPr>
              <a:t>Sentenza n.107/2012 </a:t>
            </a:r>
            <a:br>
              <a:rPr lang="it-IT" altLang="it-IT" sz="3600" b="1" smtClean="0">
                <a:solidFill>
                  <a:srgbClr val="9C1D08"/>
                </a:solidFill>
              </a:rPr>
            </a:br>
            <a:r>
              <a:rPr lang="it-IT" altLang="it-IT" sz="3600" b="1" smtClean="0">
                <a:solidFill>
                  <a:srgbClr val="9C1D08"/>
                </a:solidFill>
              </a:rPr>
              <a:t>Corte Costituzionale</a:t>
            </a:r>
          </a:p>
        </p:txBody>
      </p:sp>
      <p:sp>
        <p:nvSpPr>
          <p:cNvPr id="56323" name="Segnaposto tabella 2"/>
          <p:cNvSpPr>
            <a:spLocks noGrp="1" noTextEdit="1"/>
          </p:cNvSpPr>
          <p:nvPr>
            <p:ph type="tbl" idx="1"/>
          </p:nvPr>
        </p:nvSpPr>
        <p:spPr/>
      </p:sp>
      <p:sp>
        <p:nvSpPr>
          <p:cNvPr id="4" name="Rettangolo 3"/>
          <p:cNvSpPr/>
          <p:nvPr/>
        </p:nvSpPr>
        <p:spPr>
          <a:xfrm>
            <a:off x="685800" y="2220913"/>
            <a:ext cx="7772400" cy="4154487"/>
          </a:xfrm>
          <a:prstGeom prst="rect">
            <a:avLst/>
          </a:prstGeom>
        </p:spPr>
        <p:txBody>
          <a:bodyPr>
            <a:spAutoFit/>
          </a:bodyPr>
          <a:lstStyle/>
          <a:p>
            <a:pPr algn="ctr">
              <a:defRPr/>
            </a:pPr>
            <a:r>
              <a:rPr lang="it-IT" sz="2400" cap="all" dirty="0">
                <a:solidFill>
                  <a:srgbClr val="000000"/>
                </a:solidFill>
                <a:latin typeface="Times New Roman" panose="02020603050405020304" pitchFamily="18" charset="0"/>
              </a:rPr>
              <a:t>LA CORTE COSTITUZIONALE</a:t>
            </a:r>
          </a:p>
          <a:p>
            <a:pPr algn="just">
              <a:defRPr/>
            </a:pPr>
            <a:r>
              <a:rPr lang="it-IT" sz="2400" dirty="0">
                <a:solidFill>
                  <a:srgbClr val="000000"/>
                </a:solidFill>
                <a:latin typeface="Times New Roman" panose="02020603050405020304" pitchFamily="18" charset="0"/>
              </a:rPr>
              <a:t>dichiara l’illegittimità costituzionale dell’articolo 1, comma 1, della legge 25 febbraio 1992, n. 210 (Indennizzo a favore dei soggetti danneggiati da complicanze di tipo irreversibile a causa di vaccinazioni obbligatorie, trasfusioni e somministrazione di emoderivati), nella parte in cui non prevede il diritto ad un indennizzo, alle condizioni e nei modi stabiliti dalla medesima legge, nei confronti di coloro i quali abbiano subìto le conseguenze previste dallo stesso articolo 1, comma 1, a seguito di </a:t>
            </a:r>
            <a:r>
              <a:rPr lang="it-IT" sz="2400" b="1" i="1" u="sng" dirty="0">
                <a:solidFill>
                  <a:srgbClr val="000000"/>
                </a:solidFill>
                <a:latin typeface="Times New Roman" panose="02020603050405020304" pitchFamily="18" charset="0"/>
              </a:rPr>
              <a:t>vaccinazione contro il morbillo, la parotite e la rosolia.</a:t>
            </a:r>
          </a:p>
        </p:txBody>
      </p:sp>
    </p:spTree>
    <p:extLst>
      <p:ext uri="{BB962C8B-B14F-4D97-AF65-F5344CB8AC3E}">
        <p14:creationId xmlns:p14="http://schemas.microsoft.com/office/powerpoint/2010/main" val="415483262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p:nvPr>
        </p:nvSpPr>
        <p:spPr>
          <a:xfrm>
            <a:off x="323528" y="404664"/>
            <a:ext cx="8169275" cy="757238"/>
          </a:xfrm>
        </p:spPr>
        <p:txBody>
          <a:bodyPr>
            <a:normAutofit fontScale="90000"/>
          </a:bodyPr>
          <a:lstStyle/>
          <a:p>
            <a:pPr algn="ctr"/>
            <a:r>
              <a:rPr lang="it-IT" altLang="it-IT" b="1" u="sng" dirty="0" err="1" smtClean="0">
                <a:solidFill>
                  <a:srgbClr val="006699"/>
                </a:solidFill>
                <a:hlinkClick r:id="rId2"/>
              </a:rPr>
              <a:t>Cort</a:t>
            </a:r>
            <a:r>
              <a:rPr lang="it-IT" altLang="it-IT" b="1" u="sng" dirty="0" smtClean="0">
                <a:solidFill>
                  <a:srgbClr val="006699"/>
                </a:solidFill>
                <a:hlinkClick r:id="rId2"/>
              </a:rPr>
              <a:t>. Cost. n. 107/2012</a:t>
            </a:r>
            <a:r>
              <a:rPr lang="it-IT" altLang="it-IT" dirty="0" smtClean="0"/>
              <a:t/>
            </a:r>
            <a:br>
              <a:rPr lang="it-IT" altLang="it-IT" dirty="0" smtClean="0"/>
            </a:br>
            <a:endParaRPr lang="it-IT" altLang="it-IT" dirty="0" smtClean="0">
              <a:solidFill>
                <a:srgbClr val="555555"/>
              </a:solidFill>
            </a:endParaRPr>
          </a:p>
        </p:txBody>
      </p:sp>
      <p:sp>
        <p:nvSpPr>
          <p:cNvPr id="57347" name="Segnaposto tabella 2"/>
          <p:cNvSpPr>
            <a:spLocks noGrp="1" noTextEdit="1"/>
          </p:cNvSpPr>
          <p:nvPr>
            <p:ph type="tbl" idx="1"/>
          </p:nvPr>
        </p:nvSpPr>
        <p:spPr>
          <a:xfrm>
            <a:off x="685800" y="1412875"/>
            <a:ext cx="7772400" cy="4648200"/>
          </a:xfrm>
        </p:spPr>
      </p:sp>
      <p:sp>
        <p:nvSpPr>
          <p:cNvPr id="4" name="Rettangolo 3"/>
          <p:cNvSpPr/>
          <p:nvPr/>
        </p:nvSpPr>
        <p:spPr>
          <a:xfrm>
            <a:off x="685800" y="1982788"/>
            <a:ext cx="7772400" cy="4154487"/>
          </a:xfrm>
          <a:prstGeom prst="rect">
            <a:avLst/>
          </a:prstGeom>
        </p:spPr>
        <p:txBody>
          <a:bodyPr>
            <a:spAutoFit/>
          </a:bodyPr>
          <a:lstStyle/>
          <a:p>
            <a:pPr algn="just">
              <a:defRPr/>
            </a:pPr>
            <a:r>
              <a:rPr lang="it-IT" sz="2400" dirty="0">
                <a:solidFill>
                  <a:srgbClr val="555555"/>
                </a:solidFill>
                <a:latin typeface="+mn-lt"/>
              </a:rPr>
              <a:t>La Corte ha infatti precisato che “</a:t>
            </a:r>
            <a:r>
              <a:rPr lang="it-IT" sz="2400" i="1" dirty="0">
                <a:solidFill>
                  <a:srgbClr val="555555"/>
                </a:solidFill>
                <a:latin typeface="+mn-lt"/>
              </a:rPr>
              <a:t>In un contesto di irrinunciabile solidarietà la misura indennitaria appare per se stessa destinata non tanto, come quella risarcitoria, a riparare un danno ingiusto, quanto piuttosto a compensare il sacrificio individuale ritenuto corrispondente a un vantaggio collettivo: sarebbe, infatti, irragionevole che la collettività possa, tramite gli organi competenti, imporre o anche solo sollecitare comportamenti diretti alla protezione della salute pubblica senza che essa poi non debba reciprocamente rispondere delle conseguenze pregiudizievoli per la salute di coloro che si sono uniformati</a:t>
            </a:r>
            <a:r>
              <a:rPr lang="it-IT" sz="2400" dirty="0">
                <a:solidFill>
                  <a:srgbClr val="555555"/>
                </a:solidFill>
                <a:latin typeface="+mn-lt"/>
              </a:rPr>
              <a:t>”.</a:t>
            </a:r>
            <a:endParaRPr lang="it-IT" sz="2400" dirty="0">
              <a:latin typeface="+mn-lt"/>
            </a:endParaRPr>
          </a:p>
        </p:txBody>
      </p:sp>
    </p:spTree>
    <p:extLst>
      <p:ext uri="{BB962C8B-B14F-4D97-AF65-F5344CB8AC3E}">
        <p14:creationId xmlns:p14="http://schemas.microsoft.com/office/powerpoint/2010/main" val="7258721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p:cNvSpPr>
            <a:spLocks noGrp="1"/>
          </p:cNvSpPr>
          <p:nvPr>
            <p:ph type="title"/>
          </p:nvPr>
        </p:nvSpPr>
        <p:spPr>
          <a:xfrm>
            <a:off x="323528" y="620688"/>
            <a:ext cx="8169275" cy="757238"/>
          </a:xfrm>
        </p:spPr>
        <p:txBody>
          <a:bodyPr>
            <a:normAutofit fontScale="90000"/>
          </a:bodyPr>
          <a:lstStyle/>
          <a:p>
            <a:pPr algn="ctr"/>
            <a:r>
              <a:rPr lang="it-IT" altLang="it-IT" sz="3200" b="1" dirty="0" smtClean="0"/>
              <a:t/>
            </a:r>
            <a:br>
              <a:rPr lang="it-IT" altLang="it-IT" sz="3200" b="1" dirty="0" smtClean="0"/>
            </a:br>
            <a:r>
              <a:rPr lang="it-IT" altLang="it-IT" sz="3200" b="1" dirty="0" smtClean="0"/>
              <a:t>Corte Costituzionale</a:t>
            </a:r>
            <a:r>
              <a:rPr lang="it-IT" altLang="it-IT" sz="3200" dirty="0" smtClean="0"/>
              <a:t/>
            </a:r>
            <a:br>
              <a:rPr lang="it-IT" altLang="it-IT" sz="3200" dirty="0" smtClean="0"/>
            </a:br>
            <a:r>
              <a:rPr lang="it-IT" altLang="it-IT" sz="3200" b="1" dirty="0" smtClean="0"/>
              <a:t>Sentenza 16 ottobre 2000, n. 423</a:t>
            </a:r>
            <a:r>
              <a:rPr lang="it-IT" altLang="it-IT" sz="3200" dirty="0" smtClean="0"/>
              <a:t/>
            </a:r>
            <a:br>
              <a:rPr lang="it-IT" altLang="it-IT" sz="3200" dirty="0" smtClean="0"/>
            </a:br>
            <a:r>
              <a:rPr lang="it-IT" altLang="it-IT" sz="3200" dirty="0" smtClean="0"/>
              <a:t>  </a:t>
            </a:r>
          </a:p>
        </p:txBody>
      </p:sp>
      <p:sp>
        <p:nvSpPr>
          <p:cNvPr id="58371" name="Segnaposto tabella 2"/>
          <p:cNvSpPr>
            <a:spLocks noGrp="1" noTextEdit="1"/>
          </p:cNvSpPr>
          <p:nvPr>
            <p:ph type="tbl" idx="1"/>
          </p:nvPr>
        </p:nvSpPr>
        <p:spPr/>
      </p:sp>
      <p:sp>
        <p:nvSpPr>
          <p:cNvPr id="4" name="Rettangolo 3"/>
          <p:cNvSpPr/>
          <p:nvPr/>
        </p:nvSpPr>
        <p:spPr>
          <a:xfrm>
            <a:off x="685800" y="2413000"/>
            <a:ext cx="7772400" cy="3048000"/>
          </a:xfrm>
          <a:prstGeom prst="rect">
            <a:avLst/>
          </a:prstGeom>
        </p:spPr>
        <p:txBody>
          <a:bodyPr>
            <a:spAutoFit/>
          </a:bodyPr>
          <a:lstStyle/>
          <a:p>
            <a:pPr algn="just">
              <a:defRPr/>
            </a:pPr>
            <a:r>
              <a:rPr lang="it-IT" sz="2400" b="1" dirty="0">
                <a:solidFill>
                  <a:srgbClr val="555555"/>
                </a:solidFill>
                <a:latin typeface="+mn-lt"/>
              </a:rPr>
              <a:t>dichiara l'illegittimità costituzionale dell'art. 1, comma 1, della legge 25 febbraio 1992, n. 210 (Indennizzo a favore dei soggetti danneggiati da complicanze di tipo irreversibile a causa di vaccinazioni obbligatorie, trasfusioni e somministrazione di emoderivati), nella parte in cui non prevede il diritto all'indennizzo, alle condizioni ivi stabilite, di coloro che siano stati sottoposti a vaccinazione antiepatite B, a partire dall'anno 1983</a:t>
            </a:r>
            <a:endParaRPr lang="it-IT" sz="2400" dirty="0">
              <a:latin typeface="+mn-lt"/>
            </a:endParaRPr>
          </a:p>
        </p:txBody>
      </p:sp>
    </p:spTree>
    <p:extLst>
      <p:ext uri="{BB962C8B-B14F-4D97-AF65-F5344CB8AC3E}">
        <p14:creationId xmlns:p14="http://schemas.microsoft.com/office/powerpoint/2010/main" val="193341247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p:nvPr>
        </p:nvSpPr>
        <p:spPr>
          <a:xfrm>
            <a:off x="827584" y="980728"/>
            <a:ext cx="7772400" cy="1328738"/>
          </a:xfrm>
        </p:spPr>
        <p:txBody>
          <a:bodyPr>
            <a:normAutofit fontScale="90000"/>
          </a:bodyPr>
          <a:lstStyle/>
          <a:p>
            <a:pPr algn="ctr"/>
            <a:r>
              <a:rPr lang="it-IT" altLang="it-IT" dirty="0" smtClean="0"/>
              <a:t>Tribunale di Milano </a:t>
            </a:r>
            <a:br>
              <a:rPr lang="it-IT" altLang="it-IT" dirty="0" smtClean="0"/>
            </a:br>
            <a:r>
              <a:rPr lang="it-IT" altLang="it-IT" dirty="0" smtClean="0"/>
              <a:t>Sezione Lavoro Sentenza I grado del 23/09/14</a:t>
            </a:r>
          </a:p>
        </p:txBody>
      </p:sp>
      <p:sp>
        <p:nvSpPr>
          <p:cNvPr id="59395" name="Segnaposto tabella 2"/>
          <p:cNvSpPr>
            <a:spLocks noGrp="1" noTextEdit="1"/>
          </p:cNvSpPr>
          <p:nvPr>
            <p:ph type="tbl" idx="1"/>
          </p:nvPr>
        </p:nvSpPr>
        <p:spPr/>
      </p:sp>
      <p:sp>
        <p:nvSpPr>
          <p:cNvPr id="4" name="Rettangolo 3"/>
          <p:cNvSpPr/>
          <p:nvPr/>
        </p:nvSpPr>
        <p:spPr>
          <a:xfrm>
            <a:off x="685800" y="2844800"/>
            <a:ext cx="7772400" cy="2676525"/>
          </a:xfrm>
          <a:prstGeom prst="rect">
            <a:avLst/>
          </a:prstGeom>
        </p:spPr>
        <p:txBody>
          <a:bodyPr>
            <a:spAutoFit/>
          </a:bodyPr>
          <a:lstStyle/>
          <a:p>
            <a:pPr algn="just">
              <a:defRPr/>
            </a:pPr>
            <a:r>
              <a:rPr lang="it-IT" sz="2800" dirty="0">
                <a:solidFill>
                  <a:srgbClr val="000000"/>
                </a:solidFill>
                <a:latin typeface="+mn-lt"/>
              </a:rPr>
              <a:t>Il tribunale del lavoro di Milano ha stabilito che un bambino affetto da autismo dovrà essere mantenuto a vita con un assegno bimestrale pagato dal Ministero della Salute, che ha presentato appello contro questa decisione tramite l’Avvocatura Distrettuale dello Stato.</a:t>
            </a:r>
            <a:endParaRPr lang="it-IT" sz="2800" dirty="0">
              <a:latin typeface="+mn-lt"/>
            </a:endParaRPr>
          </a:p>
        </p:txBody>
      </p:sp>
    </p:spTree>
    <p:extLst>
      <p:ext uri="{BB962C8B-B14F-4D97-AF65-F5344CB8AC3E}">
        <p14:creationId xmlns:p14="http://schemas.microsoft.com/office/powerpoint/2010/main" val="74338436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a:xfrm>
            <a:off x="323528" y="476672"/>
            <a:ext cx="8169275" cy="757238"/>
          </a:xfrm>
        </p:spPr>
        <p:txBody>
          <a:bodyPr>
            <a:normAutofit fontScale="90000"/>
          </a:bodyPr>
          <a:lstStyle/>
          <a:p>
            <a:pPr algn="ctr"/>
            <a:r>
              <a:rPr lang="it-IT" altLang="it-IT" dirty="0" smtClean="0"/>
              <a:t>Tribunale di Milano</a:t>
            </a:r>
          </a:p>
        </p:txBody>
      </p:sp>
      <p:sp>
        <p:nvSpPr>
          <p:cNvPr id="60419" name="Segnaposto tabella 2"/>
          <p:cNvSpPr>
            <a:spLocks noGrp="1" noTextEdit="1"/>
          </p:cNvSpPr>
          <p:nvPr>
            <p:ph type="tbl" idx="1"/>
          </p:nvPr>
        </p:nvSpPr>
        <p:spPr>
          <a:xfrm>
            <a:off x="685800" y="2020888"/>
            <a:ext cx="7772400" cy="4648200"/>
          </a:xfrm>
        </p:spPr>
      </p:sp>
      <p:sp>
        <p:nvSpPr>
          <p:cNvPr id="4" name="Rettangolo 3"/>
          <p:cNvSpPr/>
          <p:nvPr/>
        </p:nvSpPr>
        <p:spPr>
          <a:xfrm>
            <a:off x="717550" y="1341438"/>
            <a:ext cx="7772400" cy="4892675"/>
          </a:xfrm>
          <a:prstGeom prst="rect">
            <a:avLst/>
          </a:prstGeom>
        </p:spPr>
        <p:txBody>
          <a:bodyPr>
            <a:spAutoFit/>
          </a:bodyPr>
          <a:lstStyle/>
          <a:p>
            <a:pPr algn="just">
              <a:defRPr/>
            </a:pPr>
            <a:r>
              <a:rPr lang="it-IT" sz="2400" dirty="0">
                <a:solidFill>
                  <a:srgbClr val="000000"/>
                </a:solidFill>
                <a:latin typeface="+mj-lt"/>
              </a:rPr>
              <a:t>Al bambino nel 2006 era stato iniettato il vaccino esavalente: il magistrato che si è occupato del caso ha reputato che sia stata “acclarata la sussistenza del nesso causale tra tale vaccinazione e la malattia”. La decisione del giudice sta facendo molto discutere sia in ambiente giuridico sia in ambito accademico, perché fino a oggi </a:t>
            </a:r>
            <a:r>
              <a:rPr lang="it-IT" sz="2400" b="1" dirty="0">
                <a:solidFill>
                  <a:srgbClr val="1C809E"/>
                </a:solidFill>
                <a:latin typeface="+mj-lt"/>
                <a:hlinkClick r:id="rId2"/>
              </a:rPr>
              <a:t>nessuna ricerca scientifica ha mai dimostrato una correlazione tra vaccinazioni e autismo</a:t>
            </a:r>
            <a:r>
              <a:rPr lang="it-IT" sz="2400" dirty="0">
                <a:solidFill>
                  <a:srgbClr val="000000"/>
                </a:solidFill>
                <a:latin typeface="+mj-lt"/>
              </a:rPr>
              <a:t>. Il tema è discusso da anni e considerata l’assenza di prove è ormai considerato una leggenda metropolitana: molte delle convinzioni errate sull’argomento da parte dell’opinione pubblica derivano da uno studio scientifico pubblicato nel 1998 sulla vaccinazione trivalente, poi ritirato perché scorretto e fraudolento.</a:t>
            </a:r>
            <a:endParaRPr lang="it-IT" sz="2400" dirty="0">
              <a:latin typeface="+mj-lt"/>
            </a:endParaRPr>
          </a:p>
        </p:txBody>
      </p:sp>
    </p:spTree>
    <p:extLst>
      <p:ext uri="{BB962C8B-B14F-4D97-AF65-F5344CB8AC3E}">
        <p14:creationId xmlns:p14="http://schemas.microsoft.com/office/powerpoint/2010/main" val="76376938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p:txBody>
          <a:bodyPr/>
          <a:lstStyle/>
          <a:p>
            <a:pPr algn="ctr"/>
            <a:r>
              <a:rPr lang="it-IT" altLang="it-IT" smtClean="0"/>
              <a:t>Tribunale di Milano</a:t>
            </a:r>
          </a:p>
        </p:txBody>
      </p:sp>
      <p:sp>
        <p:nvSpPr>
          <p:cNvPr id="61443" name="Segnaposto contenuto 2"/>
          <p:cNvSpPr>
            <a:spLocks noGrp="1"/>
          </p:cNvSpPr>
          <p:nvPr>
            <p:ph idx="1"/>
          </p:nvPr>
        </p:nvSpPr>
        <p:spPr/>
        <p:txBody>
          <a:bodyPr>
            <a:normAutofit fontScale="92500" lnSpcReduction="10000"/>
          </a:bodyPr>
          <a:lstStyle/>
          <a:p>
            <a:pPr algn="just"/>
            <a:r>
              <a:rPr lang="it-IT" altLang="it-IT" sz="2400" smtClean="0"/>
              <a:t>La decisione del giudice è motivata in una ventina di pagine, nelle quali sono riportate e accolte le considerazioni di una perizia del medico legale nominato dal tribunale. Vi si legge che “è probabile che il disturbo autistico del piccolo sia stato concausato, sulla base di un polimorfismo che lo ha reso suscettibile alla tossicità di uno o più ingredienti (o inquinanti), dal vaccino Infanrix Hexa” prodotto dall’azienda farmaceutica GlaxoSmithKline (GSK). Il riferimento è a un documento riservato della società sugli effetti collaterali del vaccino esavalente che secondo il perito sarebbero emersi durante la sperimentazione, prima della messa in vendita del prodotto, e “omessi dall’elenco degli effetti avversi sottoposto alle autorità sanitarie”.</a:t>
            </a:r>
          </a:p>
        </p:txBody>
      </p:sp>
    </p:spTree>
    <p:extLst>
      <p:ext uri="{BB962C8B-B14F-4D97-AF65-F5344CB8AC3E}">
        <p14:creationId xmlns:p14="http://schemas.microsoft.com/office/powerpoint/2010/main" val="122620182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1"/>
          <p:cNvSpPr>
            <a:spLocks noGrp="1"/>
          </p:cNvSpPr>
          <p:nvPr>
            <p:ph type="title"/>
          </p:nvPr>
        </p:nvSpPr>
        <p:spPr/>
        <p:txBody>
          <a:bodyPr/>
          <a:lstStyle/>
          <a:p>
            <a:pPr algn="ctr"/>
            <a:r>
              <a:rPr lang="it-IT" altLang="it-IT" smtClean="0"/>
              <a:t>Tribunale di Milano</a:t>
            </a:r>
          </a:p>
        </p:txBody>
      </p:sp>
      <p:sp>
        <p:nvSpPr>
          <p:cNvPr id="62467" name="Segnaposto contenuto 2"/>
          <p:cNvSpPr>
            <a:spLocks noGrp="1"/>
          </p:cNvSpPr>
          <p:nvPr>
            <p:ph idx="1"/>
          </p:nvPr>
        </p:nvSpPr>
        <p:spPr>
          <a:xfrm>
            <a:off x="468313" y="1268413"/>
            <a:ext cx="8280400" cy="4827587"/>
          </a:xfrm>
        </p:spPr>
        <p:txBody>
          <a:bodyPr>
            <a:normAutofit fontScale="92500" lnSpcReduction="10000"/>
          </a:bodyPr>
          <a:lstStyle/>
          <a:p>
            <a:pPr marL="0" indent="0" algn="just">
              <a:buFontTx/>
              <a:buNone/>
            </a:pPr>
            <a:r>
              <a:rPr lang="it-IT" altLang="it-IT" sz="2400" smtClean="0"/>
              <a:t>Il giudice in altri passaggi della decisione cita il medico legale scrivendo che nel vaccino sarebbe rilevabile “una specifica idoneità lesiva per il disturbo autistico” sottostimata e dovuta all’esistenza “di lotti del vaccino contenente un disinfettante a base di mercurio, oggi ufficialmente bandito per via della comprovata neurotossicità”. A oggi non esistono però ricerche scientifiche che abbiano dimostrato una correlazione tra la presenza di mercurio e lo sviluppo di malattie come l’autismo. Negli Stati Uniti era stato sollevato il problema anni fa, perché c’era il timore che facendo in contemporanea sei vaccinazioni in una volta sola i bambini potessero essere esposti a quantità di mercurio superiori alle soglie di cautela. Non fu mai dimostrato un danno dovuto alla somministrazione ma per ulteriore cautela in seguito furono elaborati sistemi per ridurre o rimuovere del tutto le già basse dosi di mercurio presenti.</a:t>
            </a:r>
          </a:p>
        </p:txBody>
      </p:sp>
    </p:spTree>
    <p:extLst>
      <p:ext uri="{BB962C8B-B14F-4D97-AF65-F5344CB8AC3E}">
        <p14:creationId xmlns:p14="http://schemas.microsoft.com/office/powerpoint/2010/main" val="746458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6632"/>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2000" dirty="0" smtClean="0">
                <a:solidFill>
                  <a:srgbClr val="FFFF00"/>
                </a:solidFill>
                <a:latin typeface="+mn-lt"/>
              </a:rPr>
              <a:t>POSIZIONE DI STATO DEL MILITARE </a:t>
            </a:r>
            <a:endParaRPr lang="it-IT" sz="1600" i="1" dirty="0">
              <a:solidFill>
                <a:schemeClr val="tx1"/>
              </a:solidFill>
              <a:latin typeface="+mn-lt"/>
            </a:endParaRPr>
          </a:p>
        </p:txBody>
      </p:sp>
      <p:pic>
        <p:nvPicPr>
          <p:cNvPr id="4" name="Picture 3"/>
          <p:cNvPicPr>
            <a:picLocks noChangeAspect="1"/>
          </p:cNvPicPr>
          <p:nvPr/>
        </p:nvPicPr>
        <p:blipFill>
          <a:blip r:embed="rId2" cstate="print"/>
          <a:stretch>
            <a:fillRect/>
          </a:stretch>
        </p:blipFill>
        <p:spPr>
          <a:xfrm>
            <a:off x="539552" y="3501008"/>
            <a:ext cx="8196037" cy="2304256"/>
          </a:xfrm>
          <a:prstGeom prst="rect">
            <a:avLst/>
          </a:prstGeom>
        </p:spPr>
      </p:pic>
      <p:pic>
        <p:nvPicPr>
          <p:cNvPr id="6" name="Picture 5"/>
          <p:cNvPicPr>
            <a:picLocks noChangeAspect="1"/>
          </p:cNvPicPr>
          <p:nvPr/>
        </p:nvPicPr>
        <p:blipFill>
          <a:blip r:embed="rId3" cstate="print"/>
          <a:stretch>
            <a:fillRect/>
          </a:stretch>
        </p:blipFill>
        <p:spPr>
          <a:xfrm>
            <a:off x="1763688" y="980728"/>
            <a:ext cx="5341764" cy="2314420"/>
          </a:xfrm>
          <a:prstGeom prst="rect">
            <a:avLst/>
          </a:prstGeom>
        </p:spPr>
      </p:pic>
      <p:pic>
        <p:nvPicPr>
          <p:cNvPr id="7"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0" y="5805264"/>
            <a:ext cx="9144000" cy="1077218"/>
          </a:xfrm>
          <a:prstGeom prst="rect">
            <a:avLst/>
          </a:prstGeom>
        </p:spPr>
        <p:txBody>
          <a:bodyPr wrap="square">
            <a:spAutoFit/>
          </a:bodyPr>
          <a:lstStyle/>
          <a:p>
            <a:pPr algn="ctr">
              <a:spcBef>
                <a:spcPts val="2400"/>
              </a:spcBef>
            </a:pPr>
            <a:endParaRPr lang="it-IT" sz="1100" dirty="0" smtClean="0">
              <a:solidFill>
                <a:schemeClr val="tx2"/>
              </a:solidFill>
            </a:endParaRPr>
          </a:p>
          <a:p>
            <a:pPr algn="ctr">
              <a:spcBef>
                <a:spcPts val="24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p:txBody>
      </p:sp>
      <p:pic>
        <p:nvPicPr>
          <p:cNvPr id="9" name="Picture 2" descr="C:\Users\marco.cannavicci\Desktop\LOGO DEFINITIV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62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p:txBody>
          <a:bodyPr/>
          <a:lstStyle/>
          <a:p>
            <a:pPr algn="ctr"/>
            <a:r>
              <a:rPr lang="it-IT" altLang="it-IT" smtClean="0"/>
              <a:t>Lo studio fraudolento del 1998</a:t>
            </a:r>
          </a:p>
        </p:txBody>
      </p:sp>
      <p:sp>
        <p:nvSpPr>
          <p:cNvPr id="63491" name="Segnaposto contenuto 2"/>
          <p:cNvSpPr>
            <a:spLocks noGrp="1"/>
          </p:cNvSpPr>
          <p:nvPr>
            <p:ph idx="1"/>
          </p:nvPr>
        </p:nvSpPr>
        <p:spPr/>
        <p:txBody>
          <a:bodyPr/>
          <a:lstStyle/>
          <a:p>
            <a:pPr marL="0" indent="0" algn="just">
              <a:buFontTx/>
              <a:buNone/>
            </a:pPr>
            <a:r>
              <a:rPr lang="it-IT" altLang="it-IT" sz="2400" smtClean="0"/>
              <a:t>La</a:t>
            </a:r>
            <a:r>
              <a:rPr lang="it-IT" altLang="it-IT" sz="2400" smtClean="0">
                <a:solidFill>
                  <a:srgbClr val="0070C0"/>
                </a:solidFill>
              </a:rPr>
              <a:t> </a:t>
            </a:r>
            <a:r>
              <a:rPr lang="it-IT" altLang="it-IT" sz="2400" b="1" smtClean="0">
                <a:solidFill>
                  <a:srgbClr val="FF0000"/>
                </a:solidFill>
                <a:hlinkClick r:id="rId2"/>
              </a:rPr>
              <a:t>ricerca pubblicata nel 1998</a:t>
            </a:r>
            <a:r>
              <a:rPr lang="it-IT" altLang="it-IT" sz="2400" smtClean="0"/>
              <a:t> si occupò del vaccino trivalente (MPR, morbillo, parotite, rosolia) e non dell’esavalente oggetto della decisione del giudice di Milano. L’allora medico Andrew Wakefield pubblicò su </a:t>
            </a:r>
            <a:r>
              <a:rPr lang="it-IT" altLang="it-IT" sz="2400" i="1" smtClean="0"/>
              <a:t>The Lancet</a:t>
            </a:r>
            <a:r>
              <a:rPr lang="it-IT" altLang="it-IT" sz="2400" smtClean="0"/>
              <a:t>, una delle più importanti riviste mediche al mondo, uno studio in cui si dava conto di 12 bambini che avrebbero sviluppato marcati disturbi del comportamento in seguito alla somministrazione del vaccino MPR. Wakefield sosteneva che i vaccini portassero ad alcuni problemi intestinali che potevano essere la causa di uno scorretto sviluppo neurologico durante la crescita dei bambini.</a:t>
            </a:r>
          </a:p>
        </p:txBody>
      </p:sp>
    </p:spTree>
    <p:extLst>
      <p:ext uri="{BB962C8B-B14F-4D97-AF65-F5344CB8AC3E}">
        <p14:creationId xmlns:p14="http://schemas.microsoft.com/office/powerpoint/2010/main" val="263807365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1"/>
          <p:cNvSpPr>
            <a:spLocks noGrp="1"/>
          </p:cNvSpPr>
          <p:nvPr>
            <p:ph type="title"/>
          </p:nvPr>
        </p:nvSpPr>
        <p:spPr/>
        <p:txBody>
          <a:bodyPr/>
          <a:lstStyle/>
          <a:p>
            <a:pPr algn="ctr"/>
            <a:r>
              <a:rPr lang="it-IT" altLang="it-IT" smtClean="0"/>
              <a:t>Lo studio fraudolento del 1998</a:t>
            </a:r>
          </a:p>
        </p:txBody>
      </p:sp>
      <p:sp>
        <p:nvSpPr>
          <p:cNvPr id="64515" name="Segnaposto contenuto 2"/>
          <p:cNvSpPr>
            <a:spLocks noGrp="1"/>
          </p:cNvSpPr>
          <p:nvPr>
            <p:ph idx="1"/>
          </p:nvPr>
        </p:nvSpPr>
        <p:spPr/>
        <p:txBody>
          <a:bodyPr>
            <a:normAutofit lnSpcReduction="10000"/>
          </a:bodyPr>
          <a:lstStyle/>
          <a:p>
            <a:pPr algn="just"/>
            <a:r>
              <a:rPr lang="it-IT" altLang="it-IT" sz="2800" smtClean="0"/>
              <a:t>La ricerca fece discutere, ma in seguito si scoprì che Wakefield aveva ricevuto 55mila sterline da un gruppo di persone alla ricerca di prove per dimostrare la presunta dannosità del vaccino MPR. </a:t>
            </a:r>
            <a:r>
              <a:rPr lang="it-IT" altLang="it-IT" sz="2800" i="1" smtClean="0"/>
              <a:t>The Lancet</a:t>
            </a:r>
            <a:r>
              <a:rPr lang="it-IT" altLang="it-IT" sz="2800" smtClean="0"/>
              <a:t> si scusò e nel 2010 ritirò completamente e integralmente lo studio, una cosa con pochi precedenti. Altre inchieste dimostrarono che Wakefield aveva omesso e distorto alcuni dati per sostenere meglio la sua tesi sull’autismo: fu radiato e gli fu vietato di proseguire la professione medica.</a:t>
            </a:r>
          </a:p>
        </p:txBody>
      </p:sp>
    </p:spTree>
    <p:extLst>
      <p:ext uri="{BB962C8B-B14F-4D97-AF65-F5344CB8AC3E}">
        <p14:creationId xmlns:p14="http://schemas.microsoft.com/office/powerpoint/2010/main" val="113666143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olo 1"/>
          <p:cNvSpPr>
            <a:spLocks noGrp="1"/>
          </p:cNvSpPr>
          <p:nvPr>
            <p:ph type="title"/>
          </p:nvPr>
        </p:nvSpPr>
        <p:spPr/>
        <p:txBody>
          <a:bodyPr/>
          <a:lstStyle/>
          <a:p>
            <a:pPr algn="ctr"/>
            <a:r>
              <a:rPr lang="it-IT" altLang="it-IT" smtClean="0"/>
              <a:t>Precedenti sentenze</a:t>
            </a:r>
          </a:p>
        </p:txBody>
      </p:sp>
      <p:sp>
        <p:nvSpPr>
          <p:cNvPr id="65539" name="Segnaposto contenuto 2"/>
          <p:cNvSpPr>
            <a:spLocks noGrp="1"/>
          </p:cNvSpPr>
          <p:nvPr>
            <p:ph idx="1"/>
          </p:nvPr>
        </p:nvSpPr>
        <p:spPr>
          <a:xfrm>
            <a:off x="179388" y="1447800"/>
            <a:ext cx="8856662" cy="4648200"/>
          </a:xfrm>
        </p:spPr>
        <p:txBody>
          <a:bodyPr>
            <a:normAutofit fontScale="92500" lnSpcReduction="10000"/>
          </a:bodyPr>
          <a:lstStyle/>
          <a:p>
            <a:pPr marL="0" indent="0" algn="just">
              <a:buFontTx/>
              <a:buNone/>
            </a:pPr>
            <a:r>
              <a:rPr lang="it-IT" altLang="it-IT" sz="2800" smtClean="0"/>
              <a:t>La decisione del tribunale di Milano sul vaccino esavalente ha comunque qualche precedente. Nel </a:t>
            </a:r>
            <a:r>
              <a:rPr lang="it-IT" altLang="it-IT" sz="2800" u="sng" smtClean="0"/>
              <a:t>luglio del 2013 </a:t>
            </a:r>
            <a:r>
              <a:rPr lang="it-IT" altLang="it-IT" sz="2800" smtClean="0"/>
              <a:t>il </a:t>
            </a:r>
            <a:r>
              <a:rPr lang="it-IT" altLang="it-IT" sz="2800" b="1" smtClean="0"/>
              <a:t>tribunale di Pesaro</a:t>
            </a:r>
            <a:r>
              <a:rPr lang="it-IT" altLang="it-IT" sz="2800" smtClean="0"/>
              <a:t> riconobbe colpevole in primo grado il ministero della Salute per la morte di una bambina di sei mesi nel febbraio del 2003. Per quanto riguarda il vaccino trivalente, invece, nel </a:t>
            </a:r>
            <a:r>
              <a:rPr lang="it-IT" altLang="it-IT" sz="2800" u="sng" smtClean="0"/>
              <a:t>marzo del 2012 </a:t>
            </a:r>
            <a:r>
              <a:rPr lang="it-IT" altLang="it-IT" sz="2800" smtClean="0"/>
              <a:t>il ministero della Salute fu condannato dal </a:t>
            </a:r>
            <a:r>
              <a:rPr lang="it-IT" altLang="it-IT" sz="2800" b="1" smtClean="0"/>
              <a:t>tribunale di Rimini </a:t>
            </a:r>
            <a:r>
              <a:rPr lang="it-IT" altLang="it-IT" sz="2800" smtClean="0"/>
              <a:t>a risarcire una coppia di genitori che avevano fatto causa sostenendo che il loro figlio fosse diventato autistico in seguito alla vaccinazione MPR. La sentenza era in parte basata proprio sullo studio di Wakefield del 1998 e anche per questo motivo il Ministero della Salute fece ricorso in appello.</a:t>
            </a:r>
          </a:p>
        </p:txBody>
      </p:sp>
    </p:spTree>
    <p:extLst>
      <p:ext uri="{BB962C8B-B14F-4D97-AF65-F5344CB8AC3E}">
        <p14:creationId xmlns:p14="http://schemas.microsoft.com/office/powerpoint/2010/main" val="98595495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395536" y="2924944"/>
            <a:ext cx="8153400" cy="769441"/>
          </a:xfrm>
          <a:prstGeom prst="rect">
            <a:avLst/>
          </a:prstGeom>
          <a:noFill/>
          <a:ln w="9525">
            <a:noFill/>
            <a:miter lim="800000"/>
            <a:headEnd/>
            <a:tailEnd/>
          </a:ln>
          <a:effectLst/>
        </p:spPr>
        <p:txBody>
          <a:bodyPr>
            <a:spAutoFit/>
          </a:bodyPr>
          <a:lstStyle/>
          <a:p>
            <a:pPr algn="ctr" eaLnBrk="1" hangingPunct="1">
              <a:defRPr/>
            </a:pPr>
            <a:r>
              <a:rPr lang="en-US" sz="4400" b="1" i="1" dirty="0" smtClean="0">
                <a:effectLst>
                  <a:outerShdw blurRad="38100" dist="38100" dir="2700000" algn="tl">
                    <a:srgbClr val="C0C0C0"/>
                  </a:outerShdw>
                </a:effectLst>
                <a:latin typeface="Times New Roman" pitchFamily="18" charset="0"/>
              </a:rPr>
              <a:t> Grazie</a:t>
            </a:r>
            <a:endParaRPr lang="it-IT" sz="4400" b="1" i="1" dirty="0">
              <a:effectLst>
                <a:outerShdw blurRad="38100" dist="38100" dir="2700000" algn="tl">
                  <a:srgbClr val="C0C0C0"/>
                </a:outerShdw>
              </a:effectLst>
              <a:latin typeface="Times New Roman" pitchFamily="18" charset="0"/>
            </a:endParaRPr>
          </a:p>
        </p:txBody>
      </p:sp>
      <p:pic>
        <p:nvPicPr>
          <p:cNvPr id="7"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2520280"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olo 1"/>
          <p:cNvSpPr txBox="1">
            <a:spLocks/>
          </p:cNvSpPr>
          <p:nvPr/>
        </p:nvSpPr>
        <p:spPr>
          <a:xfrm>
            <a:off x="3059832" y="332656"/>
            <a:ext cx="3384376" cy="1800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800" b="0" i="1" u="none" strike="noStrike" kern="1200" cap="none" spc="0" normalizeH="0" baseline="0" noProof="0" dirty="0" smtClean="0">
                <a:ln>
                  <a:noFill/>
                </a:ln>
                <a:solidFill>
                  <a:schemeClr val="tx2"/>
                </a:solidFill>
                <a:effectLst/>
                <a:uLnTx/>
                <a:uFillTx/>
                <a:latin typeface="+mj-lt"/>
                <a:ea typeface="+mj-ea"/>
                <a:cs typeface="+mj-cs"/>
              </a:rPr>
              <a:t>«Dall’essere di Parmenide al valore della persona: tra storia e medicina legale della Pubblica Amministrazione» </a:t>
            </a:r>
            <a:endParaRPr kumimoji="0" lang="it-IT" sz="1800" b="0" i="1" u="none" strike="noStrike" kern="1200" cap="none" spc="0" normalizeH="0" baseline="0" noProof="0" dirty="0">
              <a:ln>
                <a:noFill/>
              </a:ln>
              <a:solidFill>
                <a:schemeClr val="tx2"/>
              </a:solidFill>
              <a:effectLst/>
              <a:uLnTx/>
              <a:uFillTx/>
              <a:latin typeface="+mj-lt"/>
              <a:ea typeface="+mj-ea"/>
              <a:cs typeface="+mj-cs"/>
            </a:endParaRPr>
          </a:p>
        </p:txBody>
      </p:sp>
      <p:pic>
        <p:nvPicPr>
          <p:cNvPr id="9" name="Picture 2" descr="C:\Users\marco.cannavicci\Desktop\LOGO DEFINITIV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1742" y="332656"/>
            <a:ext cx="1944216" cy="122413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ttangolo 10"/>
          <p:cNvSpPr/>
          <p:nvPr/>
        </p:nvSpPr>
        <p:spPr>
          <a:xfrm>
            <a:off x="1547664" y="5157192"/>
            <a:ext cx="6048672" cy="1261884"/>
          </a:xfrm>
          <a:prstGeom prst="rect">
            <a:avLst/>
          </a:prstGeom>
        </p:spPr>
        <p:txBody>
          <a:bodyPr wrap="square">
            <a:spAutoFit/>
          </a:bodyPr>
          <a:lstStyle/>
          <a:p>
            <a:pPr lvl="1" algn="ctr"/>
            <a:r>
              <a:rPr lang="it-IT" sz="1600" dirty="0" err="1" smtClean="0">
                <a:solidFill>
                  <a:schemeClr val="tx2"/>
                </a:solidFill>
              </a:rPr>
              <a:t>Ascea</a:t>
            </a:r>
            <a:r>
              <a:rPr lang="it-IT" sz="1600" dirty="0" smtClean="0">
                <a:solidFill>
                  <a:schemeClr val="tx2"/>
                </a:solidFill>
              </a:rPr>
              <a:t> – </a:t>
            </a:r>
            <a:r>
              <a:rPr lang="it-IT" sz="1600" dirty="0" err="1" smtClean="0">
                <a:solidFill>
                  <a:schemeClr val="tx2"/>
                </a:solidFill>
              </a:rPr>
              <a:t>Casalvelino</a:t>
            </a:r>
            <a:r>
              <a:rPr lang="it-IT" sz="1600" dirty="0" smtClean="0">
                <a:solidFill>
                  <a:schemeClr val="tx2"/>
                </a:solidFill>
              </a:rPr>
              <a:t> 28-29-30 settembre 2016</a:t>
            </a:r>
          </a:p>
          <a:p>
            <a:pPr algn="ctr"/>
            <a:r>
              <a:rPr lang="it-IT" sz="2000" dirty="0" smtClean="0">
                <a:solidFill>
                  <a:schemeClr val="tx2"/>
                </a:solidFill>
              </a:rPr>
              <a:t>Associazione nazionale di Medicina Legale per la Pubblica Amministrazione</a:t>
            </a:r>
          </a:p>
          <a:p>
            <a:pPr algn="ctr"/>
            <a:r>
              <a:rPr lang="it-IT" sz="2000" dirty="0" smtClean="0">
                <a:solidFill>
                  <a:schemeClr val="tx2"/>
                </a:solidFill>
              </a:rPr>
              <a:t>I Congresso Nazionale </a:t>
            </a:r>
            <a:endParaRPr lang="it-IT" sz="2000" dirty="0">
              <a:solidFill>
                <a:schemeClr val="tx2"/>
              </a:solidFill>
            </a:endParaRPr>
          </a:p>
        </p:txBody>
      </p:sp>
    </p:spTree>
    <p:extLst>
      <p:ext uri="{BB962C8B-B14F-4D97-AF65-F5344CB8AC3E}">
        <p14:creationId xmlns:p14="http://schemas.microsoft.com/office/powerpoint/2010/main" val="526324643"/>
      </p:ext>
    </p:extLst>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3131840" y="116633"/>
            <a:ext cx="3384376" cy="1800200"/>
          </a:xfrm>
        </p:spPr>
        <p:txBody>
          <a:bodyPr>
            <a:noAutofit/>
          </a:bodyPr>
          <a:lstStyle/>
          <a:p>
            <a:r>
              <a:rPr lang="it-IT" sz="1800" i="1" dirty="0" smtClean="0">
                <a:solidFill>
                  <a:schemeClr val="tx2"/>
                </a:solidFill>
              </a:rPr>
              <a:t>«Dall’essere di Parmenide al valore della persona: tra storia e medicina legale della Pubblica Amministrazione» </a:t>
            </a:r>
            <a:endParaRPr lang="it-IT" sz="1800" i="1" dirty="0">
              <a:solidFill>
                <a:schemeClr val="tx2"/>
              </a:solidFill>
            </a:endParaRPr>
          </a:p>
        </p:txBody>
      </p:sp>
      <p:sp>
        <p:nvSpPr>
          <p:cNvPr id="3" name="Sottotitolo 2"/>
          <p:cNvSpPr>
            <a:spLocks noGrp="1"/>
          </p:cNvSpPr>
          <p:nvPr>
            <p:ph type="subTitle" idx="1"/>
          </p:nvPr>
        </p:nvSpPr>
        <p:spPr>
          <a:xfrm>
            <a:off x="971600" y="2492896"/>
            <a:ext cx="7416824" cy="4176464"/>
          </a:xfrm>
        </p:spPr>
        <p:txBody>
          <a:bodyPr>
            <a:normAutofit fontScale="92500" lnSpcReduction="20000"/>
          </a:bodyPr>
          <a:lstStyle/>
          <a:p>
            <a:endParaRPr lang="it-IT" dirty="0"/>
          </a:p>
          <a:p>
            <a:r>
              <a:rPr lang="it-IT" i="1" dirty="0" smtClean="0">
                <a:solidFill>
                  <a:schemeClr val="tx2"/>
                </a:solidFill>
              </a:rPr>
              <a:t>Dott.ssa Monica di Marzo</a:t>
            </a:r>
          </a:p>
          <a:p>
            <a:r>
              <a:rPr lang="it-IT" sz="2100" dirty="0" smtClean="0">
                <a:solidFill>
                  <a:schemeClr val="tx2"/>
                </a:solidFill>
              </a:rPr>
              <a:t>Dirigente Medico – Ufficio Medico Legale - Ministero della Salute</a:t>
            </a:r>
          </a:p>
          <a:p>
            <a:endParaRPr lang="it-IT" sz="2100" dirty="0">
              <a:solidFill>
                <a:schemeClr val="tx2"/>
              </a:solidFill>
            </a:endParaRPr>
          </a:p>
          <a:p>
            <a:r>
              <a:rPr lang="it-IT" sz="4600" dirty="0" smtClean="0">
                <a:solidFill>
                  <a:schemeClr val="tx2"/>
                </a:solidFill>
              </a:rPr>
              <a:t>La Legge 210/92</a:t>
            </a:r>
            <a:endParaRPr lang="it-IT" sz="4600" dirty="0" smtClean="0"/>
          </a:p>
          <a:p>
            <a:endParaRPr lang="it-IT" dirty="0"/>
          </a:p>
          <a:p>
            <a:endParaRPr lang="it-IT" dirty="0" smtClean="0"/>
          </a:p>
          <a:p>
            <a:endParaRPr lang="it-IT" dirty="0"/>
          </a:p>
          <a:p>
            <a:pPr lvl="1"/>
            <a:r>
              <a:rPr lang="it-IT" sz="1600" dirty="0" smtClean="0">
                <a:solidFill>
                  <a:schemeClr val="tx2"/>
                </a:solidFill>
              </a:rPr>
              <a:t>Ascea – </a:t>
            </a:r>
            <a:r>
              <a:rPr lang="it-IT" sz="1600" dirty="0" err="1" smtClean="0">
                <a:solidFill>
                  <a:schemeClr val="tx2"/>
                </a:solidFill>
              </a:rPr>
              <a:t>Casalvelino</a:t>
            </a:r>
            <a:r>
              <a:rPr lang="it-IT" sz="1600" dirty="0" smtClean="0">
                <a:solidFill>
                  <a:schemeClr val="tx2"/>
                </a:solidFill>
              </a:rPr>
              <a:t> 28-29-30 settembre 2016</a:t>
            </a:r>
          </a:p>
          <a:p>
            <a:r>
              <a:rPr lang="it-IT" sz="2000" dirty="0" smtClean="0">
                <a:solidFill>
                  <a:schemeClr val="tx2"/>
                </a:solidFill>
              </a:rPr>
              <a:t>Associazione nazionale di Medicina Legale per la Pubblica Amministrazione</a:t>
            </a:r>
          </a:p>
          <a:p>
            <a:r>
              <a:rPr lang="it-IT" sz="2000" dirty="0" smtClean="0">
                <a:solidFill>
                  <a:schemeClr val="tx2"/>
                </a:solidFill>
              </a:rPr>
              <a:t>I Congresso Nazionale </a:t>
            </a:r>
            <a:endParaRPr lang="it-IT" sz="2000" dirty="0">
              <a:solidFill>
                <a:schemeClr val="tx2"/>
              </a:solidFill>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742" y="332656"/>
            <a:ext cx="1944216" cy="122413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2520280"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a:spLocks noChangeArrowheads="1"/>
          </p:cNvSpPr>
          <p:nvPr/>
        </p:nvSpPr>
        <p:spPr bwMode="auto">
          <a:xfrm>
            <a:off x="6456863" y="5248275"/>
            <a:ext cx="184730" cy="707886"/>
          </a:xfrm>
          <a:prstGeom prst="rect">
            <a:avLst/>
          </a:prstGeom>
          <a:noFill/>
          <a:ln w="12700">
            <a:noFill/>
            <a:miter lim="800000"/>
            <a:headEnd/>
            <a:tailEnd/>
          </a:ln>
          <a:effectLst/>
        </p:spPr>
        <p:txBody>
          <a:bodyPr wrap="none">
            <a:spAutoFit/>
          </a:bodyPr>
          <a:lstStyle/>
          <a:p>
            <a:pPr algn="ctr">
              <a:defRPr/>
            </a:pPr>
            <a:endParaRPr lang="en-US" sz="4000" b="1"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63897564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3132138" y="2852738"/>
            <a:ext cx="2663825" cy="719137"/>
            <a:chOff x="2018" y="1842"/>
            <a:chExt cx="1678" cy="453"/>
          </a:xfrm>
        </p:grpSpPr>
        <p:sp>
          <p:nvSpPr>
            <p:cNvPr id="67620" name="Rectangle 36"/>
            <p:cNvSpPr>
              <a:spLocks noChangeArrowheads="1"/>
            </p:cNvSpPr>
            <p:nvPr/>
          </p:nvSpPr>
          <p:spPr bwMode="blackWhite">
            <a:xfrm>
              <a:off x="2018" y="1842"/>
              <a:ext cx="1678" cy="453"/>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endParaRPr lang="en-US" sz="1800" b="1">
                <a:solidFill>
                  <a:schemeClr val="accent2"/>
                </a:solidFill>
                <a:effectLst>
                  <a:outerShdw blurRad="38100" dist="38100" dir="2700000" algn="tl">
                    <a:srgbClr val="000000"/>
                  </a:outerShdw>
                </a:effectLst>
              </a:endParaRPr>
            </a:p>
          </p:txBody>
        </p:sp>
        <p:sp>
          <p:nvSpPr>
            <p:cNvPr id="15380" name="Text Box 11"/>
            <p:cNvSpPr txBox="1">
              <a:spLocks noChangeArrowheads="1"/>
            </p:cNvSpPr>
            <p:nvPr/>
          </p:nvSpPr>
          <p:spPr bwMode="auto">
            <a:xfrm>
              <a:off x="2290" y="1933"/>
              <a:ext cx="1124" cy="288"/>
            </a:xfrm>
            <a:prstGeom prst="rect">
              <a:avLst/>
            </a:prstGeom>
            <a:noFill/>
            <a:ln w="9525">
              <a:noFill/>
              <a:miter lim="800000"/>
              <a:headEnd/>
              <a:tailEnd/>
            </a:ln>
          </p:spPr>
          <p:txBody>
            <a:bodyPr>
              <a:spAutoFit/>
            </a:bodyPr>
            <a:lstStyle/>
            <a:p>
              <a:pPr algn="ctr" eaLnBrk="1" hangingPunct="1">
                <a:spcBef>
                  <a:spcPct val="50000"/>
                </a:spcBef>
              </a:pPr>
              <a:r>
                <a:rPr lang="it-IT" altLang="it-IT" sz="2400" b="1">
                  <a:solidFill>
                    <a:srgbClr val="FF3300"/>
                  </a:solidFill>
                </a:rPr>
                <a:t>CMO</a:t>
              </a:r>
            </a:p>
          </p:txBody>
        </p:sp>
      </p:grpSp>
      <p:sp>
        <p:nvSpPr>
          <p:cNvPr id="67602" name="Rectangle 18"/>
          <p:cNvSpPr>
            <a:spLocks noChangeArrowheads="1"/>
          </p:cNvSpPr>
          <p:nvPr/>
        </p:nvSpPr>
        <p:spPr bwMode="blackWhite">
          <a:xfrm>
            <a:off x="3132138" y="765175"/>
            <a:ext cx="2663825" cy="719138"/>
          </a:xfrm>
          <a:prstGeom prst="rect">
            <a:avLst/>
          </a:prstGeom>
          <a:solidFill>
            <a:srgbClr val="F0F6A8"/>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0F6A8"/>
            </a:extrusionClr>
          </a:sp3d>
        </p:spPr>
        <p:txBody>
          <a:bodyPr wrap="none" lIns="90488" tIns="44450" rIns="90488" bIns="44450" anchor="ctr">
            <a:flatTx/>
          </a:bodyPr>
          <a:lstStyle/>
          <a:p>
            <a:pPr algn="ctr">
              <a:defRPr/>
            </a:pPr>
            <a:r>
              <a:rPr lang="en-US" sz="2400" b="1">
                <a:solidFill>
                  <a:srgbClr val="FF3300"/>
                </a:solidFill>
              </a:rPr>
              <a:t>Giudizio Sanitario</a:t>
            </a:r>
            <a:endParaRPr lang="en-US" sz="2400" b="1">
              <a:solidFill>
                <a:srgbClr val="FF3300"/>
              </a:solidFill>
              <a:effectLst>
                <a:outerShdw blurRad="38100" dist="38100" dir="2700000" algn="tl">
                  <a:srgbClr val="000000"/>
                </a:outerShdw>
              </a:effectLst>
            </a:endParaRPr>
          </a:p>
        </p:txBody>
      </p:sp>
      <p:sp>
        <p:nvSpPr>
          <p:cNvPr id="67621" name="AutoShape 37"/>
          <p:cNvSpPr>
            <a:spLocks noChangeArrowheads="1"/>
          </p:cNvSpPr>
          <p:nvPr/>
        </p:nvSpPr>
        <p:spPr bwMode="auto">
          <a:xfrm>
            <a:off x="4067175" y="1843088"/>
            <a:ext cx="792163" cy="865187"/>
          </a:xfrm>
          <a:prstGeom prst="downArrow">
            <a:avLst>
              <a:gd name="adj1" fmla="val 50000"/>
              <a:gd name="adj2" fmla="val 27305"/>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sp>
        <p:nvSpPr>
          <p:cNvPr id="15365" name="Text Box 38"/>
          <p:cNvSpPr txBox="1">
            <a:spLocks noChangeArrowheads="1"/>
          </p:cNvSpPr>
          <p:nvPr/>
        </p:nvSpPr>
        <p:spPr bwMode="auto">
          <a:xfrm>
            <a:off x="0" y="0"/>
            <a:ext cx="9144000" cy="579438"/>
          </a:xfrm>
          <a:prstGeom prst="rect">
            <a:avLst/>
          </a:prstGeom>
          <a:solidFill>
            <a:srgbClr val="A46200"/>
          </a:solidFill>
          <a:ln w="9525">
            <a:noFill/>
            <a:miter lim="800000"/>
            <a:headEnd/>
            <a:tailEnd/>
          </a:ln>
        </p:spPr>
        <p:txBody>
          <a:bodyPr>
            <a:spAutoFit/>
          </a:bodyPr>
          <a:lstStyle/>
          <a:p>
            <a:pPr algn="ctr" eaLnBrk="1" hangingPunct="1">
              <a:spcBef>
                <a:spcPct val="50000"/>
              </a:spcBef>
            </a:pPr>
            <a:r>
              <a:rPr lang="it-IT" altLang="it-IT" sz="3200" b="1">
                <a:solidFill>
                  <a:srgbClr val="F0F6A8"/>
                </a:solidFill>
              </a:rPr>
              <a:t>Art. 4 Legge 210/92</a:t>
            </a:r>
          </a:p>
        </p:txBody>
      </p:sp>
      <p:grpSp>
        <p:nvGrpSpPr>
          <p:cNvPr id="3" name="Group 47"/>
          <p:cNvGrpSpPr>
            <a:grpSpLocks/>
          </p:cNvGrpSpPr>
          <p:nvPr/>
        </p:nvGrpSpPr>
        <p:grpSpPr bwMode="auto">
          <a:xfrm>
            <a:off x="0" y="3644900"/>
            <a:ext cx="8713788" cy="2232025"/>
            <a:chOff x="0" y="2296"/>
            <a:chExt cx="5489" cy="1406"/>
          </a:xfrm>
        </p:grpSpPr>
        <p:sp>
          <p:nvSpPr>
            <p:cNvPr id="15367" name="Oval 27"/>
            <p:cNvSpPr>
              <a:spLocks noChangeArrowheads="1"/>
            </p:cNvSpPr>
            <p:nvPr/>
          </p:nvSpPr>
          <p:spPr bwMode="auto">
            <a:xfrm>
              <a:off x="1383" y="3022"/>
              <a:ext cx="1134" cy="635"/>
            </a:xfrm>
            <a:prstGeom prst="ellipse">
              <a:avLst/>
            </a:prstGeom>
            <a:solidFill>
              <a:srgbClr val="FFFF00"/>
            </a:solidFill>
            <a:ln w="9525">
              <a:round/>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anchor="ctr">
              <a:flatTx/>
            </a:bodyPr>
            <a:lstStyle/>
            <a:p>
              <a:pPr algn="ctr" eaLnBrk="1" hangingPunct="1"/>
              <a:endParaRPr lang="it-IT" altLang="it-IT">
                <a:solidFill>
                  <a:srgbClr val="C5FFE2"/>
                </a:solidFill>
              </a:endParaRPr>
            </a:p>
          </p:txBody>
        </p:sp>
        <p:sp>
          <p:nvSpPr>
            <p:cNvPr id="15368" name="Oval 29"/>
            <p:cNvSpPr>
              <a:spLocks noChangeArrowheads="1"/>
            </p:cNvSpPr>
            <p:nvPr/>
          </p:nvSpPr>
          <p:spPr bwMode="auto">
            <a:xfrm>
              <a:off x="4355" y="2840"/>
              <a:ext cx="1134" cy="635"/>
            </a:xfrm>
            <a:prstGeom prst="ellipse">
              <a:avLst/>
            </a:prstGeom>
            <a:solidFill>
              <a:srgbClr val="FFFF00"/>
            </a:solidFill>
            <a:ln w="9525">
              <a:round/>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anchor="ctr">
              <a:flatTx/>
            </a:bodyPr>
            <a:lstStyle/>
            <a:p>
              <a:pPr algn="ctr" eaLnBrk="1" hangingPunct="1"/>
              <a:endParaRPr lang="it-IT" altLang="it-IT">
                <a:solidFill>
                  <a:srgbClr val="C5FFE2"/>
                </a:solidFill>
              </a:endParaRPr>
            </a:p>
          </p:txBody>
        </p:sp>
        <p:sp>
          <p:nvSpPr>
            <p:cNvPr id="15369" name="Oval 30"/>
            <p:cNvSpPr>
              <a:spLocks noChangeArrowheads="1"/>
            </p:cNvSpPr>
            <p:nvPr/>
          </p:nvSpPr>
          <p:spPr bwMode="auto">
            <a:xfrm>
              <a:off x="0" y="2840"/>
              <a:ext cx="1134" cy="635"/>
            </a:xfrm>
            <a:prstGeom prst="ellipse">
              <a:avLst/>
            </a:prstGeom>
            <a:solidFill>
              <a:srgbClr val="FFFF00"/>
            </a:solidFill>
            <a:ln w="9525">
              <a:round/>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anchor="ctr">
              <a:flatTx/>
            </a:bodyPr>
            <a:lstStyle/>
            <a:p>
              <a:pPr algn="ctr" eaLnBrk="1" hangingPunct="1"/>
              <a:endParaRPr lang="it-IT" altLang="it-IT">
                <a:solidFill>
                  <a:srgbClr val="C5FFE2"/>
                </a:solidFill>
              </a:endParaRPr>
            </a:p>
          </p:txBody>
        </p:sp>
        <p:sp>
          <p:nvSpPr>
            <p:cNvPr id="15370" name="Text Box 33"/>
            <p:cNvSpPr txBox="1">
              <a:spLocks noChangeArrowheads="1"/>
            </p:cNvSpPr>
            <p:nvPr/>
          </p:nvSpPr>
          <p:spPr bwMode="auto">
            <a:xfrm>
              <a:off x="0" y="2976"/>
              <a:ext cx="1089" cy="326"/>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FF3300"/>
                  </a:solidFill>
                </a:rPr>
                <a:t>Giudizio diagnostico</a:t>
              </a:r>
            </a:p>
          </p:txBody>
        </p:sp>
        <p:sp>
          <p:nvSpPr>
            <p:cNvPr id="15371" name="Text Box 34"/>
            <p:cNvSpPr txBox="1">
              <a:spLocks noChangeArrowheads="1"/>
            </p:cNvSpPr>
            <p:nvPr/>
          </p:nvSpPr>
          <p:spPr bwMode="auto">
            <a:xfrm>
              <a:off x="1428" y="3249"/>
              <a:ext cx="1089"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FF3300"/>
                  </a:solidFill>
                </a:rPr>
                <a:t>Nesso di causalità</a:t>
              </a:r>
            </a:p>
          </p:txBody>
        </p:sp>
        <p:sp>
          <p:nvSpPr>
            <p:cNvPr id="15372" name="Text Box 35"/>
            <p:cNvSpPr txBox="1">
              <a:spLocks noChangeArrowheads="1"/>
            </p:cNvSpPr>
            <p:nvPr/>
          </p:nvSpPr>
          <p:spPr bwMode="auto">
            <a:xfrm>
              <a:off x="4400" y="3013"/>
              <a:ext cx="1089" cy="326"/>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FF3300"/>
                  </a:solidFill>
                </a:rPr>
                <a:t>Classificazione Tabella A</a:t>
              </a:r>
            </a:p>
          </p:txBody>
        </p:sp>
        <p:sp>
          <p:nvSpPr>
            <p:cNvPr id="15373" name="Oval 40"/>
            <p:cNvSpPr>
              <a:spLocks noChangeArrowheads="1"/>
            </p:cNvSpPr>
            <p:nvPr/>
          </p:nvSpPr>
          <p:spPr bwMode="auto">
            <a:xfrm>
              <a:off x="3016" y="3067"/>
              <a:ext cx="1134" cy="635"/>
            </a:xfrm>
            <a:prstGeom prst="ellipse">
              <a:avLst/>
            </a:prstGeom>
            <a:solidFill>
              <a:srgbClr val="FFFF00"/>
            </a:solidFill>
            <a:ln w="9525">
              <a:round/>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anchor="ctr">
              <a:flatTx/>
            </a:bodyPr>
            <a:lstStyle/>
            <a:p>
              <a:pPr algn="ctr" eaLnBrk="1" hangingPunct="1"/>
              <a:endParaRPr lang="it-IT" altLang="it-IT">
                <a:solidFill>
                  <a:srgbClr val="C5FFE2"/>
                </a:solidFill>
              </a:endParaRPr>
            </a:p>
          </p:txBody>
        </p:sp>
        <p:sp>
          <p:nvSpPr>
            <p:cNvPr id="15374" name="Text Box 41"/>
            <p:cNvSpPr txBox="1">
              <a:spLocks noChangeArrowheads="1"/>
            </p:cNvSpPr>
            <p:nvPr/>
          </p:nvSpPr>
          <p:spPr bwMode="auto">
            <a:xfrm>
              <a:off x="3016" y="3294"/>
              <a:ext cx="1089"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FF3300"/>
                  </a:solidFill>
                </a:rPr>
                <a:t>Tempestività</a:t>
              </a:r>
            </a:p>
          </p:txBody>
        </p:sp>
        <p:sp>
          <p:nvSpPr>
            <p:cNvPr id="15375" name="AutoShape 42"/>
            <p:cNvSpPr>
              <a:spLocks noChangeArrowheads="1"/>
            </p:cNvSpPr>
            <p:nvPr/>
          </p:nvSpPr>
          <p:spPr bwMode="auto">
            <a:xfrm rot="2594859">
              <a:off x="1202" y="2341"/>
              <a:ext cx="409" cy="544"/>
            </a:xfrm>
            <a:prstGeom prst="downArrow">
              <a:avLst>
                <a:gd name="adj1" fmla="val 50000"/>
                <a:gd name="adj2" fmla="val 33252"/>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sp>
          <p:nvSpPr>
            <p:cNvPr id="15376" name="AutoShape 43"/>
            <p:cNvSpPr>
              <a:spLocks noChangeArrowheads="1"/>
            </p:cNvSpPr>
            <p:nvPr/>
          </p:nvSpPr>
          <p:spPr bwMode="auto">
            <a:xfrm rot="1679915">
              <a:off x="2154" y="2432"/>
              <a:ext cx="409" cy="544"/>
            </a:xfrm>
            <a:prstGeom prst="downArrow">
              <a:avLst>
                <a:gd name="adj1" fmla="val 50000"/>
                <a:gd name="adj2" fmla="val 33252"/>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sp>
          <p:nvSpPr>
            <p:cNvPr id="15377" name="AutoShape 44"/>
            <p:cNvSpPr>
              <a:spLocks noChangeArrowheads="1"/>
            </p:cNvSpPr>
            <p:nvPr/>
          </p:nvSpPr>
          <p:spPr bwMode="auto">
            <a:xfrm rot="-1208936">
              <a:off x="3106" y="2432"/>
              <a:ext cx="409" cy="544"/>
            </a:xfrm>
            <a:prstGeom prst="downArrow">
              <a:avLst>
                <a:gd name="adj1" fmla="val 50000"/>
                <a:gd name="adj2" fmla="val 33252"/>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sp>
          <p:nvSpPr>
            <p:cNvPr id="15378" name="AutoShape 45"/>
            <p:cNvSpPr>
              <a:spLocks noChangeArrowheads="1"/>
            </p:cNvSpPr>
            <p:nvPr/>
          </p:nvSpPr>
          <p:spPr bwMode="auto">
            <a:xfrm rot="-2678432">
              <a:off x="3969" y="2296"/>
              <a:ext cx="409" cy="544"/>
            </a:xfrm>
            <a:prstGeom prst="downArrow">
              <a:avLst>
                <a:gd name="adj1" fmla="val 50000"/>
                <a:gd name="adj2" fmla="val 33252"/>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grpSp>
    </p:spTree>
    <p:extLst>
      <p:ext uri="{BB962C8B-B14F-4D97-AF65-F5344CB8AC3E}">
        <p14:creationId xmlns:p14="http://schemas.microsoft.com/office/powerpoint/2010/main" val="2507483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7621"/>
                                        </p:tgtEl>
                                        <p:attrNameLst>
                                          <p:attrName>style.visibility</p:attrName>
                                        </p:attrNameLst>
                                      </p:cBhvr>
                                      <p:to>
                                        <p:strVal val="visible"/>
                                      </p:to>
                                    </p:set>
                                    <p:anim calcmode="lin" valueType="num">
                                      <p:cBhvr additive="base">
                                        <p:cTn id="7" dur="500" fill="hold"/>
                                        <p:tgtEl>
                                          <p:spTgt spid="67621"/>
                                        </p:tgtEl>
                                        <p:attrNameLst>
                                          <p:attrName>ppt_x</p:attrName>
                                        </p:attrNameLst>
                                      </p:cBhvr>
                                      <p:tavLst>
                                        <p:tav tm="0">
                                          <p:val>
                                            <p:strVal val="#ppt_x"/>
                                          </p:val>
                                        </p:tav>
                                        <p:tav tm="100000">
                                          <p:val>
                                            <p:strVal val="#ppt_x"/>
                                          </p:val>
                                        </p:tav>
                                      </p:tavLst>
                                    </p:anim>
                                    <p:anim calcmode="lin" valueType="num">
                                      <p:cBhvr additive="base">
                                        <p:cTn id="8" dur="500" fill="hold"/>
                                        <p:tgtEl>
                                          <p:spTgt spid="6762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21"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757238"/>
          </a:xfrm>
          <a:solidFill>
            <a:srgbClr val="996633"/>
          </a:solidFill>
        </p:spPr>
        <p:txBody>
          <a:bodyPr>
            <a:normAutofit fontScale="90000"/>
          </a:bodyPr>
          <a:lstStyle/>
          <a:p>
            <a:pPr eaLnBrk="1" hangingPunct="1"/>
            <a:r>
              <a:rPr lang="it-IT" altLang="it-IT" smtClean="0">
                <a:solidFill>
                  <a:srgbClr val="FFCC99"/>
                </a:solidFill>
              </a:rPr>
              <a:t>Legge 210/92 e sue Modifiche</a:t>
            </a:r>
          </a:p>
        </p:txBody>
      </p:sp>
      <p:sp>
        <p:nvSpPr>
          <p:cNvPr id="144387" name="Rectangle 3"/>
          <p:cNvSpPr>
            <a:spLocks noGrp="1" noChangeArrowheads="1"/>
          </p:cNvSpPr>
          <p:nvPr>
            <p:ph type="body" idx="1"/>
          </p:nvPr>
        </p:nvSpPr>
        <p:spPr>
          <a:xfrm>
            <a:off x="755650" y="963613"/>
            <a:ext cx="8388350" cy="5894387"/>
          </a:xfrm>
          <a:solidFill>
            <a:srgbClr val="FFCC99"/>
          </a:solidFill>
        </p:spPr>
        <p:txBody>
          <a:bodyPr>
            <a:normAutofit/>
          </a:bodyPr>
          <a:lstStyle/>
          <a:p>
            <a:pPr eaLnBrk="1" hangingPunct="1">
              <a:lnSpc>
                <a:spcPct val="90000"/>
              </a:lnSpc>
            </a:pPr>
            <a:r>
              <a:rPr lang="it-IT" altLang="it-IT" smtClean="0">
                <a:solidFill>
                  <a:srgbClr val="CC3300"/>
                </a:solidFill>
              </a:rPr>
              <a:t>GIUDIZIO DIAGNOSTICO</a:t>
            </a:r>
          </a:p>
          <a:p>
            <a:pPr eaLnBrk="1" hangingPunct="1">
              <a:lnSpc>
                <a:spcPct val="90000"/>
              </a:lnSpc>
            </a:pPr>
            <a:r>
              <a:rPr lang="it-IT" altLang="it-IT" smtClean="0">
                <a:solidFill>
                  <a:srgbClr val="CC3300"/>
                </a:solidFill>
              </a:rPr>
              <a:t>NESSO CAUSALE</a:t>
            </a:r>
          </a:p>
          <a:p>
            <a:pPr lvl="1" eaLnBrk="1" hangingPunct="1">
              <a:lnSpc>
                <a:spcPct val="90000"/>
              </a:lnSpc>
            </a:pPr>
            <a:r>
              <a:rPr lang="it-IT" altLang="it-IT" smtClean="0">
                <a:solidFill>
                  <a:srgbClr val="CC3300"/>
                </a:solidFill>
              </a:rPr>
              <a:t>Trasfusioni</a:t>
            </a:r>
          </a:p>
          <a:p>
            <a:pPr lvl="1" eaLnBrk="1" hangingPunct="1">
              <a:lnSpc>
                <a:spcPct val="90000"/>
              </a:lnSpc>
            </a:pPr>
            <a:r>
              <a:rPr lang="it-IT" altLang="it-IT" smtClean="0">
                <a:solidFill>
                  <a:srgbClr val="CC3300"/>
                </a:solidFill>
              </a:rPr>
              <a:t>Somministrazione emoderivati</a:t>
            </a:r>
          </a:p>
          <a:p>
            <a:pPr lvl="1" eaLnBrk="1" hangingPunct="1">
              <a:lnSpc>
                <a:spcPct val="90000"/>
              </a:lnSpc>
            </a:pPr>
            <a:r>
              <a:rPr lang="it-IT" altLang="it-IT" smtClean="0">
                <a:solidFill>
                  <a:srgbClr val="CC3300"/>
                </a:solidFill>
              </a:rPr>
              <a:t>Contatto sangue in attività di servizio</a:t>
            </a:r>
          </a:p>
          <a:p>
            <a:pPr lvl="1" eaLnBrk="1" hangingPunct="1">
              <a:lnSpc>
                <a:spcPct val="90000"/>
              </a:lnSpc>
            </a:pPr>
            <a:r>
              <a:rPr lang="it-IT" altLang="it-IT" smtClean="0">
                <a:solidFill>
                  <a:srgbClr val="CC3300"/>
                </a:solidFill>
              </a:rPr>
              <a:t>Contagio coniugale</a:t>
            </a:r>
          </a:p>
          <a:p>
            <a:pPr lvl="1" eaLnBrk="1" hangingPunct="1">
              <a:lnSpc>
                <a:spcPct val="90000"/>
              </a:lnSpc>
            </a:pPr>
            <a:r>
              <a:rPr lang="it-IT" altLang="it-IT" smtClean="0">
                <a:solidFill>
                  <a:srgbClr val="CC3300"/>
                </a:solidFill>
              </a:rPr>
              <a:t>Contagio durante la gestazione</a:t>
            </a:r>
          </a:p>
          <a:p>
            <a:pPr lvl="1" eaLnBrk="1" hangingPunct="1">
              <a:lnSpc>
                <a:spcPct val="90000"/>
              </a:lnSpc>
            </a:pPr>
            <a:r>
              <a:rPr lang="it-IT" altLang="it-IT" smtClean="0">
                <a:solidFill>
                  <a:srgbClr val="CC3300"/>
                </a:solidFill>
              </a:rPr>
              <a:t>Vaccinazioni</a:t>
            </a:r>
          </a:p>
          <a:p>
            <a:pPr eaLnBrk="1" hangingPunct="1">
              <a:lnSpc>
                <a:spcPct val="90000"/>
              </a:lnSpc>
            </a:pPr>
            <a:r>
              <a:rPr lang="it-IT" altLang="it-IT" smtClean="0">
                <a:solidFill>
                  <a:srgbClr val="CC3300"/>
                </a:solidFill>
              </a:rPr>
              <a:t>RAPPORTO DI CAUSALITA’ CON MORTE</a:t>
            </a:r>
          </a:p>
          <a:p>
            <a:pPr eaLnBrk="1" hangingPunct="1">
              <a:lnSpc>
                <a:spcPct val="90000"/>
              </a:lnSpc>
            </a:pPr>
            <a:r>
              <a:rPr lang="it-IT" altLang="it-IT" smtClean="0">
                <a:solidFill>
                  <a:srgbClr val="CC3300"/>
                </a:solidFill>
              </a:rPr>
              <a:t>TEMPESTIVITA’</a:t>
            </a:r>
          </a:p>
          <a:p>
            <a:pPr eaLnBrk="1" hangingPunct="1">
              <a:lnSpc>
                <a:spcPct val="90000"/>
              </a:lnSpc>
            </a:pPr>
            <a:r>
              <a:rPr lang="it-IT" altLang="it-IT" smtClean="0">
                <a:solidFill>
                  <a:srgbClr val="CC3300"/>
                </a:solidFill>
              </a:rPr>
              <a:t>ASCRIVIBILITA’ TABELLARE</a:t>
            </a:r>
          </a:p>
          <a:p>
            <a:pPr eaLnBrk="1" hangingPunct="1">
              <a:lnSpc>
                <a:spcPct val="90000"/>
              </a:lnSpc>
            </a:pPr>
            <a:r>
              <a:rPr lang="it-IT" altLang="it-IT" smtClean="0">
                <a:solidFill>
                  <a:srgbClr val="CC3300"/>
                </a:solidFill>
              </a:rPr>
              <a:t>MANIFESTAZIONE EVENTO MORBOSO</a:t>
            </a:r>
          </a:p>
        </p:txBody>
      </p:sp>
    </p:spTree>
    <p:extLst>
      <p:ext uri="{BB962C8B-B14F-4D97-AF65-F5344CB8AC3E}">
        <p14:creationId xmlns:p14="http://schemas.microsoft.com/office/powerpoint/2010/main" val="2352522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1000" fill="hold"/>
                                        <p:tgtEl>
                                          <p:spTgt spid="14438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43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anim calcmode="lin" valueType="num">
                                      <p:cBhvr additive="base">
                                        <p:cTn id="11" dur="1000" fill="hold"/>
                                        <p:tgtEl>
                                          <p:spTgt spid="144387">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4438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fill="hold" nodeType="with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anim calcmode="lin" valueType="num">
                                      <p:cBhvr additive="base">
                                        <p:cTn id="15" dur="1000" fill="hold"/>
                                        <p:tgtEl>
                                          <p:spTgt spid="144387">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4438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stCondLst>
                                    <p:cond delay="0"/>
                                  </p:stCondLst>
                                  <p:childTnLst>
                                    <p:set>
                                      <p:cBhvr>
                                        <p:cTn id="18" dur="1" fill="hold">
                                          <p:stCondLst>
                                            <p:cond delay="0"/>
                                          </p:stCondLst>
                                        </p:cTn>
                                        <p:tgtEl>
                                          <p:spTgt spid="144387">
                                            <p:txEl>
                                              <p:pRg st="3" end="3"/>
                                            </p:txEl>
                                          </p:spTgt>
                                        </p:tgtEl>
                                        <p:attrNameLst>
                                          <p:attrName>style.visibility</p:attrName>
                                        </p:attrNameLst>
                                      </p:cBhvr>
                                      <p:to>
                                        <p:strVal val="visible"/>
                                      </p:to>
                                    </p:set>
                                    <p:anim calcmode="lin" valueType="num">
                                      <p:cBhvr additive="base">
                                        <p:cTn id="19" dur="1000" fill="hold"/>
                                        <p:tgtEl>
                                          <p:spTgt spid="144387">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438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anim calcmode="lin" valueType="num">
                                      <p:cBhvr additive="base">
                                        <p:cTn id="23" dur="1000" fill="hold"/>
                                        <p:tgtEl>
                                          <p:spTgt spid="144387">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4438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accel="50000" fill="hold" nodeType="withEffect">
                                  <p:stCondLst>
                                    <p:cond delay="0"/>
                                  </p:stCondLst>
                                  <p:childTnLst>
                                    <p:set>
                                      <p:cBhvr>
                                        <p:cTn id="26" dur="1" fill="hold">
                                          <p:stCondLst>
                                            <p:cond delay="0"/>
                                          </p:stCondLst>
                                        </p:cTn>
                                        <p:tgtEl>
                                          <p:spTgt spid="144387">
                                            <p:txEl>
                                              <p:pRg st="5" end="5"/>
                                            </p:txEl>
                                          </p:spTgt>
                                        </p:tgtEl>
                                        <p:attrNameLst>
                                          <p:attrName>style.visibility</p:attrName>
                                        </p:attrNameLst>
                                      </p:cBhvr>
                                      <p:to>
                                        <p:strVal val="visible"/>
                                      </p:to>
                                    </p:set>
                                    <p:anim calcmode="lin" valueType="num">
                                      <p:cBhvr additive="base">
                                        <p:cTn id="27" dur="1000" fill="hold"/>
                                        <p:tgtEl>
                                          <p:spTgt spid="144387">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4438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accel="50000" fill="hold" nodeType="withEffect">
                                  <p:stCondLst>
                                    <p:cond delay="0"/>
                                  </p:stCondLst>
                                  <p:childTnLst>
                                    <p:set>
                                      <p:cBhvr>
                                        <p:cTn id="30" dur="1" fill="hold">
                                          <p:stCondLst>
                                            <p:cond delay="0"/>
                                          </p:stCondLst>
                                        </p:cTn>
                                        <p:tgtEl>
                                          <p:spTgt spid="144387">
                                            <p:txEl>
                                              <p:pRg st="6" end="6"/>
                                            </p:txEl>
                                          </p:spTgt>
                                        </p:tgtEl>
                                        <p:attrNameLst>
                                          <p:attrName>style.visibility</p:attrName>
                                        </p:attrNameLst>
                                      </p:cBhvr>
                                      <p:to>
                                        <p:strVal val="visible"/>
                                      </p:to>
                                    </p:set>
                                    <p:anim calcmode="lin" valueType="num">
                                      <p:cBhvr additive="base">
                                        <p:cTn id="31" dur="1000" fill="hold"/>
                                        <p:tgtEl>
                                          <p:spTgt spid="144387">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44387">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accel="50000" fill="hold" nodeType="withEffect">
                                  <p:stCondLst>
                                    <p:cond delay="0"/>
                                  </p:stCondLst>
                                  <p:childTnLst>
                                    <p:set>
                                      <p:cBhvr>
                                        <p:cTn id="34" dur="1" fill="hold">
                                          <p:stCondLst>
                                            <p:cond delay="0"/>
                                          </p:stCondLst>
                                        </p:cTn>
                                        <p:tgtEl>
                                          <p:spTgt spid="144387">
                                            <p:txEl>
                                              <p:pRg st="7" end="7"/>
                                            </p:txEl>
                                          </p:spTgt>
                                        </p:tgtEl>
                                        <p:attrNameLst>
                                          <p:attrName>style.visibility</p:attrName>
                                        </p:attrNameLst>
                                      </p:cBhvr>
                                      <p:to>
                                        <p:strVal val="visible"/>
                                      </p:to>
                                    </p:set>
                                    <p:anim calcmode="lin" valueType="num">
                                      <p:cBhvr additive="base">
                                        <p:cTn id="35" dur="1000" fill="hold"/>
                                        <p:tgtEl>
                                          <p:spTgt spid="144387">
                                            <p:txEl>
                                              <p:pRg st="7" end="7"/>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44387">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accel="50000" fill="hold" nodeType="withEffect">
                                  <p:stCondLst>
                                    <p:cond delay="0"/>
                                  </p:stCondLst>
                                  <p:childTnLst>
                                    <p:set>
                                      <p:cBhvr>
                                        <p:cTn id="38" dur="1" fill="hold">
                                          <p:stCondLst>
                                            <p:cond delay="0"/>
                                          </p:stCondLst>
                                        </p:cTn>
                                        <p:tgtEl>
                                          <p:spTgt spid="144387">
                                            <p:txEl>
                                              <p:pRg st="8" end="8"/>
                                            </p:txEl>
                                          </p:spTgt>
                                        </p:tgtEl>
                                        <p:attrNameLst>
                                          <p:attrName>style.visibility</p:attrName>
                                        </p:attrNameLst>
                                      </p:cBhvr>
                                      <p:to>
                                        <p:strVal val="visible"/>
                                      </p:to>
                                    </p:set>
                                    <p:anim calcmode="lin" valueType="num">
                                      <p:cBhvr additive="base">
                                        <p:cTn id="39" dur="1000" fill="hold"/>
                                        <p:tgtEl>
                                          <p:spTgt spid="144387">
                                            <p:txEl>
                                              <p:pRg st="8" end="8"/>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44387">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accel="50000" fill="hold" nodeType="withEffect">
                                  <p:stCondLst>
                                    <p:cond delay="0"/>
                                  </p:stCondLst>
                                  <p:childTnLst>
                                    <p:set>
                                      <p:cBhvr>
                                        <p:cTn id="42" dur="1" fill="hold">
                                          <p:stCondLst>
                                            <p:cond delay="0"/>
                                          </p:stCondLst>
                                        </p:cTn>
                                        <p:tgtEl>
                                          <p:spTgt spid="144387">
                                            <p:txEl>
                                              <p:pRg st="9" end="9"/>
                                            </p:txEl>
                                          </p:spTgt>
                                        </p:tgtEl>
                                        <p:attrNameLst>
                                          <p:attrName>style.visibility</p:attrName>
                                        </p:attrNameLst>
                                      </p:cBhvr>
                                      <p:to>
                                        <p:strVal val="visible"/>
                                      </p:to>
                                    </p:set>
                                    <p:anim calcmode="lin" valueType="num">
                                      <p:cBhvr additive="base">
                                        <p:cTn id="43" dur="1000" fill="hold"/>
                                        <p:tgtEl>
                                          <p:spTgt spid="144387">
                                            <p:txEl>
                                              <p:pRg st="9" end="9"/>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44387">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accel="50000" fill="hold" nodeType="withEffect">
                                  <p:stCondLst>
                                    <p:cond delay="0"/>
                                  </p:stCondLst>
                                  <p:childTnLst>
                                    <p:set>
                                      <p:cBhvr>
                                        <p:cTn id="46" dur="1" fill="hold">
                                          <p:stCondLst>
                                            <p:cond delay="0"/>
                                          </p:stCondLst>
                                        </p:cTn>
                                        <p:tgtEl>
                                          <p:spTgt spid="144387">
                                            <p:txEl>
                                              <p:pRg st="10" end="10"/>
                                            </p:txEl>
                                          </p:spTgt>
                                        </p:tgtEl>
                                        <p:attrNameLst>
                                          <p:attrName>style.visibility</p:attrName>
                                        </p:attrNameLst>
                                      </p:cBhvr>
                                      <p:to>
                                        <p:strVal val="visible"/>
                                      </p:to>
                                    </p:set>
                                    <p:anim calcmode="lin" valueType="num">
                                      <p:cBhvr additive="base">
                                        <p:cTn id="47" dur="1000" fill="hold"/>
                                        <p:tgtEl>
                                          <p:spTgt spid="144387">
                                            <p:txEl>
                                              <p:pRg st="10" end="10"/>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144387">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accel="50000" fill="hold" nodeType="withEffect">
                                  <p:stCondLst>
                                    <p:cond delay="0"/>
                                  </p:stCondLst>
                                  <p:childTnLst>
                                    <p:set>
                                      <p:cBhvr>
                                        <p:cTn id="50" dur="1" fill="hold">
                                          <p:stCondLst>
                                            <p:cond delay="0"/>
                                          </p:stCondLst>
                                        </p:cTn>
                                        <p:tgtEl>
                                          <p:spTgt spid="144387">
                                            <p:txEl>
                                              <p:pRg st="11" end="11"/>
                                            </p:txEl>
                                          </p:spTgt>
                                        </p:tgtEl>
                                        <p:attrNameLst>
                                          <p:attrName>style.visibility</p:attrName>
                                        </p:attrNameLst>
                                      </p:cBhvr>
                                      <p:to>
                                        <p:strVal val="visible"/>
                                      </p:to>
                                    </p:set>
                                    <p:anim calcmode="lin" valueType="num">
                                      <p:cBhvr additive="base">
                                        <p:cTn id="51" dur="1000" fill="hold"/>
                                        <p:tgtEl>
                                          <p:spTgt spid="144387">
                                            <p:txEl>
                                              <p:pRg st="11" end="11"/>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14438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Text Box 3"/>
          <p:cNvSpPr txBox="1">
            <a:spLocks noChangeArrowheads="1"/>
          </p:cNvSpPr>
          <p:nvPr/>
        </p:nvSpPr>
        <p:spPr bwMode="auto">
          <a:xfrm>
            <a:off x="2170113" y="341313"/>
            <a:ext cx="5094287" cy="522287"/>
          </a:xfrm>
          <a:prstGeom prst="rect">
            <a:avLst/>
          </a:prstGeom>
          <a:solidFill>
            <a:srgbClr val="FFFF00"/>
          </a:solidFill>
          <a:ln w="9525">
            <a:noFill/>
            <a:miter lim="800000"/>
            <a:headEnd/>
            <a:tailEnd/>
          </a:ln>
        </p:spPr>
        <p:txBody>
          <a:bodyPr lIns="82345" tIns="41173" rIns="82345" bIns="41173">
            <a:spAutoFit/>
          </a:bodyPr>
          <a:lstStyle/>
          <a:p>
            <a:pPr algn="ctr" defTabSz="823913" eaLnBrk="1" hangingPunct="1">
              <a:spcBef>
                <a:spcPct val="50000"/>
              </a:spcBef>
            </a:pPr>
            <a:r>
              <a:rPr lang="it-IT" altLang="it-IT" sz="2900"/>
              <a:t>GIUDIZIO DIAGNOSTICO</a:t>
            </a:r>
          </a:p>
        </p:txBody>
      </p:sp>
      <p:sp>
        <p:nvSpPr>
          <p:cNvPr id="163845" name="Text Box 5"/>
          <p:cNvSpPr>
            <a:spLocks noGrp="1" noChangeArrowheads="1"/>
          </p:cNvSpPr>
          <p:nvPr>
            <p:ph type="ctrTitle"/>
          </p:nvPr>
        </p:nvSpPr>
        <p:spPr>
          <a:xfrm>
            <a:off x="755576" y="1484784"/>
            <a:ext cx="6985000" cy="3954462"/>
          </a:xfrm>
          <a:noFill/>
        </p:spPr>
        <p:txBody>
          <a:bodyPr/>
          <a:lstStyle/>
          <a:p>
            <a:pPr eaLnBrk="1" hangingPunct="1">
              <a:spcBef>
                <a:spcPct val="50000"/>
              </a:spcBef>
            </a:pPr>
            <a:r>
              <a:rPr lang="it-IT" altLang="it-IT" sz="2000" b="1" dirty="0" smtClean="0"/>
              <a:t>Le CMO si esprimono ad unanimità o maggioranza: </a:t>
            </a:r>
            <a:br>
              <a:rPr lang="it-IT" altLang="it-IT" sz="2000" b="1" dirty="0" smtClean="0"/>
            </a:br>
            <a:r>
              <a:rPr lang="it-IT" altLang="it-IT" sz="2000" b="1" dirty="0" smtClean="0"/>
              <a:t>il componente dissenziente esprime le motivazioni.</a:t>
            </a:r>
            <a:br>
              <a:rPr lang="it-IT" altLang="it-IT" sz="2000" b="1" dirty="0" smtClean="0"/>
            </a:br>
            <a:r>
              <a:rPr lang="it-IT" altLang="it-IT" sz="2000" b="1" dirty="0" smtClean="0"/>
              <a:t/>
            </a:r>
            <a:br>
              <a:rPr lang="it-IT" altLang="it-IT" sz="2000" b="1" dirty="0" smtClean="0"/>
            </a:br>
            <a:r>
              <a:rPr lang="it-IT" altLang="it-IT" sz="2000" b="1" dirty="0" smtClean="0"/>
              <a:t>Altresì possono essere riportate le osservazioni del medico di fiducia.</a:t>
            </a:r>
            <a:br>
              <a:rPr lang="it-IT" altLang="it-IT" sz="2000" b="1" dirty="0" smtClean="0"/>
            </a:br>
            <a:r>
              <a:rPr lang="it-IT" altLang="it-IT" sz="2000" b="1" dirty="0" smtClean="0"/>
              <a:t/>
            </a:r>
            <a:br>
              <a:rPr lang="it-IT" altLang="it-IT" sz="2000" b="1" dirty="0" smtClean="0"/>
            </a:br>
            <a:r>
              <a:rPr lang="it-IT" altLang="it-IT" sz="2000" b="1" dirty="0" smtClean="0"/>
              <a:t>La Legge 238/97 ha introdotto la possibilità di</a:t>
            </a:r>
            <a:br>
              <a:rPr lang="it-IT" altLang="it-IT" sz="2000" b="1" dirty="0" smtClean="0"/>
            </a:br>
            <a:r>
              <a:rPr lang="it-IT" altLang="it-IT" sz="2000" b="1" dirty="0" smtClean="0"/>
              <a:t> integrare la composizione della CMO con :</a:t>
            </a:r>
            <a:br>
              <a:rPr lang="it-IT" altLang="it-IT" sz="2000" b="1" dirty="0" smtClean="0"/>
            </a:br>
            <a:r>
              <a:rPr lang="it-IT" altLang="it-IT" sz="2000" b="1" dirty="0" smtClean="0"/>
              <a:t>”</a:t>
            </a:r>
            <a:r>
              <a:rPr lang="it-IT" altLang="it-IT" sz="2000" b="1" dirty="0" err="1" smtClean="0"/>
              <a:t>……medici</a:t>
            </a:r>
            <a:r>
              <a:rPr lang="it-IT" altLang="it-IT" sz="2000" b="1" dirty="0" smtClean="0"/>
              <a:t> esperti nelle materie attinenti alle richieste di indennizzo”.</a:t>
            </a:r>
          </a:p>
        </p:txBody>
      </p:sp>
    </p:spTree>
    <p:extLst>
      <p:ext uri="{BB962C8B-B14F-4D97-AF65-F5344CB8AC3E}">
        <p14:creationId xmlns:p14="http://schemas.microsoft.com/office/powerpoint/2010/main" val="1501902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43"/>
                                        </p:tgtEl>
                                        <p:attrNameLst>
                                          <p:attrName>style.visibility</p:attrName>
                                        </p:attrNameLst>
                                      </p:cBhvr>
                                      <p:to>
                                        <p:strVal val="visible"/>
                                      </p:to>
                                    </p:set>
                                    <p:animEffect transition="in" filter="checkerboard(across)">
                                      <p:cBhvr>
                                        <p:cTn id="7" dur="500"/>
                                        <p:tgtEl>
                                          <p:spTgt spid="163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45"/>
                                        </p:tgtEl>
                                        <p:attrNameLst>
                                          <p:attrName>style.visibility</p:attrName>
                                        </p:attrNameLst>
                                      </p:cBhvr>
                                      <p:to>
                                        <p:strVal val="visible"/>
                                      </p:to>
                                    </p:set>
                                    <p:animEffect transition="in" filter="checkerboard(across)">
                                      <p:cBhvr>
                                        <p:cTn id="12" dur="500"/>
                                        <p:tgtEl>
                                          <p:spTgt spid="16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p:bldP spid="163845"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539552" y="1484784"/>
            <a:ext cx="7661275" cy="4665662"/>
          </a:xfrm>
        </p:spPr>
        <p:txBody>
          <a:bodyPr/>
          <a:lstStyle/>
          <a:p>
            <a:pPr eaLnBrk="1" hangingPunct="1"/>
            <a:r>
              <a:rPr lang="it-IT" altLang="it-IT" sz="2400" b="1" dirty="0" smtClean="0"/>
              <a:t>Il “</a:t>
            </a:r>
            <a:r>
              <a:rPr lang="it-IT" altLang="it-IT" sz="2400" b="1" dirty="0" err="1" smtClean="0"/>
              <a:t>primum</a:t>
            </a:r>
            <a:r>
              <a:rPr lang="it-IT" altLang="it-IT" sz="2400" b="1" dirty="0" smtClean="0"/>
              <a:t> </a:t>
            </a:r>
            <a:r>
              <a:rPr lang="it-IT" altLang="it-IT" sz="2400" b="1" dirty="0" err="1" smtClean="0"/>
              <a:t>movens</a:t>
            </a:r>
            <a:r>
              <a:rPr lang="it-IT" altLang="it-IT" sz="2400" b="1" dirty="0" smtClean="0"/>
              <a:t>” di qualunque effetto </a:t>
            </a:r>
            <a:r>
              <a:rPr lang="it-IT" altLang="it-IT" sz="2400" b="1" dirty="0" err="1" smtClean="0"/>
              <a:t>giuridico-amministrativo</a:t>
            </a:r>
            <a:r>
              <a:rPr lang="it-IT" altLang="it-IT" sz="2400" b="1" dirty="0" smtClean="0"/>
              <a:t> di un evento è la constatazione dell’evento stesso che deve avere caratteri di certezza.</a:t>
            </a:r>
            <a:br>
              <a:rPr lang="it-IT" altLang="it-IT" sz="2400" b="1" dirty="0" smtClean="0"/>
            </a:br>
            <a:r>
              <a:rPr lang="it-IT" altLang="it-IT" sz="2400" b="1" dirty="0" smtClean="0"/>
              <a:t>Il giudizio diagnostico deve quindi comprovare:</a:t>
            </a:r>
            <a:br>
              <a:rPr lang="it-IT" altLang="it-IT" sz="2400" b="1" dirty="0" smtClean="0"/>
            </a:br>
            <a:r>
              <a:rPr lang="it-IT" altLang="it-IT" sz="2400" b="1" dirty="0" smtClean="0"/>
              <a:t/>
            </a:r>
            <a:br>
              <a:rPr lang="it-IT" altLang="it-IT" sz="2400" b="1" dirty="0" smtClean="0"/>
            </a:br>
            <a:r>
              <a:rPr lang="it-IT" altLang="it-IT" sz="2400" b="1" dirty="0" smtClean="0"/>
              <a:t>- </a:t>
            </a:r>
            <a:r>
              <a:rPr lang="it-IT" altLang="it-IT" sz="2400" b="1" i="1" dirty="0" smtClean="0"/>
              <a:t>Esistenza di malattia</a:t>
            </a:r>
            <a:br>
              <a:rPr lang="it-IT" altLang="it-IT" sz="2400" b="1" i="1" dirty="0" smtClean="0"/>
            </a:br>
            <a:r>
              <a:rPr lang="it-IT" altLang="it-IT" sz="2400" b="1" i="1" dirty="0" smtClean="0"/>
              <a:t>- Stadio di malattia</a:t>
            </a:r>
            <a:br>
              <a:rPr lang="it-IT" altLang="it-IT" sz="2400" b="1" i="1" dirty="0" smtClean="0"/>
            </a:br>
            <a:r>
              <a:rPr lang="it-IT" altLang="it-IT" sz="2400" b="1" i="1" dirty="0" smtClean="0"/>
              <a:t>- Presumibile evoluzione della malattia</a:t>
            </a:r>
            <a:br>
              <a:rPr lang="it-IT" altLang="it-IT" sz="2400" b="1" i="1" dirty="0" smtClean="0"/>
            </a:br>
            <a:r>
              <a:rPr lang="it-IT" altLang="it-IT" sz="2400" b="1" i="1" dirty="0" smtClean="0"/>
              <a:t>- Elementi diagnostici atti a comprovare il nesso di      causalità</a:t>
            </a:r>
            <a:br>
              <a:rPr lang="it-IT" altLang="it-IT" sz="2400" b="1" i="1" dirty="0" smtClean="0"/>
            </a:br>
            <a:endParaRPr lang="it-IT" altLang="it-IT" sz="2400" b="1" i="1" dirty="0" smtClean="0"/>
          </a:p>
        </p:txBody>
      </p:sp>
      <p:sp>
        <p:nvSpPr>
          <p:cNvPr id="160771" name="Text Box 3"/>
          <p:cNvSpPr txBox="1">
            <a:spLocks noChangeArrowheads="1"/>
          </p:cNvSpPr>
          <p:nvPr/>
        </p:nvSpPr>
        <p:spPr bwMode="auto">
          <a:xfrm>
            <a:off x="2170113" y="341313"/>
            <a:ext cx="5094287" cy="522287"/>
          </a:xfrm>
          <a:prstGeom prst="rect">
            <a:avLst/>
          </a:prstGeom>
          <a:solidFill>
            <a:srgbClr val="FFFF00"/>
          </a:solidFill>
          <a:ln w="9525">
            <a:noFill/>
            <a:miter lim="800000"/>
            <a:headEnd/>
            <a:tailEnd/>
          </a:ln>
        </p:spPr>
        <p:txBody>
          <a:bodyPr lIns="82345" tIns="41173" rIns="82345" bIns="41173">
            <a:spAutoFit/>
          </a:bodyPr>
          <a:lstStyle/>
          <a:p>
            <a:pPr algn="ctr" defTabSz="823913" eaLnBrk="1" hangingPunct="1">
              <a:spcBef>
                <a:spcPct val="50000"/>
              </a:spcBef>
            </a:pPr>
            <a:r>
              <a:rPr lang="it-IT" altLang="it-IT" sz="2900"/>
              <a:t>GIUDIZIO DIAGNOSTICO</a:t>
            </a:r>
          </a:p>
        </p:txBody>
      </p:sp>
    </p:spTree>
    <p:extLst>
      <p:ext uri="{BB962C8B-B14F-4D97-AF65-F5344CB8AC3E}">
        <p14:creationId xmlns:p14="http://schemas.microsoft.com/office/powerpoint/2010/main" val="3708940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animEffect transition="in" filter="checkerboard(across)">
                                      <p:cBhvr>
                                        <p:cTn id="7" dur="500"/>
                                        <p:tgtEl>
                                          <p:spTgt spid="160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0770"/>
                                        </p:tgtEl>
                                        <p:attrNameLst>
                                          <p:attrName>style.visibility</p:attrName>
                                        </p:attrNameLst>
                                      </p:cBhvr>
                                      <p:to>
                                        <p:strVal val="visible"/>
                                      </p:to>
                                    </p:set>
                                    <p:animEffect transition="in" filter="circle(in)">
                                      <p:cBhvr>
                                        <p:cTn id="12" dur="2000"/>
                                        <p:tgtEl>
                                          <p:spTgt spid="160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139825" y="684213"/>
            <a:ext cx="6959600" cy="1144587"/>
          </a:xfrm>
        </p:spPr>
        <p:txBody>
          <a:bodyPr>
            <a:normAutofit fontScale="90000"/>
          </a:bodyPr>
          <a:lstStyle/>
          <a:p>
            <a:pPr eaLnBrk="1" hangingPunct="1"/>
            <a:r>
              <a:rPr lang="it-IT" altLang="it-IT" smtClean="0"/>
              <a:t>GIUDIZIO DIAGNOSTICO</a:t>
            </a:r>
          </a:p>
        </p:txBody>
      </p:sp>
      <p:sp>
        <p:nvSpPr>
          <p:cNvPr id="173059" name="Rectangle 3"/>
          <p:cNvSpPr>
            <a:spLocks noGrp="1" noChangeArrowheads="1"/>
          </p:cNvSpPr>
          <p:nvPr>
            <p:ph type="subTitle" idx="1"/>
          </p:nvPr>
        </p:nvSpPr>
        <p:spPr>
          <a:xfrm>
            <a:off x="1249363" y="2262188"/>
            <a:ext cx="7894637" cy="2608262"/>
          </a:xfrm>
        </p:spPr>
        <p:txBody>
          <a:bodyPr>
            <a:normAutofit/>
          </a:bodyPr>
          <a:lstStyle/>
          <a:p>
            <a:pPr algn="l" eaLnBrk="1" hangingPunct="1"/>
            <a:r>
              <a:rPr lang="it-IT" altLang="it-IT" smtClean="0"/>
              <a:t>DEVE ESSERE:</a:t>
            </a:r>
          </a:p>
          <a:p>
            <a:pPr algn="l" eaLnBrk="1" hangingPunct="1"/>
            <a:endParaRPr lang="it-IT" altLang="it-IT" smtClean="0"/>
          </a:p>
          <a:p>
            <a:pPr algn="l" eaLnBrk="1" hangingPunct="1">
              <a:buFontTx/>
              <a:buChar char="•"/>
            </a:pPr>
            <a:r>
              <a:rPr lang="it-IT" altLang="it-IT" smtClean="0"/>
              <a:t>ETIOLOGICO</a:t>
            </a:r>
          </a:p>
          <a:p>
            <a:pPr algn="l" eaLnBrk="1" hangingPunct="1">
              <a:buFontTx/>
              <a:buChar char="•"/>
            </a:pPr>
            <a:r>
              <a:rPr lang="it-IT" altLang="it-IT" smtClean="0"/>
              <a:t>PROGNOSTICO</a:t>
            </a:r>
          </a:p>
          <a:p>
            <a:pPr algn="l" eaLnBrk="1" hangingPunct="1">
              <a:buFontTx/>
              <a:buChar char="•"/>
            </a:pPr>
            <a:r>
              <a:rPr lang="it-IT" altLang="it-IT" smtClean="0"/>
              <a:t>DI MENOMAZIONE PERMANENTE</a:t>
            </a:r>
          </a:p>
          <a:p>
            <a:pPr algn="l" eaLnBrk="1" hangingPunct="1">
              <a:buFontTx/>
              <a:buChar char="•"/>
            </a:pPr>
            <a:endParaRPr lang="it-IT" altLang="it-IT" smtClean="0"/>
          </a:p>
        </p:txBody>
      </p:sp>
    </p:spTree>
    <p:extLst>
      <p:ext uri="{BB962C8B-B14F-4D97-AF65-F5344CB8AC3E}">
        <p14:creationId xmlns:p14="http://schemas.microsoft.com/office/powerpoint/2010/main" val="2429595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linds(vertical)">
                                      <p:cBhvr>
                                        <p:cTn id="7" dur="500"/>
                                        <p:tgtEl>
                                          <p:spTgt spid="173059">
                                            <p:txEl>
                                              <p:pRg st="0" end="0"/>
                                            </p:txEl>
                                          </p:spTgt>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173059">
                                            <p:txEl>
                                              <p:pRg st="2" end="2"/>
                                            </p:txEl>
                                          </p:spTgt>
                                        </p:tgtEl>
                                        <p:attrNameLst>
                                          <p:attrName>style.visibility</p:attrName>
                                        </p:attrNameLst>
                                      </p:cBhvr>
                                      <p:to>
                                        <p:strVal val="visible"/>
                                      </p:to>
                                    </p:set>
                                    <p:animEffect transition="in" filter="blinds(vertical)">
                                      <p:cBhvr>
                                        <p:cTn id="11" dur="500"/>
                                        <p:tgtEl>
                                          <p:spTgt spid="173059">
                                            <p:txEl>
                                              <p:pRg st="2" end="2"/>
                                            </p:txEl>
                                          </p:spTgt>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73059">
                                            <p:txEl>
                                              <p:pRg st="3" end="3"/>
                                            </p:txEl>
                                          </p:spTgt>
                                        </p:tgtEl>
                                        <p:attrNameLst>
                                          <p:attrName>style.visibility</p:attrName>
                                        </p:attrNameLst>
                                      </p:cBhvr>
                                      <p:to>
                                        <p:strVal val="visible"/>
                                      </p:to>
                                    </p:set>
                                    <p:animEffect transition="in" filter="blinds(vertical)">
                                      <p:cBhvr>
                                        <p:cTn id="15" dur="500"/>
                                        <p:tgtEl>
                                          <p:spTgt spid="173059">
                                            <p:txEl>
                                              <p:pRg st="3" end="3"/>
                                            </p:txEl>
                                          </p:spTgt>
                                        </p:tgtEl>
                                      </p:cBhvr>
                                    </p:animEffect>
                                  </p:childTnLst>
                                </p:cTn>
                              </p:par>
                            </p:childTnLst>
                          </p:cTn>
                        </p:par>
                        <p:par>
                          <p:cTn id="16" fill="hold" nodeType="afterGroup">
                            <p:stCondLst>
                              <p:cond delay="1500"/>
                            </p:stCondLst>
                            <p:childTnLst>
                              <p:par>
                                <p:cTn id="17" presetID="3" presetClass="entr" presetSubtype="5" fill="hold" nodeType="afterEffect">
                                  <p:stCondLst>
                                    <p:cond delay="0"/>
                                  </p:stCondLst>
                                  <p:childTnLst>
                                    <p:set>
                                      <p:cBhvr>
                                        <p:cTn id="18" dur="1" fill="hold">
                                          <p:stCondLst>
                                            <p:cond delay="0"/>
                                          </p:stCondLst>
                                        </p:cTn>
                                        <p:tgtEl>
                                          <p:spTgt spid="173059">
                                            <p:txEl>
                                              <p:pRg st="4" end="4"/>
                                            </p:txEl>
                                          </p:spTgt>
                                        </p:tgtEl>
                                        <p:attrNameLst>
                                          <p:attrName>style.visibility</p:attrName>
                                        </p:attrNameLst>
                                      </p:cBhvr>
                                      <p:to>
                                        <p:strVal val="visible"/>
                                      </p:to>
                                    </p:set>
                                    <p:animEffect transition="in" filter="blinds(vertical)">
                                      <p:cBhvr>
                                        <p:cTn id="19" dur="500"/>
                                        <p:tgtEl>
                                          <p:spTgt spid="173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476672"/>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800" dirty="0" smtClean="0">
                <a:solidFill>
                  <a:schemeClr val="bg1"/>
                </a:solidFill>
                <a:latin typeface="+mn-lt"/>
              </a:rPr>
              <a:t>Codice dell’Ordinamento Militare (2010)</a:t>
            </a:r>
            <a:br>
              <a:rPr lang="it-IT" sz="1800" dirty="0" smtClean="0">
                <a:solidFill>
                  <a:schemeClr val="bg1"/>
                </a:solidFill>
                <a:latin typeface="+mn-lt"/>
              </a:rPr>
            </a:br>
            <a:r>
              <a:rPr lang="it-IT" sz="1800" dirty="0" smtClean="0">
                <a:solidFill>
                  <a:schemeClr val="tx1"/>
                </a:solidFill>
                <a:latin typeface="+mn-lt"/>
              </a:rPr>
              <a:t>Art.194 </a:t>
            </a:r>
            <a:r>
              <a:rPr lang="it-IT" sz="1800" dirty="0" smtClean="0">
                <a:solidFill>
                  <a:srgbClr val="CC0000"/>
                </a:solidFill>
                <a:latin typeface="+mn-lt"/>
              </a:rPr>
              <a:t/>
            </a:r>
            <a:br>
              <a:rPr lang="it-IT" sz="1800" dirty="0" smtClean="0">
                <a:solidFill>
                  <a:srgbClr val="CC0000"/>
                </a:solidFill>
                <a:latin typeface="+mn-lt"/>
              </a:rPr>
            </a:br>
            <a:endParaRPr lang="it-IT" sz="1800" dirty="0">
              <a:solidFill>
                <a:schemeClr val="tx1"/>
              </a:solidFill>
              <a:latin typeface="+mn-lt"/>
            </a:endParaRPr>
          </a:p>
        </p:txBody>
      </p:sp>
      <p:sp>
        <p:nvSpPr>
          <p:cNvPr id="3" name="Rectangle 2"/>
          <p:cNvSpPr/>
          <p:nvPr/>
        </p:nvSpPr>
        <p:spPr>
          <a:xfrm>
            <a:off x="323528" y="1052736"/>
            <a:ext cx="8496944" cy="4801314"/>
          </a:xfrm>
          <a:prstGeom prst="rect">
            <a:avLst/>
          </a:prstGeom>
        </p:spPr>
        <p:txBody>
          <a:bodyPr wrap="square">
            <a:spAutoFit/>
          </a:bodyPr>
          <a:lstStyle/>
          <a:p>
            <a:pPr algn="just"/>
            <a:endParaRPr lang="en-US" sz="1700" dirty="0">
              <a:latin typeface="+mn-lt"/>
            </a:endParaRPr>
          </a:p>
          <a:p>
            <a:pPr algn="ctr"/>
            <a:r>
              <a:rPr lang="it-IT" sz="1700" b="1" dirty="0">
                <a:solidFill>
                  <a:srgbClr val="FFFF00"/>
                </a:solidFill>
                <a:latin typeface="+mn-lt"/>
              </a:rPr>
              <a:t>Commissione Medica Interforze di seconda istanza</a:t>
            </a:r>
          </a:p>
          <a:p>
            <a:pPr algn="just"/>
            <a:endParaRPr lang="it-IT" sz="1700" b="1" i="1" dirty="0" smtClean="0">
              <a:latin typeface="+mn-lt"/>
            </a:endParaRPr>
          </a:p>
          <a:p>
            <a:pPr algn="just"/>
            <a:r>
              <a:rPr lang="it-IT" sz="1700" b="1" i="1" dirty="0" smtClean="0">
                <a:latin typeface="+mn-lt"/>
              </a:rPr>
              <a:t>1.  La </a:t>
            </a:r>
            <a:r>
              <a:rPr lang="it-IT" sz="1700" b="1" i="1" dirty="0">
                <a:latin typeface="+mn-lt"/>
              </a:rPr>
              <a:t>commissione medica interforze di seconda istanza è composta:  a) dal capo dell’organo direttivo di Forza armata di cui all’articolo 191 ovvero da un suo delegato in servizio presso lo stesso organo direttivo, presidente; il delegato deve essere più anziano del presidente della corrispondente Commissione medica ospedaliera di prima istanza; b) da due ufficiali superiori medici, membri. </a:t>
            </a:r>
            <a:endParaRPr lang="it-IT" sz="1700" b="1" i="1" dirty="0" smtClean="0">
              <a:latin typeface="+mn-lt"/>
            </a:endParaRPr>
          </a:p>
          <a:p>
            <a:pPr algn="just"/>
            <a:endParaRPr lang="it-IT" sz="1700" b="1" i="1" dirty="0" smtClean="0">
              <a:latin typeface="+mn-lt"/>
            </a:endParaRPr>
          </a:p>
          <a:p>
            <a:pPr algn="just"/>
            <a:r>
              <a:rPr lang="it-IT" sz="1700" b="1" i="1" dirty="0" smtClean="0">
                <a:latin typeface="+mn-lt"/>
              </a:rPr>
              <a:t>2</a:t>
            </a:r>
            <a:r>
              <a:rPr lang="it-IT" sz="1700" b="1" i="1" dirty="0">
                <a:latin typeface="+mn-lt"/>
              </a:rPr>
              <a:t>. La Commissione di seconda istanza esamina i ricorsi, presentati al competente organo direttivo di Forza armata di cui all’articolo 191, nel termine di dieci giorni dalla comunicazione del verbale della commissione medica di prima istanza.  </a:t>
            </a:r>
            <a:endParaRPr lang="it-IT" sz="1700" b="1" i="1" dirty="0" smtClean="0">
              <a:latin typeface="+mn-lt"/>
            </a:endParaRPr>
          </a:p>
          <a:p>
            <a:pPr algn="just"/>
            <a:endParaRPr lang="it-IT" sz="1700" b="1" i="1" dirty="0" smtClean="0">
              <a:latin typeface="+mn-lt"/>
            </a:endParaRPr>
          </a:p>
          <a:p>
            <a:pPr algn="just"/>
            <a:r>
              <a:rPr lang="it-IT" sz="1700" b="1" i="1" dirty="0" smtClean="0">
                <a:latin typeface="+mn-lt"/>
              </a:rPr>
              <a:t>3</a:t>
            </a:r>
            <a:r>
              <a:rPr lang="it-IT" sz="1700" b="1" i="1" dirty="0">
                <a:latin typeface="+mn-lt"/>
              </a:rPr>
              <a:t>.  A richiesta del presidente può intervenire ai lavori della Commissione di seconda istanza, con parere consultivo e senza diritto a voto, un ufficiale superiore o un funzionario designato dal comandante del corpo o capo dell'ufficio, cui appartiene l'interessato.  </a:t>
            </a:r>
          </a:p>
          <a:p>
            <a:pPr algn="just"/>
            <a:r>
              <a:rPr lang="it-IT" sz="1700" b="1" i="1" dirty="0">
                <a:latin typeface="+mn-lt"/>
              </a:rPr>
              <a:t> </a:t>
            </a:r>
            <a:endParaRPr lang="en-US" sz="1700" b="1" dirty="0" smtClean="0">
              <a:latin typeface="+mn-lt"/>
            </a:endParaRPr>
          </a:p>
        </p:txBody>
      </p:sp>
      <p:pic>
        <p:nvPicPr>
          <p:cNvPr id="5"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0" y="6257836"/>
            <a:ext cx="9144000" cy="600164"/>
          </a:xfrm>
          <a:prstGeom prst="rect">
            <a:avLst/>
          </a:prstGeom>
        </p:spPr>
        <p:txBody>
          <a:bodyPr wrap="square">
            <a:spAutoFit/>
          </a:bodyPr>
          <a:lstStyle/>
          <a:p>
            <a:pPr algn="ctr">
              <a:spcBef>
                <a:spcPts val="48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p:txBody>
      </p:sp>
      <p:pic>
        <p:nvPicPr>
          <p:cNvPr id="7"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244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blackWhite">
          <a:xfrm>
            <a:off x="1763713" y="333375"/>
            <a:ext cx="5700712" cy="719138"/>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PRINCIPALI COMPLICAZIONI</a:t>
            </a:r>
            <a:endParaRPr lang="en-US" sz="1800" b="1">
              <a:solidFill>
                <a:schemeClr val="accent2"/>
              </a:solidFill>
              <a:effectLst>
                <a:outerShdw blurRad="38100" dist="38100" dir="2700000" algn="tl">
                  <a:srgbClr val="000000"/>
                </a:outerShdw>
              </a:effectLst>
            </a:endParaRPr>
          </a:p>
        </p:txBody>
      </p:sp>
      <p:sp>
        <p:nvSpPr>
          <p:cNvPr id="20483" name="Text Box 6"/>
          <p:cNvSpPr txBox="1">
            <a:spLocks noChangeArrowheads="1"/>
          </p:cNvSpPr>
          <p:nvPr/>
        </p:nvSpPr>
        <p:spPr bwMode="auto">
          <a:xfrm>
            <a:off x="1331913" y="1412875"/>
            <a:ext cx="6481762" cy="366713"/>
          </a:xfrm>
          <a:prstGeom prst="rect">
            <a:avLst/>
          </a:prstGeom>
          <a:solidFill>
            <a:schemeClr val="folHlink"/>
          </a:solidFill>
          <a:ln w="9525">
            <a:noFill/>
            <a:miter lim="800000"/>
            <a:headEnd/>
            <a:tailEnd/>
          </a:ln>
        </p:spPr>
        <p:txBody>
          <a:bodyPr>
            <a:spAutoFit/>
          </a:bodyPr>
          <a:lstStyle/>
          <a:p>
            <a:pPr algn="ctr" eaLnBrk="1" hangingPunct="1">
              <a:spcBef>
                <a:spcPct val="50000"/>
              </a:spcBef>
            </a:pPr>
            <a:r>
              <a:rPr lang="it-IT" altLang="it-IT" sz="1800"/>
              <a:t>TRASFUSIONE E SOMMINISTRAZIONE EMODERIVATI</a:t>
            </a:r>
          </a:p>
        </p:txBody>
      </p:sp>
      <p:grpSp>
        <p:nvGrpSpPr>
          <p:cNvPr id="2" name="Group 40"/>
          <p:cNvGrpSpPr>
            <a:grpSpLocks/>
          </p:cNvGrpSpPr>
          <p:nvPr/>
        </p:nvGrpSpPr>
        <p:grpSpPr bwMode="auto">
          <a:xfrm>
            <a:off x="611188" y="1916113"/>
            <a:ext cx="8208962" cy="2378075"/>
            <a:chOff x="385" y="1207"/>
            <a:chExt cx="5171" cy="1498"/>
          </a:xfrm>
        </p:grpSpPr>
        <p:grpSp>
          <p:nvGrpSpPr>
            <p:cNvPr id="3" name="Group 39"/>
            <p:cNvGrpSpPr>
              <a:grpSpLocks/>
            </p:cNvGrpSpPr>
            <p:nvPr/>
          </p:nvGrpSpPr>
          <p:grpSpPr bwMode="auto">
            <a:xfrm>
              <a:off x="385" y="1207"/>
              <a:ext cx="5171" cy="1498"/>
              <a:chOff x="385" y="1207"/>
              <a:chExt cx="5171" cy="1498"/>
            </a:xfrm>
          </p:grpSpPr>
          <p:grpSp>
            <p:nvGrpSpPr>
              <p:cNvPr id="4" name="Group 38"/>
              <p:cNvGrpSpPr>
                <a:grpSpLocks/>
              </p:cNvGrpSpPr>
              <p:nvPr/>
            </p:nvGrpSpPr>
            <p:grpSpPr bwMode="auto">
              <a:xfrm>
                <a:off x="521" y="1525"/>
                <a:ext cx="2132" cy="1180"/>
                <a:chOff x="521" y="1525"/>
                <a:chExt cx="2132" cy="1180"/>
              </a:xfrm>
            </p:grpSpPr>
            <p:sp>
              <p:nvSpPr>
                <p:cNvPr id="20496" name="AutoShape 8"/>
                <p:cNvSpPr>
                  <a:spLocks noChangeArrowheads="1"/>
                </p:cNvSpPr>
                <p:nvPr/>
              </p:nvSpPr>
              <p:spPr bwMode="auto">
                <a:xfrm>
                  <a:off x="521" y="1525"/>
                  <a:ext cx="2132" cy="1180"/>
                </a:xfrm>
                <a:prstGeom prst="irregularSeal2">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20497" name="WordArt 13"/>
                <p:cNvSpPr>
                  <a:spLocks noChangeArrowheads="1" noChangeShapeType="1" noTextEdit="1"/>
                </p:cNvSpPr>
                <p:nvPr/>
              </p:nvSpPr>
              <p:spPr bwMode="auto">
                <a:xfrm>
                  <a:off x="975" y="2024"/>
                  <a:ext cx="1080" cy="204"/>
                </a:xfrm>
                <a:prstGeom prst="rect">
                  <a:avLst/>
                </a:prstGeom>
              </p:spPr>
              <p:txBody>
                <a:bodyPr wrap="none" fromWordArt="1">
                  <a:prstTxWarp prst="textPlain">
                    <a:avLst>
                      <a:gd name="adj" fmla="val 50000"/>
                    </a:avLst>
                  </a:prstTxWarp>
                </a:bodyPr>
                <a:lstStyle/>
                <a:p>
                  <a:pPr algn="ctr"/>
                  <a:r>
                    <a:rPr lang="it-IT" sz="2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IMMUNOLOGICHE</a:t>
                  </a:r>
                </a:p>
              </p:txBody>
            </p:sp>
          </p:grpSp>
          <p:sp>
            <p:nvSpPr>
              <p:cNvPr id="20494" name="Text Box 5"/>
              <p:cNvSpPr txBox="1">
                <a:spLocks noChangeArrowheads="1"/>
              </p:cNvSpPr>
              <p:nvPr/>
            </p:nvSpPr>
            <p:spPr bwMode="auto">
              <a:xfrm>
                <a:off x="385" y="1207"/>
                <a:ext cx="3175" cy="231"/>
              </a:xfrm>
              <a:prstGeom prst="rect">
                <a:avLst/>
              </a:prstGeom>
              <a:noFill/>
              <a:ln w="9525">
                <a:noFill/>
                <a:miter lim="800000"/>
                <a:headEnd/>
                <a:tailEnd/>
              </a:ln>
            </p:spPr>
            <p:txBody>
              <a:bodyPr>
                <a:spAutoFit/>
              </a:bodyPr>
              <a:lstStyle/>
              <a:p>
                <a:pPr algn="ctr" eaLnBrk="1" hangingPunct="1">
                  <a:spcBef>
                    <a:spcPct val="50000"/>
                  </a:spcBef>
                </a:pPr>
                <a:r>
                  <a:rPr lang="it-IT" altLang="it-IT" sz="1800"/>
                  <a:t>Le reazioni vanno distinte in due gruppi:</a:t>
                </a:r>
              </a:p>
            </p:txBody>
          </p:sp>
          <p:sp>
            <p:nvSpPr>
              <p:cNvPr id="20495" name="AutoShape 14"/>
              <p:cNvSpPr>
                <a:spLocks noChangeArrowheads="1"/>
              </p:cNvSpPr>
              <p:nvPr/>
            </p:nvSpPr>
            <p:spPr bwMode="auto">
              <a:xfrm>
                <a:off x="3424" y="1434"/>
                <a:ext cx="2132" cy="1180"/>
              </a:xfrm>
              <a:prstGeom prst="irregularSeal2">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
          <p:nvSpPr>
            <p:cNvPr id="20492" name="WordArt 15"/>
            <p:cNvSpPr>
              <a:spLocks noChangeArrowheads="1" noChangeShapeType="1" noTextEdit="1"/>
            </p:cNvSpPr>
            <p:nvPr/>
          </p:nvSpPr>
          <p:spPr bwMode="auto">
            <a:xfrm>
              <a:off x="3742" y="1978"/>
              <a:ext cx="1410" cy="204"/>
            </a:xfrm>
            <a:prstGeom prst="rect">
              <a:avLst/>
            </a:prstGeom>
          </p:spPr>
          <p:txBody>
            <a:bodyPr wrap="none" fromWordArt="1">
              <a:prstTxWarp prst="textPlain">
                <a:avLst>
                  <a:gd name="adj" fmla="val 50000"/>
                </a:avLst>
              </a:prstTxWarp>
            </a:bodyPr>
            <a:lstStyle/>
            <a:p>
              <a:pPr algn="ctr"/>
              <a:r>
                <a:rPr lang="it-IT" sz="2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NON  IMMUNOLOGICHE</a:t>
              </a:r>
            </a:p>
          </p:txBody>
        </p:sp>
      </p:grpSp>
      <p:grpSp>
        <p:nvGrpSpPr>
          <p:cNvPr id="5" name="Group 44"/>
          <p:cNvGrpSpPr>
            <a:grpSpLocks/>
          </p:cNvGrpSpPr>
          <p:nvPr/>
        </p:nvGrpSpPr>
        <p:grpSpPr bwMode="auto">
          <a:xfrm>
            <a:off x="755650" y="4292600"/>
            <a:ext cx="2735263" cy="1512888"/>
            <a:chOff x="476" y="2704"/>
            <a:chExt cx="1723" cy="953"/>
          </a:xfrm>
        </p:grpSpPr>
        <p:sp>
          <p:nvSpPr>
            <p:cNvPr id="20489" name="Rectangle 16"/>
            <p:cNvSpPr>
              <a:spLocks noChangeArrowheads="1"/>
            </p:cNvSpPr>
            <p:nvPr/>
          </p:nvSpPr>
          <p:spPr bwMode="auto">
            <a:xfrm>
              <a:off x="476" y="3158"/>
              <a:ext cx="1723" cy="499"/>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800"/>
                <a:t>Emolisi da alloanticorpi</a:t>
              </a:r>
            </a:p>
          </p:txBody>
        </p:sp>
        <p:sp>
          <p:nvSpPr>
            <p:cNvPr id="20490" name="AutoShape 41"/>
            <p:cNvSpPr>
              <a:spLocks noChangeArrowheads="1"/>
            </p:cNvSpPr>
            <p:nvPr/>
          </p:nvSpPr>
          <p:spPr bwMode="auto">
            <a:xfrm>
              <a:off x="1292" y="2704"/>
              <a:ext cx="273" cy="318"/>
            </a:xfrm>
            <a:prstGeom prst="downArrow">
              <a:avLst>
                <a:gd name="adj1" fmla="val 50000"/>
                <a:gd name="adj2" fmla="val 29121"/>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6" name="Group 43"/>
          <p:cNvGrpSpPr>
            <a:grpSpLocks/>
          </p:cNvGrpSpPr>
          <p:nvPr/>
        </p:nvGrpSpPr>
        <p:grpSpPr bwMode="auto">
          <a:xfrm>
            <a:off x="5724525" y="4148138"/>
            <a:ext cx="2735263" cy="2376487"/>
            <a:chOff x="3606" y="2613"/>
            <a:chExt cx="1723" cy="1497"/>
          </a:xfrm>
        </p:grpSpPr>
        <p:sp>
          <p:nvSpPr>
            <p:cNvPr id="20487" name="Rectangle 36"/>
            <p:cNvSpPr>
              <a:spLocks noChangeArrowheads="1"/>
            </p:cNvSpPr>
            <p:nvPr/>
          </p:nvSpPr>
          <p:spPr bwMode="auto">
            <a:xfrm>
              <a:off x="3606" y="3067"/>
              <a:ext cx="1723" cy="1043"/>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800"/>
                <a:t>Sovraccarico circolatorio</a:t>
              </a:r>
            </a:p>
            <a:p>
              <a:pPr algn="ctr" eaLnBrk="1" hangingPunct="1"/>
              <a:r>
                <a:rPr lang="it-IT" altLang="it-IT" sz="1800"/>
                <a:t>Shock</a:t>
              </a:r>
            </a:p>
            <a:p>
              <a:pPr algn="ctr" eaLnBrk="1" hangingPunct="1"/>
              <a:r>
                <a:rPr lang="it-IT" altLang="it-IT" sz="1800"/>
                <a:t>Embolia</a:t>
              </a:r>
            </a:p>
            <a:p>
              <a:pPr algn="ctr" eaLnBrk="1" hangingPunct="1"/>
              <a:r>
                <a:rPr lang="it-IT" altLang="it-IT" sz="1800"/>
                <a:t>Tromboflebiti</a:t>
              </a:r>
            </a:p>
            <a:p>
              <a:pPr algn="ctr" eaLnBrk="1" hangingPunct="1"/>
              <a:r>
                <a:rPr lang="it-IT" altLang="it-IT" sz="1800"/>
                <a:t>Siderosi</a:t>
              </a:r>
            </a:p>
            <a:p>
              <a:pPr algn="ctr" eaLnBrk="1" hangingPunct="1"/>
              <a:r>
                <a:rPr lang="it-IT" altLang="it-IT" sz="1800"/>
                <a:t>Infezioni</a:t>
              </a:r>
            </a:p>
          </p:txBody>
        </p:sp>
        <p:sp>
          <p:nvSpPr>
            <p:cNvPr id="20488" name="AutoShape 42"/>
            <p:cNvSpPr>
              <a:spLocks noChangeArrowheads="1"/>
            </p:cNvSpPr>
            <p:nvPr/>
          </p:nvSpPr>
          <p:spPr bwMode="auto">
            <a:xfrm>
              <a:off x="4377" y="2613"/>
              <a:ext cx="273" cy="318"/>
            </a:xfrm>
            <a:prstGeom prst="downArrow">
              <a:avLst>
                <a:gd name="adj1" fmla="val 50000"/>
                <a:gd name="adj2" fmla="val 29121"/>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Tree>
    <p:extLst>
      <p:ext uri="{BB962C8B-B14F-4D97-AF65-F5344CB8AC3E}">
        <p14:creationId xmlns:p14="http://schemas.microsoft.com/office/powerpoint/2010/main" val="2575278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blackWhite">
          <a:xfrm>
            <a:off x="1763713" y="333375"/>
            <a:ext cx="5700712" cy="719138"/>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PRINCIPALI COMPLICAZIONI</a:t>
            </a:r>
            <a:endParaRPr lang="en-US" sz="1800" b="1">
              <a:solidFill>
                <a:schemeClr val="accent2"/>
              </a:solidFill>
              <a:effectLst>
                <a:outerShdw blurRad="38100" dist="38100" dir="2700000" algn="tl">
                  <a:srgbClr val="000000"/>
                </a:outerShdw>
              </a:effectLst>
            </a:endParaRPr>
          </a:p>
        </p:txBody>
      </p:sp>
      <p:grpSp>
        <p:nvGrpSpPr>
          <p:cNvPr id="2" name="Group 21"/>
          <p:cNvGrpSpPr>
            <a:grpSpLocks/>
          </p:cNvGrpSpPr>
          <p:nvPr/>
        </p:nvGrpSpPr>
        <p:grpSpPr bwMode="auto">
          <a:xfrm>
            <a:off x="3276600" y="2060575"/>
            <a:ext cx="2808288" cy="1296988"/>
            <a:chOff x="2064" y="1298"/>
            <a:chExt cx="1769" cy="817"/>
          </a:xfrm>
        </p:grpSpPr>
        <p:sp>
          <p:nvSpPr>
            <p:cNvPr id="21521" name="Oval 8"/>
            <p:cNvSpPr>
              <a:spLocks noChangeArrowheads="1"/>
            </p:cNvSpPr>
            <p:nvPr/>
          </p:nvSpPr>
          <p:spPr bwMode="auto">
            <a:xfrm>
              <a:off x="2064" y="1298"/>
              <a:ext cx="1769" cy="817"/>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21522" name="Text Box 9"/>
            <p:cNvSpPr txBox="1">
              <a:spLocks noChangeArrowheads="1"/>
            </p:cNvSpPr>
            <p:nvPr/>
          </p:nvSpPr>
          <p:spPr bwMode="auto">
            <a:xfrm>
              <a:off x="2335" y="1616"/>
              <a:ext cx="1225" cy="231"/>
            </a:xfrm>
            <a:prstGeom prst="rect">
              <a:avLst/>
            </a:prstGeom>
            <a:noFill/>
            <a:ln w="9525">
              <a:noFill/>
              <a:miter lim="800000"/>
              <a:headEnd/>
              <a:tailEnd/>
            </a:ln>
          </p:spPr>
          <p:txBody>
            <a:bodyPr>
              <a:spAutoFit/>
            </a:bodyPr>
            <a:lstStyle/>
            <a:p>
              <a:pPr algn="ctr" eaLnBrk="1" hangingPunct="1">
                <a:spcBef>
                  <a:spcPct val="50000"/>
                </a:spcBef>
              </a:pPr>
              <a:r>
                <a:rPr lang="it-IT" altLang="it-IT" sz="1800"/>
                <a:t>INFEZIONI</a:t>
              </a:r>
            </a:p>
          </p:txBody>
        </p:sp>
      </p:grpSp>
      <p:grpSp>
        <p:nvGrpSpPr>
          <p:cNvPr id="3" name="Group 19"/>
          <p:cNvGrpSpPr>
            <a:grpSpLocks/>
          </p:cNvGrpSpPr>
          <p:nvPr/>
        </p:nvGrpSpPr>
        <p:grpSpPr bwMode="auto">
          <a:xfrm>
            <a:off x="107950" y="3284538"/>
            <a:ext cx="8783638" cy="2016125"/>
            <a:chOff x="68" y="2069"/>
            <a:chExt cx="5533" cy="1270"/>
          </a:xfrm>
        </p:grpSpPr>
        <p:sp>
          <p:nvSpPr>
            <p:cNvPr id="21515" name="Rectangle 6"/>
            <p:cNvSpPr>
              <a:spLocks noChangeArrowheads="1"/>
            </p:cNvSpPr>
            <p:nvPr/>
          </p:nvSpPr>
          <p:spPr bwMode="auto">
            <a:xfrm>
              <a:off x="2154" y="3021"/>
              <a:ext cx="1678" cy="318"/>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800"/>
                <a:t>Epatiti post-trasfusionali</a:t>
              </a:r>
            </a:p>
          </p:txBody>
        </p:sp>
        <p:sp>
          <p:nvSpPr>
            <p:cNvPr id="21516" name="Rectangle 7"/>
            <p:cNvSpPr>
              <a:spLocks noChangeArrowheads="1"/>
            </p:cNvSpPr>
            <p:nvPr/>
          </p:nvSpPr>
          <p:spPr bwMode="auto">
            <a:xfrm>
              <a:off x="68" y="2795"/>
              <a:ext cx="1996" cy="318"/>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800"/>
                <a:t>Malaria,citomegalo,toxoplasma</a:t>
              </a:r>
            </a:p>
            <a:p>
              <a:pPr algn="ctr" eaLnBrk="1" hangingPunct="1"/>
              <a:r>
                <a:rPr lang="it-IT" altLang="it-IT" sz="1800"/>
                <a:t>Sifilide,etc</a:t>
              </a:r>
            </a:p>
          </p:txBody>
        </p:sp>
        <p:sp>
          <p:nvSpPr>
            <p:cNvPr id="21517" name="Rectangle 10"/>
            <p:cNvSpPr>
              <a:spLocks noChangeArrowheads="1"/>
            </p:cNvSpPr>
            <p:nvPr/>
          </p:nvSpPr>
          <p:spPr bwMode="auto">
            <a:xfrm>
              <a:off x="3923" y="2795"/>
              <a:ext cx="1678" cy="318"/>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800"/>
                <a:t>AIDS</a:t>
              </a:r>
            </a:p>
          </p:txBody>
        </p:sp>
        <p:sp>
          <p:nvSpPr>
            <p:cNvPr id="21518" name="AutoShape 11"/>
            <p:cNvSpPr>
              <a:spLocks noChangeArrowheads="1"/>
            </p:cNvSpPr>
            <p:nvPr/>
          </p:nvSpPr>
          <p:spPr bwMode="auto">
            <a:xfrm rot="8678751">
              <a:off x="1338" y="2115"/>
              <a:ext cx="544" cy="363"/>
            </a:xfrm>
            <a:prstGeom prst="rightArrow">
              <a:avLst>
                <a:gd name="adj1" fmla="val 50000"/>
                <a:gd name="adj2" fmla="val 37466"/>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21519" name="AutoShape 12"/>
            <p:cNvSpPr>
              <a:spLocks noChangeArrowheads="1"/>
            </p:cNvSpPr>
            <p:nvPr/>
          </p:nvSpPr>
          <p:spPr bwMode="auto">
            <a:xfrm rot="2256778">
              <a:off x="3878" y="2069"/>
              <a:ext cx="544" cy="363"/>
            </a:xfrm>
            <a:prstGeom prst="rightArrow">
              <a:avLst>
                <a:gd name="adj1" fmla="val 50000"/>
                <a:gd name="adj2" fmla="val 37466"/>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21520" name="AutoShape 13"/>
            <p:cNvSpPr>
              <a:spLocks noChangeArrowheads="1"/>
            </p:cNvSpPr>
            <p:nvPr/>
          </p:nvSpPr>
          <p:spPr bwMode="auto">
            <a:xfrm rot="5400000">
              <a:off x="2699" y="2341"/>
              <a:ext cx="544" cy="363"/>
            </a:xfrm>
            <a:prstGeom prst="rightArrow">
              <a:avLst>
                <a:gd name="adj1" fmla="val 50000"/>
                <a:gd name="adj2" fmla="val 37466"/>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4" name="Group 20"/>
          <p:cNvGrpSpPr>
            <a:grpSpLocks/>
          </p:cNvGrpSpPr>
          <p:nvPr/>
        </p:nvGrpSpPr>
        <p:grpSpPr bwMode="auto">
          <a:xfrm>
            <a:off x="2124075" y="5516563"/>
            <a:ext cx="4968875" cy="793750"/>
            <a:chOff x="1338" y="3475"/>
            <a:chExt cx="3130" cy="500"/>
          </a:xfrm>
        </p:grpSpPr>
        <p:sp>
          <p:nvSpPr>
            <p:cNvPr id="21511" name="Rectangle 14"/>
            <p:cNvSpPr>
              <a:spLocks noChangeArrowheads="1"/>
            </p:cNvSpPr>
            <p:nvPr/>
          </p:nvSpPr>
          <p:spPr bwMode="auto">
            <a:xfrm>
              <a:off x="1338" y="3657"/>
              <a:ext cx="1406" cy="317"/>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600"/>
                <a:t>HBV,HCV,HVD</a:t>
              </a:r>
            </a:p>
          </p:txBody>
        </p:sp>
        <p:sp>
          <p:nvSpPr>
            <p:cNvPr id="21512" name="Rectangle 15"/>
            <p:cNvSpPr>
              <a:spLocks noChangeArrowheads="1"/>
            </p:cNvSpPr>
            <p:nvPr/>
          </p:nvSpPr>
          <p:spPr bwMode="auto">
            <a:xfrm>
              <a:off x="3107" y="3657"/>
              <a:ext cx="1361" cy="318"/>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600"/>
                <a:t>VIRUS SCONOSCIUTI</a:t>
              </a:r>
            </a:p>
          </p:txBody>
        </p:sp>
        <p:sp>
          <p:nvSpPr>
            <p:cNvPr id="21513" name="AutoShape 16"/>
            <p:cNvSpPr>
              <a:spLocks noChangeArrowheads="1"/>
            </p:cNvSpPr>
            <p:nvPr/>
          </p:nvSpPr>
          <p:spPr bwMode="auto">
            <a:xfrm rot="8657780">
              <a:off x="2336" y="3475"/>
              <a:ext cx="272" cy="46"/>
            </a:xfrm>
            <a:prstGeom prst="rightArrow">
              <a:avLst>
                <a:gd name="adj1" fmla="val 50000"/>
                <a:gd name="adj2" fmla="val 147826"/>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21514" name="AutoShape 17"/>
            <p:cNvSpPr>
              <a:spLocks noChangeArrowheads="1"/>
            </p:cNvSpPr>
            <p:nvPr/>
          </p:nvSpPr>
          <p:spPr bwMode="auto">
            <a:xfrm rot="2151683">
              <a:off x="3198" y="3475"/>
              <a:ext cx="272" cy="46"/>
            </a:xfrm>
            <a:prstGeom prst="rightArrow">
              <a:avLst>
                <a:gd name="adj1" fmla="val 50000"/>
                <a:gd name="adj2" fmla="val 147826"/>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
        <p:nvSpPr>
          <p:cNvPr id="21510" name="Text Box 18"/>
          <p:cNvSpPr txBox="1">
            <a:spLocks noChangeArrowheads="1"/>
          </p:cNvSpPr>
          <p:nvPr/>
        </p:nvSpPr>
        <p:spPr bwMode="auto">
          <a:xfrm>
            <a:off x="1331913" y="1412875"/>
            <a:ext cx="6481762" cy="366713"/>
          </a:xfrm>
          <a:prstGeom prst="rect">
            <a:avLst/>
          </a:prstGeom>
          <a:solidFill>
            <a:schemeClr val="folHlink"/>
          </a:solidFill>
          <a:ln w="9525">
            <a:noFill/>
            <a:miter lim="800000"/>
            <a:headEnd/>
            <a:tailEnd/>
          </a:ln>
        </p:spPr>
        <p:txBody>
          <a:bodyPr>
            <a:spAutoFit/>
          </a:bodyPr>
          <a:lstStyle/>
          <a:p>
            <a:pPr algn="ctr" eaLnBrk="1" hangingPunct="1">
              <a:spcBef>
                <a:spcPct val="50000"/>
              </a:spcBef>
            </a:pPr>
            <a:r>
              <a:rPr lang="it-IT" altLang="it-IT" sz="1800"/>
              <a:t>TRASFUSIONE E SOMMINISTRAZIONE EMODERIVATI</a:t>
            </a:r>
          </a:p>
        </p:txBody>
      </p:sp>
    </p:spTree>
    <p:extLst>
      <p:ext uri="{BB962C8B-B14F-4D97-AF65-F5344CB8AC3E}">
        <p14:creationId xmlns:p14="http://schemas.microsoft.com/office/powerpoint/2010/main" val="3670210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4800" y="0"/>
            <a:ext cx="8458200" cy="884238"/>
          </a:xfrm>
          <a:prstGeom prst="rect">
            <a:avLst/>
          </a:prstGeom>
          <a:noFill/>
          <a:ln w="12700">
            <a:noFill/>
            <a:miter lim="800000"/>
            <a:headEnd type="none" w="sm" len="sm"/>
            <a:tailEnd type="none" w="sm" len="sm"/>
          </a:ln>
        </p:spPr>
        <p:txBody>
          <a:bodyPr>
            <a:spAutoFit/>
          </a:bodyPr>
          <a:lstStyle/>
          <a:p>
            <a:endParaRPr lang="en-US" altLang="it-IT" sz="2400">
              <a:latin typeface="Times" pitchFamily="18" charset="0"/>
            </a:endParaRPr>
          </a:p>
          <a:p>
            <a:r>
              <a:rPr lang="en-US" altLang="it-IT" sz="2800" b="1">
                <a:solidFill>
                  <a:srgbClr val="800040"/>
                </a:solidFill>
                <a:latin typeface="Times" pitchFamily="18" charset="0"/>
              </a:rPr>
              <a:t>Viral hepatitis is caused by at least 6 different viruses</a:t>
            </a:r>
            <a:r>
              <a:rPr lang="en-US" altLang="it-IT" sz="2800" b="1">
                <a:solidFill>
                  <a:srgbClr val="800000"/>
                </a:solidFill>
                <a:latin typeface="Times" pitchFamily="18" charset="0"/>
              </a:rPr>
              <a:t>  </a:t>
            </a:r>
            <a:endParaRPr lang="en-US" altLang="it-IT" sz="2800" b="1">
              <a:latin typeface="Times New Roman" pitchFamily="18" charset="0"/>
            </a:endParaRPr>
          </a:p>
        </p:txBody>
      </p:sp>
      <p:grpSp>
        <p:nvGrpSpPr>
          <p:cNvPr id="2" name="Group 3"/>
          <p:cNvGrpSpPr>
            <a:grpSpLocks/>
          </p:cNvGrpSpPr>
          <p:nvPr/>
        </p:nvGrpSpPr>
        <p:grpSpPr bwMode="auto">
          <a:xfrm>
            <a:off x="4132263" y="4813300"/>
            <a:ext cx="428625" cy="596900"/>
            <a:chOff x="2832" y="3272"/>
            <a:chExt cx="304" cy="376"/>
          </a:xfrm>
        </p:grpSpPr>
        <p:sp>
          <p:nvSpPr>
            <p:cNvPr id="31780" name="Oval 4"/>
            <p:cNvSpPr>
              <a:spLocks noChangeArrowheads="1"/>
            </p:cNvSpPr>
            <p:nvPr/>
          </p:nvSpPr>
          <p:spPr bwMode="auto">
            <a:xfrm>
              <a:off x="2839" y="3272"/>
              <a:ext cx="280"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algn="ctr" eaLnBrk="1" hangingPunct="1">
                <a:defRPr/>
              </a:pPr>
              <a:endParaRPr lang="it-IT" altLang="it-IT"/>
            </a:p>
          </p:txBody>
        </p:sp>
        <p:sp>
          <p:nvSpPr>
            <p:cNvPr id="51205" name="Rectangle 5"/>
            <p:cNvSpPr>
              <a:spLocks noChangeArrowheads="1"/>
            </p:cNvSpPr>
            <p:nvPr/>
          </p:nvSpPr>
          <p:spPr bwMode="auto">
            <a:xfrm>
              <a:off x="2832" y="3283"/>
              <a:ext cx="304" cy="344"/>
            </a:xfrm>
            <a:prstGeom prst="rect">
              <a:avLst/>
            </a:prstGeom>
            <a:noFill/>
            <a:ln w="12700">
              <a:noFill/>
              <a:miter lim="800000"/>
              <a:headEnd/>
              <a:tailEnd/>
            </a:ln>
            <a:effectLst/>
          </p:spPr>
          <p:txBody>
            <a:bodyPr lIns="90488" tIns="44450" rIns="90488" bIns="44450">
              <a:spAutoFit/>
            </a:bodyPr>
            <a:lstStyle/>
            <a:p>
              <a:pPr>
                <a:defRPr/>
              </a:pPr>
              <a:r>
                <a:rPr lang="en-US" sz="3000">
                  <a:solidFill>
                    <a:srgbClr val="063DE8"/>
                  </a:solidFill>
                  <a:effectLst>
                    <a:outerShdw blurRad="38100" dist="38100" dir="2700000" algn="tl">
                      <a:srgbClr val="C0C0C0"/>
                    </a:outerShdw>
                  </a:effectLst>
                  <a:latin typeface="ZapfHumnst Dm BT" charset="0"/>
                </a:rPr>
                <a:t>D</a:t>
              </a:r>
            </a:p>
          </p:txBody>
        </p:sp>
      </p:grpSp>
      <p:grpSp>
        <p:nvGrpSpPr>
          <p:cNvPr id="3" name="Group 6"/>
          <p:cNvGrpSpPr>
            <a:grpSpLocks/>
          </p:cNvGrpSpPr>
          <p:nvPr/>
        </p:nvGrpSpPr>
        <p:grpSpPr bwMode="auto">
          <a:xfrm>
            <a:off x="541338" y="1866900"/>
            <a:ext cx="2032000" cy="2968625"/>
            <a:chOff x="384" y="1176"/>
            <a:chExt cx="1440" cy="1870"/>
          </a:xfrm>
        </p:grpSpPr>
        <p:sp>
          <p:nvSpPr>
            <p:cNvPr id="51207" name="Rectangle 7"/>
            <p:cNvSpPr>
              <a:spLocks noChangeArrowheads="1"/>
            </p:cNvSpPr>
            <p:nvPr/>
          </p:nvSpPr>
          <p:spPr bwMode="auto">
            <a:xfrm>
              <a:off x="422" y="1176"/>
              <a:ext cx="1212" cy="286"/>
            </a:xfrm>
            <a:prstGeom prst="rect">
              <a:avLst/>
            </a:prstGeom>
            <a:noFill/>
            <a:ln w="12700">
              <a:noFill/>
              <a:miter lim="800000"/>
              <a:headEnd/>
              <a:tailEnd/>
            </a:ln>
            <a:effectLst/>
          </p:spPr>
          <p:txBody>
            <a:bodyPr wrap="none" lIns="90488" tIns="44450" rIns="90488" bIns="44450">
              <a:spAutoFit/>
            </a:bodyPr>
            <a:lstStyle/>
            <a:p>
              <a:pPr>
                <a:defRPr/>
              </a:pPr>
              <a:r>
                <a:rPr lang="en-US" sz="2400" b="1">
                  <a:solidFill>
                    <a:srgbClr val="063DE8"/>
                  </a:solidFill>
                  <a:effectLst>
                    <a:outerShdw blurRad="38100" dist="38100" dir="2700000" algn="tl">
                      <a:srgbClr val="C0C0C0"/>
                    </a:outerShdw>
                  </a:effectLst>
                  <a:latin typeface="ZapfHumnst BT" charset="0"/>
                </a:rPr>
                <a:t>“Infectious”</a:t>
              </a:r>
            </a:p>
          </p:txBody>
        </p:sp>
        <p:sp>
          <p:nvSpPr>
            <p:cNvPr id="51208" name="Rectangle 8"/>
            <p:cNvSpPr>
              <a:spLocks noChangeArrowheads="1"/>
            </p:cNvSpPr>
            <p:nvPr/>
          </p:nvSpPr>
          <p:spPr bwMode="auto">
            <a:xfrm>
              <a:off x="796" y="2760"/>
              <a:ext cx="907" cy="286"/>
            </a:xfrm>
            <a:prstGeom prst="rect">
              <a:avLst/>
            </a:prstGeom>
            <a:noFill/>
            <a:ln w="12700">
              <a:noFill/>
              <a:miter lim="800000"/>
              <a:headEnd/>
              <a:tailEnd/>
            </a:ln>
            <a:effectLst/>
          </p:spPr>
          <p:txBody>
            <a:bodyPr wrap="none" lIns="90488" tIns="44450" rIns="90488" bIns="44450">
              <a:spAutoFit/>
            </a:bodyPr>
            <a:lstStyle/>
            <a:p>
              <a:pPr>
                <a:defRPr/>
              </a:pPr>
              <a:r>
                <a:rPr lang="en-US" sz="2400" b="1">
                  <a:solidFill>
                    <a:srgbClr val="063DE8"/>
                  </a:solidFill>
                  <a:effectLst>
                    <a:outerShdw blurRad="38100" dist="38100" dir="2700000" algn="tl">
                      <a:srgbClr val="C0C0C0"/>
                    </a:outerShdw>
                  </a:effectLst>
                  <a:latin typeface="ZapfHumnst BT" charset="0"/>
                </a:rPr>
                <a:t>“Serum”</a:t>
              </a:r>
            </a:p>
          </p:txBody>
        </p:sp>
        <p:sp>
          <p:nvSpPr>
            <p:cNvPr id="51209" name="Rectangle 9"/>
            <p:cNvSpPr>
              <a:spLocks noChangeArrowheads="1"/>
            </p:cNvSpPr>
            <p:nvPr/>
          </p:nvSpPr>
          <p:spPr bwMode="auto">
            <a:xfrm>
              <a:off x="384" y="1864"/>
              <a:ext cx="1440" cy="540"/>
            </a:xfrm>
            <a:prstGeom prst="rect">
              <a:avLst/>
            </a:prstGeom>
            <a:noFill/>
            <a:ln w="12700">
              <a:noFill/>
              <a:miter lim="800000"/>
              <a:headEnd/>
              <a:tailEnd/>
            </a:ln>
            <a:effectLst/>
          </p:spPr>
          <p:txBody>
            <a:bodyPr lIns="90488" tIns="44450" rIns="90488" bIns="44450">
              <a:spAutoFit/>
            </a:bodyPr>
            <a:lstStyle/>
            <a:p>
              <a:pPr algn="ctr">
                <a:lnSpc>
                  <a:spcPct val="90000"/>
                </a:lnSpc>
                <a:defRPr/>
              </a:pPr>
              <a:r>
                <a:rPr lang="en-US" sz="2800" b="1">
                  <a:solidFill>
                    <a:srgbClr val="F71807"/>
                  </a:solidFill>
                  <a:effectLst>
                    <a:outerShdw blurRad="38100" dist="38100" dir="2700000" algn="tl">
                      <a:srgbClr val="C0C0C0"/>
                    </a:outerShdw>
                  </a:effectLst>
                  <a:latin typeface="ZapfHumnst BT" charset="0"/>
                </a:rPr>
                <a:t>Viral hepatitis</a:t>
              </a:r>
            </a:p>
          </p:txBody>
        </p:sp>
        <p:sp>
          <p:nvSpPr>
            <p:cNvPr id="22562" name="Line 10"/>
            <p:cNvSpPr>
              <a:spLocks noChangeShapeType="1"/>
            </p:cNvSpPr>
            <p:nvPr/>
          </p:nvSpPr>
          <p:spPr bwMode="auto">
            <a:xfrm flipV="1">
              <a:off x="1006" y="1408"/>
              <a:ext cx="407" cy="416"/>
            </a:xfrm>
            <a:prstGeom prst="line">
              <a:avLst/>
            </a:prstGeom>
            <a:noFill/>
            <a:ln w="38100">
              <a:solidFill>
                <a:srgbClr val="F71807"/>
              </a:solidFill>
              <a:round/>
              <a:headEnd type="diamond" w="med" len="med"/>
              <a:tailEnd type="triangle" w="med" len="med"/>
            </a:ln>
          </p:spPr>
          <p:txBody>
            <a:bodyPr wrap="none" anchor="ctr"/>
            <a:lstStyle/>
            <a:p>
              <a:endParaRPr lang="it-IT"/>
            </a:p>
          </p:txBody>
        </p:sp>
        <p:sp>
          <p:nvSpPr>
            <p:cNvPr id="22563" name="Line 11"/>
            <p:cNvSpPr>
              <a:spLocks noChangeShapeType="1"/>
            </p:cNvSpPr>
            <p:nvPr/>
          </p:nvSpPr>
          <p:spPr bwMode="auto">
            <a:xfrm>
              <a:off x="1053" y="2416"/>
              <a:ext cx="360" cy="384"/>
            </a:xfrm>
            <a:prstGeom prst="line">
              <a:avLst/>
            </a:prstGeom>
            <a:noFill/>
            <a:ln w="38100">
              <a:solidFill>
                <a:srgbClr val="F71807"/>
              </a:solidFill>
              <a:round/>
              <a:headEnd type="diamond" w="med" len="med"/>
              <a:tailEnd type="triangle" w="med" len="med"/>
            </a:ln>
          </p:spPr>
          <p:txBody>
            <a:bodyPr wrap="none" anchor="ctr"/>
            <a:lstStyle/>
            <a:p>
              <a:endParaRPr lang="it-IT"/>
            </a:p>
          </p:txBody>
        </p:sp>
      </p:grpSp>
      <p:grpSp>
        <p:nvGrpSpPr>
          <p:cNvPr id="4" name="Group 12"/>
          <p:cNvGrpSpPr>
            <a:grpSpLocks/>
          </p:cNvGrpSpPr>
          <p:nvPr/>
        </p:nvGrpSpPr>
        <p:grpSpPr bwMode="auto">
          <a:xfrm>
            <a:off x="2506663" y="1803400"/>
            <a:ext cx="2451100" cy="3111500"/>
            <a:chOff x="1776" y="1136"/>
            <a:chExt cx="1737" cy="1960"/>
          </a:xfrm>
        </p:grpSpPr>
        <p:grpSp>
          <p:nvGrpSpPr>
            <p:cNvPr id="5" name="Group 13"/>
            <p:cNvGrpSpPr>
              <a:grpSpLocks/>
            </p:cNvGrpSpPr>
            <p:nvPr/>
          </p:nvGrpSpPr>
          <p:grpSpPr bwMode="auto">
            <a:xfrm>
              <a:off x="2565" y="1136"/>
              <a:ext cx="304" cy="376"/>
              <a:chOff x="2517" y="1171"/>
              <a:chExt cx="304" cy="376"/>
            </a:xfrm>
          </p:grpSpPr>
          <p:sp>
            <p:nvSpPr>
              <p:cNvPr id="31773" name="Oval 14"/>
              <p:cNvSpPr>
                <a:spLocks noChangeArrowheads="1"/>
              </p:cNvSpPr>
              <p:nvPr/>
            </p:nvSpPr>
            <p:spPr bwMode="auto">
              <a:xfrm>
                <a:off x="2521" y="1171"/>
                <a:ext cx="283"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algn="ctr" eaLnBrk="1" hangingPunct="1">
                  <a:defRPr/>
                </a:pPr>
                <a:endParaRPr lang="it-IT" altLang="it-IT"/>
              </a:p>
            </p:txBody>
          </p:sp>
          <p:sp>
            <p:nvSpPr>
              <p:cNvPr id="51215" name="Rectangle 15"/>
              <p:cNvSpPr>
                <a:spLocks noChangeArrowheads="1"/>
              </p:cNvSpPr>
              <p:nvPr/>
            </p:nvSpPr>
            <p:spPr bwMode="auto">
              <a:xfrm>
                <a:off x="2517" y="1183"/>
                <a:ext cx="309" cy="344"/>
              </a:xfrm>
              <a:prstGeom prst="rect">
                <a:avLst/>
              </a:prstGeom>
              <a:noFill/>
              <a:ln w="12700">
                <a:noFill/>
                <a:miter lim="800000"/>
                <a:headEnd/>
                <a:tailEnd/>
              </a:ln>
              <a:effectLst/>
            </p:spPr>
            <p:txBody>
              <a:bodyPr lIns="90488" tIns="44450" rIns="90488" bIns="44450">
                <a:spAutoFit/>
              </a:bodyPr>
              <a:lstStyle/>
              <a:p>
                <a:pPr>
                  <a:defRPr/>
                </a:pPr>
                <a:r>
                  <a:rPr lang="en-US" sz="3000">
                    <a:solidFill>
                      <a:srgbClr val="063DE8"/>
                    </a:solidFill>
                    <a:effectLst>
                      <a:outerShdw blurRad="38100" dist="38100" dir="2700000" algn="tl">
                        <a:srgbClr val="C0C0C0"/>
                      </a:outerShdw>
                    </a:effectLst>
                    <a:latin typeface="ZapfHumnst Dm BT" charset="0"/>
                  </a:rPr>
                  <a:t>A</a:t>
                </a:r>
              </a:p>
            </p:txBody>
          </p:sp>
        </p:grpSp>
        <p:sp>
          <p:nvSpPr>
            <p:cNvPr id="51216" name="Rectangle 16"/>
            <p:cNvSpPr>
              <a:spLocks noChangeArrowheads="1"/>
            </p:cNvSpPr>
            <p:nvPr/>
          </p:nvSpPr>
          <p:spPr bwMode="auto">
            <a:xfrm>
              <a:off x="2751" y="1933"/>
              <a:ext cx="762" cy="325"/>
            </a:xfrm>
            <a:prstGeom prst="rect">
              <a:avLst/>
            </a:prstGeom>
            <a:noFill/>
            <a:ln w="12700">
              <a:noFill/>
              <a:miter lim="800000"/>
              <a:headEnd/>
              <a:tailEnd/>
            </a:ln>
            <a:effectLst/>
          </p:spPr>
          <p:txBody>
            <a:bodyPr wrap="none" lIns="90488" tIns="44450" rIns="90488" bIns="44450">
              <a:spAutoFit/>
            </a:bodyPr>
            <a:lstStyle/>
            <a:p>
              <a:pPr>
                <a:defRPr/>
              </a:pPr>
              <a:r>
                <a:rPr lang="en-US" sz="2800" b="1">
                  <a:solidFill>
                    <a:srgbClr val="063DE8"/>
                  </a:solidFill>
                  <a:effectLst>
                    <a:outerShdw blurRad="38100" dist="38100" dir="2700000" algn="tl">
                      <a:srgbClr val="C0C0C0"/>
                    </a:outerShdw>
                  </a:effectLst>
                  <a:latin typeface="ZapfHumnst BT" charset="0"/>
                </a:rPr>
                <a:t>NANB</a:t>
              </a:r>
            </a:p>
          </p:txBody>
        </p:sp>
        <p:grpSp>
          <p:nvGrpSpPr>
            <p:cNvPr id="6" name="Group 17"/>
            <p:cNvGrpSpPr>
              <a:grpSpLocks/>
            </p:cNvGrpSpPr>
            <p:nvPr/>
          </p:nvGrpSpPr>
          <p:grpSpPr bwMode="auto">
            <a:xfrm>
              <a:off x="2604" y="2720"/>
              <a:ext cx="305" cy="376"/>
              <a:chOff x="2556" y="2803"/>
              <a:chExt cx="305" cy="376"/>
            </a:xfrm>
          </p:grpSpPr>
          <p:sp>
            <p:nvSpPr>
              <p:cNvPr id="31771" name="Oval 18"/>
              <p:cNvSpPr>
                <a:spLocks noChangeArrowheads="1"/>
              </p:cNvSpPr>
              <p:nvPr/>
            </p:nvSpPr>
            <p:spPr bwMode="auto">
              <a:xfrm>
                <a:off x="2556" y="2803"/>
                <a:ext cx="280"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algn="ctr" eaLnBrk="1" hangingPunct="1">
                  <a:defRPr/>
                </a:pPr>
                <a:endParaRPr lang="it-IT" altLang="it-IT"/>
              </a:p>
            </p:txBody>
          </p:sp>
          <p:sp>
            <p:nvSpPr>
              <p:cNvPr id="51219" name="Rectangle 19"/>
              <p:cNvSpPr>
                <a:spLocks noChangeArrowheads="1"/>
              </p:cNvSpPr>
              <p:nvPr/>
            </p:nvSpPr>
            <p:spPr bwMode="auto">
              <a:xfrm>
                <a:off x="2557" y="2814"/>
                <a:ext cx="304" cy="344"/>
              </a:xfrm>
              <a:prstGeom prst="rect">
                <a:avLst/>
              </a:prstGeom>
              <a:noFill/>
              <a:ln w="12700">
                <a:noFill/>
                <a:miter lim="800000"/>
                <a:headEnd/>
                <a:tailEnd/>
              </a:ln>
              <a:effectLst/>
            </p:spPr>
            <p:txBody>
              <a:bodyPr lIns="90488" tIns="44450" rIns="90488" bIns="44450">
                <a:spAutoFit/>
              </a:bodyPr>
              <a:lstStyle/>
              <a:p>
                <a:pPr>
                  <a:defRPr/>
                </a:pPr>
                <a:r>
                  <a:rPr lang="en-US" sz="3000">
                    <a:solidFill>
                      <a:srgbClr val="063DE8"/>
                    </a:solidFill>
                    <a:effectLst>
                      <a:outerShdw blurRad="38100" dist="38100" dir="2700000" algn="tl">
                        <a:srgbClr val="C0C0C0"/>
                      </a:outerShdw>
                    </a:effectLst>
                    <a:latin typeface="ZapfHumnst Dm BT" charset="0"/>
                  </a:rPr>
                  <a:t>B</a:t>
                </a:r>
              </a:p>
            </p:txBody>
          </p:sp>
        </p:grpSp>
        <p:sp>
          <p:nvSpPr>
            <p:cNvPr id="22552" name="Line 20"/>
            <p:cNvSpPr>
              <a:spLocks noChangeShapeType="1"/>
            </p:cNvSpPr>
            <p:nvPr/>
          </p:nvSpPr>
          <p:spPr bwMode="auto">
            <a:xfrm>
              <a:off x="2112" y="1324"/>
              <a:ext cx="336" cy="0"/>
            </a:xfrm>
            <a:prstGeom prst="line">
              <a:avLst/>
            </a:prstGeom>
            <a:noFill/>
            <a:ln w="38100">
              <a:solidFill>
                <a:srgbClr val="FF9933"/>
              </a:solidFill>
              <a:round/>
              <a:headEnd type="oval" w="med" len="med"/>
              <a:tailEnd type="triangle" w="med" len="med"/>
            </a:ln>
          </p:spPr>
          <p:txBody>
            <a:bodyPr wrap="none" anchor="ctr"/>
            <a:lstStyle/>
            <a:p>
              <a:endParaRPr lang="it-IT"/>
            </a:p>
          </p:txBody>
        </p:sp>
        <p:sp>
          <p:nvSpPr>
            <p:cNvPr id="22553" name="Line 21"/>
            <p:cNvSpPr>
              <a:spLocks noChangeShapeType="1"/>
            </p:cNvSpPr>
            <p:nvPr/>
          </p:nvSpPr>
          <p:spPr bwMode="auto">
            <a:xfrm>
              <a:off x="2112" y="2908"/>
              <a:ext cx="336" cy="0"/>
            </a:xfrm>
            <a:prstGeom prst="line">
              <a:avLst/>
            </a:prstGeom>
            <a:noFill/>
            <a:ln w="38100">
              <a:solidFill>
                <a:srgbClr val="FF9933"/>
              </a:solidFill>
              <a:round/>
              <a:headEnd type="oval" w="med" len="med"/>
              <a:tailEnd type="triangle" w="med" len="med"/>
            </a:ln>
          </p:spPr>
          <p:txBody>
            <a:bodyPr wrap="none" anchor="ctr"/>
            <a:lstStyle/>
            <a:p>
              <a:endParaRPr lang="it-IT"/>
            </a:p>
          </p:txBody>
        </p:sp>
        <p:sp>
          <p:nvSpPr>
            <p:cNvPr id="22554" name="Line 22"/>
            <p:cNvSpPr>
              <a:spLocks noChangeShapeType="1"/>
            </p:cNvSpPr>
            <p:nvPr/>
          </p:nvSpPr>
          <p:spPr bwMode="auto">
            <a:xfrm>
              <a:off x="1776" y="2100"/>
              <a:ext cx="960" cy="0"/>
            </a:xfrm>
            <a:prstGeom prst="line">
              <a:avLst/>
            </a:prstGeom>
            <a:noFill/>
            <a:ln w="38100">
              <a:solidFill>
                <a:srgbClr val="F71807"/>
              </a:solidFill>
              <a:round/>
              <a:headEnd type="diamond" w="med" len="med"/>
              <a:tailEnd type="triangle" w="med" len="med"/>
            </a:ln>
          </p:spPr>
          <p:txBody>
            <a:bodyPr wrap="none" anchor="ctr"/>
            <a:lstStyle/>
            <a:p>
              <a:endParaRPr lang="it-IT"/>
            </a:p>
          </p:txBody>
        </p:sp>
      </p:grpSp>
      <p:grpSp>
        <p:nvGrpSpPr>
          <p:cNvPr id="7" name="Group 23"/>
          <p:cNvGrpSpPr>
            <a:grpSpLocks/>
          </p:cNvGrpSpPr>
          <p:nvPr/>
        </p:nvGrpSpPr>
        <p:grpSpPr bwMode="auto">
          <a:xfrm>
            <a:off x="5080000" y="1676400"/>
            <a:ext cx="3067050" cy="3333750"/>
            <a:chOff x="3600" y="1056"/>
            <a:chExt cx="2174" cy="2100"/>
          </a:xfrm>
        </p:grpSpPr>
        <p:sp>
          <p:nvSpPr>
            <p:cNvPr id="51224" name="Rectangle 24"/>
            <p:cNvSpPr>
              <a:spLocks noChangeArrowheads="1"/>
            </p:cNvSpPr>
            <p:nvPr/>
          </p:nvSpPr>
          <p:spPr bwMode="auto">
            <a:xfrm>
              <a:off x="4560" y="1056"/>
              <a:ext cx="1160" cy="516"/>
            </a:xfrm>
            <a:prstGeom prst="rect">
              <a:avLst/>
            </a:prstGeom>
            <a:noFill/>
            <a:ln w="12700">
              <a:noFill/>
              <a:miter lim="800000"/>
              <a:headEnd/>
              <a:tailEnd/>
            </a:ln>
            <a:effectLst/>
          </p:spPr>
          <p:txBody>
            <a:bodyPr wrap="none" lIns="90488" tIns="44450" rIns="90488" bIns="44450">
              <a:spAutoFit/>
            </a:bodyPr>
            <a:lstStyle/>
            <a:p>
              <a:pPr>
                <a:defRPr/>
              </a:pPr>
              <a:r>
                <a:rPr lang="en-US" sz="2400" b="1">
                  <a:solidFill>
                    <a:srgbClr val="063DE8"/>
                  </a:solidFill>
                  <a:effectLst>
                    <a:outerShdw blurRad="38100" dist="38100" dir="2700000" algn="tl">
                      <a:srgbClr val="C0C0C0"/>
                    </a:outerShdw>
                  </a:effectLst>
                  <a:latin typeface="ZapfHumnst Ult BT" charset="0"/>
                </a:rPr>
                <a:t>Enterically</a:t>
              </a:r>
              <a:endParaRPr lang="en-US" sz="2400" b="1">
                <a:solidFill>
                  <a:srgbClr val="063DE8"/>
                </a:solidFill>
                <a:effectLst>
                  <a:outerShdw blurRad="38100" dist="38100" dir="2700000" algn="tl">
                    <a:srgbClr val="C0C0C0"/>
                  </a:outerShdw>
                </a:effectLst>
                <a:latin typeface="ZapfHumnst BT" charset="0"/>
              </a:endParaRPr>
            </a:p>
            <a:p>
              <a:pPr>
                <a:defRPr/>
              </a:pPr>
              <a:r>
                <a:rPr lang="en-US" sz="2400" b="1">
                  <a:solidFill>
                    <a:srgbClr val="063DE8"/>
                  </a:solidFill>
                  <a:effectLst>
                    <a:outerShdw blurRad="38100" dist="38100" dir="2700000" algn="tl">
                      <a:srgbClr val="C0C0C0"/>
                    </a:outerShdw>
                  </a:effectLst>
                  <a:latin typeface="ZapfHumnst BT" charset="0"/>
                </a:rPr>
                <a:t>transmitted</a:t>
              </a:r>
            </a:p>
          </p:txBody>
        </p:sp>
        <p:sp>
          <p:nvSpPr>
            <p:cNvPr id="51225" name="Rectangle 25"/>
            <p:cNvSpPr>
              <a:spLocks noChangeArrowheads="1"/>
            </p:cNvSpPr>
            <p:nvPr/>
          </p:nvSpPr>
          <p:spPr bwMode="auto">
            <a:xfrm>
              <a:off x="4560" y="2640"/>
              <a:ext cx="1214" cy="516"/>
            </a:xfrm>
            <a:prstGeom prst="rect">
              <a:avLst/>
            </a:prstGeom>
            <a:noFill/>
            <a:ln w="12700">
              <a:noFill/>
              <a:miter lim="800000"/>
              <a:headEnd/>
              <a:tailEnd/>
            </a:ln>
            <a:effectLst/>
          </p:spPr>
          <p:txBody>
            <a:bodyPr wrap="none" lIns="90488" tIns="44450" rIns="90488" bIns="44450">
              <a:spAutoFit/>
            </a:bodyPr>
            <a:lstStyle/>
            <a:p>
              <a:pPr>
                <a:defRPr/>
              </a:pPr>
              <a:r>
                <a:rPr lang="en-US" sz="2400" b="1">
                  <a:solidFill>
                    <a:srgbClr val="063DE8"/>
                  </a:solidFill>
                  <a:effectLst>
                    <a:outerShdw blurRad="38100" dist="38100" dir="2700000" algn="tl">
                      <a:srgbClr val="C0C0C0"/>
                    </a:outerShdw>
                  </a:effectLst>
                  <a:latin typeface="ZapfHumnst BT" charset="0"/>
                </a:rPr>
                <a:t>Parenterally</a:t>
              </a:r>
            </a:p>
            <a:p>
              <a:pPr>
                <a:defRPr/>
              </a:pPr>
              <a:r>
                <a:rPr lang="en-US" sz="2400" b="1">
                  <a:solidFill>
                    <a:srgbClr val="063DE8"/>
                  </a:solidFill>
                  <a:effectLst>
                    <a:outerShdw blurRad="38100" dist="38100" dir="2700000" algn="tl">
                      <a:srgbClr val="C0C0C0"/>
                    </a:outerShdw>
                  </a:effectLst>
                  <a:latin typeface="ZapfHumnst BT" charset="0"/>
                </a:rPr>
                <a:t>transmitted</a:t>
              </a:r>
            </a:p>
          </p:txBody>
        </p:sp>
        <p:grpSp>
          <p:nvGrpSpPr>
            <p:cNvPr id="8" name="Group 26"/>
            <p:cNvGrpSpPr>
              <a:grpSpLocks/>
            </p:cNvGrpSpPr>
            <p:nvPr/>
          </p:nvGrpSpPr>
          <p:grpSpPr bwMode="auto">
            <a:xfrm>
              <a:off x="4156" y="1136"/>
              <a:ext cx="312" cy="376"/>
              <a:chOff x="4108" y="1216"/>
              <a:chExt cx="312" cy="376"/>
            </a:xfrm>
          </p:grpSpPr>
          <p:sp>
            <p:nvSpPr>
              <p:cNvPr id="31763" name="Oval 27"/>
              <p:cNvSpPr>
                <a:spLocks noChangeArrowheads="1"/>
              </p:cNvSpPr>
              <p:nvPr/>
            </p:nvSpPr>
            <p:spPr bwMode="auto">
              <a:xfrm>
                <a:off x="4108" y="1216"/>
                <a:ext cx="280"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algn="ctr" eaLnBrk="1" hangingPunct="1">
                  <a:defRPr/>
                </a:pPr>
                <a:endParaRPr lang="it-IT" altLang="it-IT"/>
              </a:p>
            </p:txBody>
          </p:sp>
          <p:sp>
            <p:nvSpPr>
              <p:cNvPr id="51228" name="Rectangle 28"/>
              <p:cNvSpPr>
                <a:spLocks noChangeArrowheads="1"/>
              </p:cNvSpPr>
              <p:nvPr/>
            </p:nvSpPr>
            <p:spPr bwMode="auto">
              <a:xfrm>
                <a:off x="4116" y="1228"/>
                <a:ext cx="304" cy="344"/>
              </a:xfrm>
              <a:prstGeom prst="rect">
                <a:avLst/>
              </a:prstGeom>
              <a:noFill/>
              <a:ln w="12700">
                <a:noFill/>
                <a:miter lim="800000"/>
                <a:headEnd/>
                <a:tailEnd/>
              </a:ln>
              <a:effectLst/>
            </p:spPr>
            <p:txBody>
              <a:bodyPr lIns="90488" tIns="44450" rIns="90488" bIns="44450">
                <a:spAutoFit/>
              </a:bodyPr>
              <a:lstStyle/>
              <a:p>
                <a:pPr>
                  <a:defRPr/>
                </a:pPr>
                <a:r>
                  <a:rPr lang="en-US" sz="3000">
                    <a:solidFill>
                      <a:srgbClr val="063DE8"/>
                    </a:solidFill>
                    <a:effectLst>
                      <a:outerShdw blurRad="38100" dist="38100" dir="2700000" algn="tl">
                        <a:srgbClr val="C0C0C0"/>
                      </a:outerShdw>
                    </a:effectLst>
                    <a:latin typeface="ZapfHumnst Dm BT" charset="0"/>
                  </a:rPr>
                  <a:t>E</a:t>
                </a:r>
              </a:p>
            </p:txBody>
          </p:sp>
        </p:grpSp>
        <p:grpSp>
          <p:nvGrpSpPr>
            <p:cNvPr id="9" name="Group 29"/>
            <p:cNvGrpSpPr>
              <a:grpSpLocks/>
            </p:cNvGrpSpPr>
            <p:nvPr/>
          </p:nvGrpSpPr>
          <p:grpSpPr bwMode="auto">
            <a:xfrm>
              <a:off x="4156" y="2720"/>
              <a:ext cx="304" cy="376"/>
              <a:chOff x="4108" y="2808"/>
              <a:chExt cx="304" cy="376"/>
            </a:xfrm>
          </p:grpSpPr>
          <p:sp>
            <p:nvSpPr>
              <p:cNvPr id="31761" name="Oval 30"/>
              <p:cNvSpPr>
                <a:spLocks noChangeArrowheads="1"/>
              </p:cNvSpPr>
              <p:nvPr/>
            </p:nvSpPr>
            <p:spPr bwMode="auto">
              <a:xfrm>
                <a:off x="4116" y="2808"/>
                <a:ext cx="280"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algn="ctr" eaLnBrk="1" hangingPunct="1">
                  <a:defRPr/>
                </a:pPr>
                <a:endParaRPr lang="it-IT" altLang="it-IT"/>
              </a:p>
            </p:txBody>
          </p:sp>
          <p:sp>
            <p:nvSpPr>
              <p:cNvPr id="51231" name="Rectangle 31"/>
              <p:cNvSpPr>
                <a:spLocks noChangeArrowheads="1"/>
              </p:cNvSpPr>
              <p:nvPr/>
            </p:nvSpPr>
            <p:spPr bwMode="auto">
              <a:xfrm>
                <a:off x="4108" y="2819"/>
                <a:ext cx="304" cy="344"/>
              </a:xfrm>
              <a:prstGeom prst="rect">
                <a:avLst/>
              </a:prstGeom>
              <a:noFill/>
              <a:ln w="12700">
                <a:noFill/>
                <a:miter lim="800000"/>
                <a:headEnd/>
                <a:tailEnd/>
              </a:ln>
              <a:effectLst/>
            </p:spPr>
            <p:txBody>
              <a:bodyPr lIns="90488" tIns="44450" rIns="90488" bIns="44450">
                <a:spAutoFit/>
              </a:bodyPr>
              <a:lstStyle/>
              <a:p>
                <a:pPr>
                  <a:defRPr/>
                </a:pPr>
                <a:r>
                  <a:rPr lang="en-US" sz="3000">
                    <a:solidFill>
                      <a:srgbClr val="063DE8"/>
                    </a:solidFill>
                    <a:effectLst>
                      <a:outerShdw blurRad="38100" dist="38100" dir="2700000" algn="tl">
                        <a:srgbClr val="C0C0C0"/>
                      </a:outerShdw>
                    </a:effectLst>
                    <a:latin typeface="ZapfHumnst Dm BT" charset="0"/>
                  </a:rPr>
                  <a:t>C</a:t>
                </a:r>
              </a:p>
            </p:txBody>
          </p:sp>
        </p:grpSp>
        <p:sp>
          <p:nvSpPr>
            <p:cNvPr id="22543" name="Line 32"/>
            <p:cNvSpPr>
              <a:spLocks noChangeShapeType="1"/>
            </p:cNvSpPr>
            <p:nvPr/>
          </p:nvSpPr>
          <p:spPr bwMode="auto">
            <a:xfrm flipV="1">
              <a:off x="3600" y="1520"/>
              <a:ext cx="480" cy="432"/>
            </a:xfrm>
            <a:prstGeom prst="line">
              <a:avLst/>
            </a:prstGeom>
            <a:noFill/>
            <a:ln w="38100">
              <a:solidFill>
                <a:schemeClr val="tx1"/>
              </a:solidFill>
              <a:round/>
              <a:headEnd type="oval" w="med" len="med"/>
              <a:tailEnd type="triangle" w="med" len="med"/>
            </a:ln>
          </p:spPr>
          <p:txBody>
            <a:bodyPr wrap="none" anchor="ctr"/>
            <a:lstStyle/>
            <a:p>
              <a:endParaRPr lang="it-IT"/>
            </a:p>
          </p:txBody>
        </p:sp>
        <p:sp>
          <p:nvSpPr>
            <p:cNvPr id="22544" name="Line 33"/>
            <p:cNvSpPr>
              <a:spLocks noChangeShapeType="1"/>
            </p:cNvSpPr>
            <p:nvPr/>
          </p:nvSpPr>
          <p:spPr bwMode="auto">
            <a:xfrm>
              <a:off x="3600" y="2192"/>
              <a:ext cx="528" cy="528"/>
            </a:xfrm>
            <a:prstGeom prst="line">
              <a:avLst/>
            </a:prstGeom>
            <a:noFill/>
            <a:ln w="38100">
              <a:solidFill>
                <a:schemeClr val="tx1"/>
              </a:solidFill>
              <a:round/>
              <a:headEnd type="oval" w="med" len="med"/>
              <a:tailEnd type="triangle" w="med" len="med"/>
            </a:ln>
          </p:spPr>
          <p:txBody>
            <a:bodyPr wrap="none" anchor="ctr"/>
            <a:lstStyle/>
            <a:p>
              <a:endParaRPr lang="it-IT"/>
            </a:p>
          </p:txBody>
        </p:sp>
      </p:grpSp>
      <p:grpSp>
        <p:nvGrpSpPr>
          <p:cNvPr id="10" name="Group 34"/>
          <p:cNvGrpSpPr>
            <a:grpSpLocks/>
          </p:cNvGrpSpPr>
          <p:nvPr/>
        </p:nvGrpSpPr>
        <p:grpSpPr bwMode="auto">
          <a:xfrm>
            <a:off x="5283200" y="2908300"/>
            <a:ext cx="3279775" cy="819150"/>
            <a:chOff x="3744" y="1832"/>
            <a:chExt cx="2324" cy="516"/>
          </a:xfrm>
        </p:grpSpPr>
        <p:sp>
          <p:nvSpPr>
            <p:cNvPr id="51235" name="Rectangle 35"/>
            <p:cNvSpPr>
              <a:spLocks noChangeArrowheads="1"/>
            </p:cNvSpPr>
            <p:nvPr/>
          </p:nvSpPr>
          <p:spPr bwMode="auto">
            <a:xfrm>
              <a:off x="5144" y="1832"/>
              <a:ext cx="924" cy="516"/>
            </a:xfrm>
            <a:prstGeom prst="rect">
              <a:avLst/>
            </a:prstGeom>
            <a:noFill/>
            <a:ln w="12700">
              <a:noFill/>
              <a:miter lim="800000"/>
              <a:headEnd/>
              <a:tailEnd/>
            </a:ln>
            <a:effectLst/>
          </p:spPr>
          <p:txBody>
            <a:bodyPr wrap="none" lIns="90488" tIns="44450" rIns="90488" bIns="44450">
              <a:spAutoFit/>
            </a:bodyPr>
            <a:lstStyle/>
            <a:p>
              <a:pPr algn="ctr">
                <a:defRPr/>
              </a:pPr>
              <a:r>
                <a:rPr lang="en-US" sz="2400" b="1">
                  <a:solidFill>
                    <a:srgbClr val="063DE8"/>
                  </a:solidFill>
                  <a:effectLst>
                    <a:outerShdw blurRad="38100" dist="38100" dir="2700000" algn="tl">
                      <a:srgbClr val="C0C0C0"/>
                    </a:outerShdw>
                  </a:effectLst>
                  <a:latin typeface="ZapfHumnst BT" charset="0"/>
                </a:rPr>
                <a:t>F, G,</a:t>
              </a:r>
            </a:p>
            <a:p>
              <a:pPr algn="ctr">
                <a:defRPr/>
              </a:pPr>
              <a:r>
                <a:rPr lang="en-US" sz="2400" b="1">
                  <a:solidFill>
                    <a:srgbClr val="063DE8"/>
                  </a:solidFill>
                  <a:effectLst>
                    <a:outerShdw blurRad="38100" dist="38100" dir="2700000" algn="tl">
                      <a:srgbClr val="C0C0C0"/>
                    </a:outerShdw>
                  </a:effectLst>
                  <a:latin typeface="ZapfHumnst BT" charset="0"/>
                </a:rPr>
                <a:t>? Other *</a:t>
              </a:r>
            </a:p>
          </p:txBody>
        </p:sp>
        <p:sp>
          <p:nvSpPr>
            <p:cNvPr id="22538" name="Line 36"/>
            <p:cNvSpPr>
              <a:spLocks noChangeShapeType="1"/>
            </p:cNvSpPr>
            <p:nvPr/>
          </p:nvSpPr>
          <p:spPr bwMode="auto">
            <a:xfrm>
              <a:off x="3744" y="2072"/>
              <a:ext cx="1200" cy="0"/>
            </a:xfrm>
            <a:prstGeom prst="line">
              <a:avLst/>
            </a:prstGeom>
            <a:noFill/>
            <a:ln w="38100">
              <a:solidFill>
                <a:schemeClr val="tx1"/>
              </a:solidFill>
              <a:round/>
              <a:headEnd type="oval" w="med" len="med"/>
              <a:tailEnd type="triangle" w="med" len="med"/>
            </a:ln>
          </p:spPr>
          <p:txBody>
            <a:bodyPr wrap="none" anchor="ctr"/>
            <a:lstStyle/>
            <a:p>
              <a:endParaRPr lang="it-IT"/>
            </a:p>
          </p:txBody>
        </p:sp>
      </p:grpSp>
      <p:sp>
        <p:nvSpPr>
          <p:cNvPr id="51237" name="Text Box 37"/>
          <p:cNvSpPr txBox="1">
            <a:spLocks noChangeArrowheads="1"/>
          </p:cNvSpPr>
          <p:nvPr/>
        </p:nvSpPr>
        <p:spPr bwMode="auto">
          <a:xfrm>
            <a:off x="406400" y="5791200"/>
            <a:ext cx="8534400" cy="457200"/>
          </a:xfrm>
          <a:prstGeom prst="rect">
            <a:avLst/>
          </a:prstGeom>
          <a:noFill/>
          <a:ln w="12700">
            <a:noFill/>
            <a:miter lim="800000"/>
            <a:headEnd type="none" w="sm" len="sm"/>
            <a:tailEnd type="none" w="sm" len="sm"/>
          </a:ln>
        </p:spPr>
        <p:txBody>
          <a:bodyPr>
            <a:spAutoFit/>
          </a:bodyPr>
          <a:lstStyle/>
          <a:p>
            <a:pPr>
              <a:spcBef>
                <a:spcPct val="50000"/>
              </a:spcBef>
            </a:pPr>
            <a:r>
              <a:rPr lang="en-US" altLang="it-IT" sz="2400" b="1">
                <a:solidFill>
                  <a:srgbClr val="800000"/>
                </a:solidFill>
                <a:latin typeface="Times" pitchFamily="18" charset="0"/>
              </a:rPr>
              <a:t>* 10-20% of cases of presumed viral hepatitis are still not accounted for</a:t>
            </a:r>
          </a:p>
        </p:txBody>
      </p:sp>
    </p:spTree>
    <p:extLst>
      <p:ext uri="{BB962C8B-B14F-4D97-AF65-F5344CB8AC3E}">
        <p14:creationId xmlns:p14="http://schemas.microsoft.com/office/powerpoint/2010/main" val="28826259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37"/>
                                        </p:tgtEl>
                                        <p:attrNameLst>
                                          <p:attrName>style.visibility</p:attrName>
                                        </p:attrNameLst>
                                      </p:cBhvr>
                                      <p:to>
                                        <p:strVal val="visible"/>
                                      </p:to>
                                    </p:set>
                                    <p:animEffect transition="in" filter="wipe(left)">
                                      <p:cBhvr>
                                        <p:cTn id="32" dur="500"/>
                                        <p:tgtEl>
                                          <p:spTgt spid="51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7" grpId="0"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55650" y="1412875"/>
          <a:ext cx="7953375" cy="4586288"/>
        </p:xfrm>
        <a:graphic>
          <a:graphicData uri="http://schemas.openxmlformats.org/presentationml/2006/ole">
            <mc:AlternateContent xmlns:mc="http://schemas.openxmlformats.org/markup-compatibility/2006">
              <mc:Choice xmlns:v="urn:schemas-microsoft-com:vml" Requires="v">
                <p:oleObj spid="_x0000_s3074" name="Grafico" r:id="rId4" imgW="6905733" imgH="4171993" progId="MSGraph.Chart.8">
                  <p:embed followColorScheme="full"/>
                </p:oleObj>
              </mc:Choice>
              <mc:Fallback>
                <p:oleObj name="Grafico" r:id="rId4" imgW="6905733" imgH="4171993" progId="MSGraph.Chart.8">
                  <p:embed followColorScheme="full"/>
                  <p:pic>
                    <p:nvPicPr>
                      <p:cNvPr id="1026" name="Object 2"/>
                      <p:cNvPicPr>
                        <a:picLocks noChangeAspect="1" noChangeArrowheads="1"/>
                      </p:cNvPicPr>
                      <p:nvPr/>
                    </p:nvPicPr>
                    <p:blipFill>
                      <a:blip r:embed="rId5"/>
                      <a:srcRect/>
                      <a:stretch>
                        <a:fillRect/>
                      </a:stretch>
                    </p:blipFill>
                    <p:spPr bwMode="auto">
                      <a:xfrm>
                        <a:off x="755650" y="1412875"/>
                        <a:ext cx="7953375" cy="458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3"/>
          <p:cNvSpPr>
            <a:spLocks noGrp="1" noChangeArrowheads="1"/>
          </p:cNvSpPr>
          <p:nvPr>
            <p:ph type="ctrTitle"/>
          </p:nvPr>
        </p:nvSpPr>
        <p:spPr>
          <a:xfrm>
            <a:off x="900113" y="260350"/>
            <a:ext cx="6959600" cy="1144588"/>
          </a:xfrm>
          <a:solidFill>
            <a:srgbClr val="DDDDDD"/>
          </a:solidFill>
        </p:spPr>
        <p:txBody>
          <a:bodyPr lIns="91434" tIns="45717" rIns="91434" bIns="45717"/>
          <a:lstStyle/>
          <a:p>
            <a:r>
              <a:rPr lang="it-IT" altLang="it-IT" sz="4000" smtClean="0"/>
              <a:t>CASI DI EPATITE </a:t>
            </a:r>
            <a:br>
              <a:rPr lang="it-IT" altLang="it-IT" sz="4000" smtClean="0"/>
            </a:br>
            <a:r>
              <a:rPr lang="it-IT" altLang="it-IT" sz="2800" smtClean="0"/>
              <a:t>(S.E.I.E.V.A. 2000-2001)</a:t>
            </a:r>
          </a:p>
        </p:txBody>
      </p:sp>
    </p:spTree>
    <p:extLst>
      <p:ext uri="{BB962C8B-B14F-4D97-AF65-F5344CB8AC3E}">
        <p14:creationId xmlns:p14="http://schemas.microsoft.com/office/powerpoint/2010/main" val="336732033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dv_img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23555" name="Rectangle 2"/>
          <p:cNvSpPr>
            <a:spLocks noGrp="1" noChangeArrowheads="1"/>
          </p:cNvSpPr>
          <p:nvPr>
            <p:ph type="title"/>
          </p:nvPr>
        </p:nvSpPr>
        <p:spPr/>
        <p:txBody>
          <a:bodyPr>
            <a:normAutofit fontScale="90000"/>
          </a:bodyPr>
          <a:lstStyle/>
          <a:p>
            <a:pPr algn="ctr"/>
            <a:r>
              <a:rPr lang="it-IT" altLang="it-IT" sz="4000" smtClean="0">
                <a:solidFill>
                  <a:srgbClr val="FF3300"/>
                </a:solidFill>
              </a:rPr>
              <a:t>INFEZIONI RILEVANTI</a:t>
            </a:r>
            <a:br>
              <a:rPr lang="it-IT" altLang="it-IT" sz="4000" smtClean="0">
                <a:solidFill>
                  <a:srgbClr val="FF3300"/>
                </a:solidFill>
              </a:rPr>
            </a:br>
            <a:r>
              <a:rPr lang="it-IT" altLang="it-IT" sz="4000" smtClean="0">
                <a:solidFill>
                  <a:srgbClr val="FF3300"/>
                </a:solidFill>
              </a:rPr>
              <a:t>(casistica DMML-RM)</a:t>
            </a:r>
          </a:p>
        </p:txBody>
      </p:sp>
      <p:sp>
        <p:nvSpPr>
          <p:cNvPr id="175107" name="Rectangle 3"/>
          <p:cNvSpPr>
            <a:spLocks noGrp="1" noChangeArrowheads="1"/>
          </p:cNvSpPr>
          <p:nvPr>
            <p:ph type="body" idx="1"/>
          </p:nvPr>
        </p:nvSpPr>
        <p:spPr>
          <a:xfrm>
            <a:off x="2940050" y="2586038"/>
            <a:ext cx="3398838" cy="2884487"/>
          </a:xfrm>
        </p:spPr>
        <p:txBody>
          <a:bodyPr/>
          <a:lstStyle/>
          <a:p>
            <a:r>
              <a:rPr lang="it-IT" altLang="it-IT" sz="3600" b="1" smtClean="0"/>
              <a:t>HIV </a:t>
            </a:r>
          </a:p>
          <a:p>
            <a:r>
              <a:rPr lang="it-IT" altLang="it-IT" sz="3600" b="1" smtClean="0"/>
              <a:t>HBV</a:t>
            </a:r>
          </a:p>
          <a:p>
            <a:r>
              <a:rPr lang="it-IT" altLang="it-IT" sz="3600" b="1" smtClean="0"/>
              <a:t>HDV</a:t>
            </a:r>
          </a:p>
          <a:p>
            <a:r>
              <a:rPr lang="it-IT" altLang="it-IT" sz="3600" b="1" smtClean="0"/>
              <a:t>HCV</a:t>
            </a:r>
          </a:p>
        </p:txBody>
      </p:sp>
    </p:spTree>
    <p:extLst>
      <p:ext uri="{BB962C8B-B14F-4D97-AF65-F5344CB8AC3E}">
        <p14:creationId xmlns:p14="http://schemas.microsoft.com/office/powerpoint/2010/main" val="1703770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additive="base">
                                        <p:cTn id="7" dur="5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anim calcmode="lin" valueType="num">
                                      <p:cBhvr additive="base">
                                        <p:cTn id="11" dur="5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51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anim calcmode="lin" valueType="num">
                                      <p:cBhvr additive="base">
                                        <p:cTn id="15" dur="500" fill="hold"/>
                                        <p:tgtEl>
                                          <p:spTgt spid="1751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51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5107">
                                            <p:txEl>
                                              <p:pRg st="3" end="3"/>
                                            </p:txEl>
                                          </p:spTgt>
                                        </p:tgtEl>
                                        <p:attrNameLst>
                                          <p:attrName>style.visibility</p:attrName>
                                        </p:attrNameLst>
                                      </p:cBhvr>
                                      <p:to>
                                        <p:strVal val="visible"/>
                                      </p:to>
                                    </p:set>
                                    <p:anim calcmode="lin" valueType="num">
                                      <p:cBhvr additive="base">
                                        <p:cTn id="19" dur="500" fill="hold"/>
                                        <p:tgtEl>
                                          <p:spTgt spid="1751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5107">
                                            <p:txEl>
                                              <p:pRg st="3" end="3"/>
                                            </p:txEl>
                                          </p:spTgt>
                                        </p:tgtEl>
                                        <p:attrNameLst>
                                          <p:attrName>ppt_y</p:attrName>
                                        </p:attrNameLst>
                                      </p:cBhvr>
                                      <p:tavLst>
                                        <p:tav tm="0">
                                          <p:val>
                                            <p:strVal val="1+#ppt_h/2"/>
                                          </p:val>
                                        </p:tav>
                                        <p:tav tm="100000">
                                          <p:val>
                                            <p:strVal val="#ppt_y"/>
                                          </p:val>
                                        </p:tav>
                                      </p:tavLst>
                                    </p:anim>
                                  </p:childTnLst>
                                </p:cTn>
                              </p:par>
                              <p:par>
                                <p:cTn id="21" presetID="8" presetClass="emph" presetSubtype="0" fill="hold" nodeType="withEffect">
                                  <p:stCondLst>
                                    <p:cond delay="0"/>
                                  </p:stCondLst>
                                  <p:childTnLst>
                                    <p:animRot by="21600000">
                                      <p:cBhvr>
                                        <p:cTn id="22" dur="2000" fill="hold"/>
                                        <p:tgtEl>
                                          <p:spTgt spid="175107">
                                            <p:txEl>
                                              <p:pRg st="0" end="0"/>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175107">
                                            <p:txEl>
                                              <p:pRg st="1" end="1"/>
                                            </p:txEl>
                                          </p:spTgt>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175107">
                                            <p:txEl>
                                              <p:pRg st="2" end="2"/>
                                            </p:txEl>
                                          </p:spTgt>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7510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blackWhite">
          <a:xfrm>
            <a:off x="2843213" y="188913"/>
            <a:ext cx="3384550" cy="719137"/>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Infezione HIV</a:t>
            </a:r>
            <a:endParaRPr lang="en-US" sz="1800" b="1">
              <a:solidFill>
                <a:schemeClr val="accent2"/>
              </a:solidFill>
              <a:effectLst>
                <a:outerShdw blurRad="38100" dist="38100" dir="2700000" algn="tl">
                  <a:srgbClr val="000000"/>
                </a:outerShdw>
              </a:effectLst>
            </a:endParaRPr>
          </a:p>
        </p:txBody>
      </p:sp>
      <p:grpSp>
        <p:nvGrpSpPr>
          <p:cNvPr id="2" name="Group 40"/>
          <p:cNvGrpSpPr>
            <a:grpSpLocks/>
          </p:cNvGrpSpPr>
          <p:nvPr/>
        </p:nvGrpSpPr>
        <p:grpSpPr bwMode="auto">
          <a:xfrm>
            <a:off x="250825" y="1433513"/>
            <a:ext cx="8713788" cy="5180012"/>
            <a:chOff x="158" y="903"/>
            <a:chExt cx="5489" cy="3263"/>
          </a:xfrm>
        </p:grpSpPr>
        <p:sp>
          <p:nvSpPr>
            <p:cNvPr id="24580" name="Text Box 5"/>
            <p:cNvSpPr txBox="1">
              <a:spLocks noChangeArrowheads="1"/>
            </p:cNvSpPr>
            <p:nvPr/>
          </p:nvSpPr>
          <p:spPr bwMode="auto">
            <a:xfrm>
              <a:off x="1972" y="903"/>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INFEZIONE PRIMARIA</a:t>
              </a:r>
            </a:p>
          </p:txBody>
        </p:sp>
        <p:sp>
          <p:nvSpPr>
            <p:cNvPr id="24581" name="Text Box 6"/>
            <p:cNvSpPr txBox="1">
              <a:spLocks noChangeArrowheads="1"/>
            </p:cNvSpPr>
            <p:nvPr/>
          </p:nvSpPr>
          <p:spPr bwMode="auto">
            <a:xfrm>
              <a:off x="2018" y="1480"/>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SINDROME ACUTA</a:t>
              </a:r>
            </a:p>
          </p:txBody>
        </p:sp>
        <p:sp>
          <p:nvSpPr>
            <p:cNvPr id="24582" name="Text Box 7"/>
            <p:cNvSpPr txBox="1">
              <a:spLocks noChangeArrowheads="1"/>
            </p:cNvSpPr>
            <p:nvPr/>
          </p:nvSpPr>
          <p:spPr bwMode="auto">
            <a:xfrm>
              <a:off x="1996" y="2069"/>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RISPOSTA IMMUNITARIA</a:t>
              </a:r>
            </a:p>
          </p:txBody>
        </p:sp>
        <p:sp>
          <p:nvSpPr>
            <p:cNvPr id="24583" name="Text Box 8"/>
            <p:cNvSpPr txBox="1">
              <a:spLocks noChangeArrowheads="1"/>
            </p:cNvSpPr>
            <p:nvPr/>
          </p:nvSpPr>
          <p:spPr bwMode="auto">
            <a:xfrm>
              <a:off x="1980" y="2741"/>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LATENZA CLINICA</a:t>
              </a:r>
            </a:p>
          </p:txBody>
        </p:sp>
        <p:sp>
          <p:nvSpPr>
            <p:cNvPr id="24584" name="Text Box 9"/>
            <p:cNvSpPr txBox="1">
              <a:spLocks noChangeArrowheads="1"/>
            </p:cNvSpPr>
            <p:nvPr/>
          </p:nvSpPr>
          <p:spPr bwMode="auto">
            <a:xfrm>
              <a:off x="1972" y="3355"/>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MALATTIA</a:t>
              </a:r>
            </a:p>
          </p:txBody>
        </p:sp>
        <p:sp>
          <p:nvSpPr>
            <p:cNvPr id="24585" name="Text Box 10"/>
            <p:cNvSpPr txBox="1">
              <a:spLocks noChangeArrowheads="1"/>
            </p:cNvSpPr>
            <p:nvPr/>
          </p:nvSpPr>
          <p:spPr bwMode="auto">
            <a:xfrm>
              <a:off x="2004" y="3974"/>
              <a:ext cx="1724" cy="192"/>
            </a:xfrm>
            <a:prstGeom prst="rect">
              <a:avLst/>
            </a:prstGeom>
            <a:noFill/>
            <a:ln w="9525">
              <a:noFill/>
              <a:miter lim="800000"/>
              <a:headEnd/>
              <a:tailEnd/>
            </a:ln>
          </p:spPr>
          <p:txBody>
            <a:bodyPr>
              <a:spAutoFit/>
            </a:bodyPr>
            <a:lstStyle/>
            <a:p>
              <a:pPr algn="ctr" eaLnBrk="1" hangingPunct="1">
                <a:spcBef>
                  <a:spcPct val="50000"/>
                </a:spcBef>
              </a:pPr>
              <a:r>
                <a:rPr lang="it-IT" altLang="it-IT" b="1">
                  <a:solidFill>
                    <a:srgbClr val="9C1D08"/>
                  </a:solidFill>
                </a:rPr>
                <a:t>MORTE</a:t>
              </a:r>
            </a:p>
          </p:txBody>
        </p:sp>
        <p:sp>
          <p:nvSpPr>
            <p:cNvPr id="24586" name="Text Box 11"/>
            <p:cNvSpPr txBox="1">
              <a:spLocks noChangeArrowheads="1"/>
            </p:cNvSpPr>
            <p:nvPr/>
          </p:nvSpPr>
          <p:spPr bwMode="auto">
            <a:xfrm>
              <a:off x="2018" y="1207"/>
              <a:ext cx="1678" cy="173"/>
            </a:xfrm>
            <a:prstGeom prst="rect">
              <a:avLst/>
            </a:prstGeom>
            <a:noFill/>
            <a:ln w="9525">
              <a:noFill/>
              <a:miter lim="800000"/>
              <a:headEnd/>
              <a:tailEnd/>
            </a:ln>
          </p:spPr>
          <p:txBody>
            <a:bodyPr>
              <a:spAutoFit/>
            </a:bodyPr>
            <a:lstStyle/>
            <a:p>
              <a:pPr algn="ctr" eaLnBrk="1" hangingPunct="1">
                <a:spcBef>
                  <a:spcPct val="50000"/>
                </a:spcBef>
              </a:pPr>
              <a:r>
                <a:rPr lang="it-IT" altLang="it-IT" sz="1200" i="1"/>
                <a:t>3-6 settimane</a:t>
              </a:r>
            </a:p>
          </p:txBody>
        </p:sp>
        <p:sp>
          <p:nvSpPr>
            <p:cNvPr id="24587" name="Text Box 12"/>
            <p:cNvSpPr txBox="1">
              <a:spLocks noChangeArrowheads="1"/>
            </p:cNvSpPr>
            <p:nvPr/>
          </p:nvSpPr>
          <p:spPr bwMode="auto">
            <a:xfrm>
              <a:off x="2018" y="1752"/>
              <a:ext cx="1678" cy="173"/>
            </a:xfrm>
            <a:prstGeom prst="rect">
              <a:avLst/>
            </a:prstGeom>
            <a:noFill/>
            <a:ln w="9525">
              <a:noFill/>
              <a:miter lim="800000"/>
              <a:headEnd/>
              <a:tailEnd/>
            </a:ln>
          </p:spPr>
          <p:txBody>
            <a:bodyPr>
              <a:spAutoFit/>
            </a:bodyPr>
            <a:lstStyle/>
            <a:p>
              <a:pPr algn="ctr" eaLnBrk="1" hangingPunct="1">
                <a:spcBef>
                  <a:spcPct val="50000"/>
                </a:spcBef>
              </a:pPr>
              <a:r>
                <a:rPr lang="it-IT" altLang="it-IT" sz="1200" i="1"/>
                <a:t>1 sett. – 3 mesi</a:t>
              </a:r>
            </a:p>
          </p:txBody>
        </p:sp>
        <p:sp>
          <p:nvSpPr>
            <p:cNvPr id="24588" name="Text Box 13"/>
            <p:cNvSpPr txBox="1">
              <a:spLocks noChangeArrowheads="1"/>
            </p:cNvSpPr>
            <p:nvPr/>
          </p:nvSpPr>
          <p:spPr bwMode="auto">
            <a:xfrm>
              <a:off x="2018" y="2395"/>
              <a:ext cx="1678" cy="173"/>
            </a:xfrm>
            <a:prstGeom prst="rect">
              <a:avLst/>
            </a:prstGeom>
            <a:noFill/>
            <a:ln w="9525">
              <a:noFill/>
              <a:miter lim="800000"/>
              <a:headEnd/>
              <a:tailEnd/>
            </a:ln>
          </p:spPr>
          <p:txBody>
            <a:bodyPr>
              <a:spAutoFit/>
            </a:bodyPr>
            <a:lstStyle/>
            <a:p>
              <a:pPr algn="ctr" eaLnBrk="1" hangingPunct="1">
                <a:spcBef>
                  <a:spcPct val="50000"/>
                </a:spcBef>
              </a:pPr>
              <a:r>
                <a:rPr lang="it-IT" altLang="it-IT" sz="1200" i="1"/>
                <a:t>1-2 settimane</a:t>
              </a:r>
            </a:p>
          </p:txBody>
        </p:sp>
        <p:sp>
          <p:nvSpPr>
            <p:cNvPr id="24589" name="Text Box 14"/>
            <p:cNvSpPr txBox="1">
              <a:spLocks noChangeArrowheads="1"/>
            </p:cNvSpPr>
            <p:nvPr/>
          </p:nvSpPr>
          <p:spPr bwMode="auto">
            <a:xfrm>
              <a:off x="1981" y="3022"/>
              <a:ext cx="1678" cy="173"/>
            </a:xfrm>
            <a:prstGeom prst="rect">
              <a:avLst/>
            </a:prstGeom>
            <a:noFill/>
            <a:ln w="9525">
              <a:noFill/>
              <a:miter lim="800000"/>
              <a:headEnd/>
              <a:tailEnd/>
            </a:ln>
          </p:spPr>
          <p:txBody>
            <a:bodyPr>
              <a:spAutoFit/>
            </a:bodyPr>
            <a:lstStyle/>
            <a:p>
              <a:pPr algn="ctr" eaLnBrk="1" hangingPunct="1">
                <a:spcBef>
                  <a:spcPct val="50000"/>
                </a:spcBef>
              </a:pPr>
              <a:r>
                <a:rPr lang="it-IT" altLang="it-IT" sz="1200" i="1"/>
                <a:t>Mediana 10 anni</a:t>
              </a:r>
            </a:p>
          </p:txBody>
        </p:sp>
        <p:sp>
          <p:nvSpPr>
            <p:cNvPr id="24590" name="Text Box 15"/>
            <p:cNvSpPr txBox="1">
              <a:spLocks noChangeArrowheads="1"/>
            </p:cNvSpPr>
            <p:nvPr/>
          </p:nvSpPr>
          <p:spPr bwMode="auto">
            <a:xfrm>
              <a:off x="1997" y="3673"/>
              <a:ext cx="1678" cy="173"/>
            </a:xfrm>
            <a:prstGeom prst="rect">
              <a:avLst/>
            </a:prstGeom>
            <a:noFill/>
            <a:ln w="9525">
              <a:noFill/>
              <a:miter lim="800000"/>
              <a:headEnd/>
              <a:tailEnd/>
            </a:ln>
          </p:spPr>
          <p:txBody>
            <a:bodyPr>
              <a:spAutoFit/>
            </a:bodyPr>
            <a:lstStyle/>
            <a:p>
              <a:pPr algn="ctr" eaLnBrk="1" hangingPunct="1">
                <a:spcBef>
                  <a:spcPct val="50000"/>
                </a:spcBef>
              </a:pPr>
              <a:r>
                <a:rPr lang="it-IT" altLang="it-IT" sz="1200" i="1"/>
                <a:t>2 anni</a:t>
              </a:r>
            </a:p>
          </p:txBody>
        </p:sp>
        <p:sp>
          <p:nvSpPr>
            <p:cNvPr id="24591" name="Text Box 16"/>
            <p:cNvSpPr txBox="1">
              <a:spLocks noChangeArrowheads="1"/>
            </p:cNvSpPr>
            <p:nvPr/>
          </p:nvSpPr>
          <p:spPr bwMode="auto">
            <a:xfrm>
              <a:off x="158" y="1466"/>
              <a:ext cx="1724" cy="212"/>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chemeClr val="accent2"/>
                  </a:solidFill>
                </a:rPr>
                <a:t>Viremia elevata</a:t>
              </a:r>
            </a:p>
          </p:txBody>
        </p:sp>
        <p:sp>
          <p:nvSpPr>
            <p:cNvPr id="24592" name="Text Box 17"/>
            <p:cNvSpPr txBox="1">
              <a:spLocks noChangeArrowheads="1"/>
            </p:cNvSpPr>
            <p:nvPr/>
          </p:nvSpPr>
          <p:spPr bwMode="auto">
            <a:xfrm>
              <a:off x="3923" y="1480"/>
              <a:ext cx="1724" cy="212"/>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chemeClr val="accent2"/>
                  </a:solidFill>
                </a:rPr>
                <a:t>Ricircolaz. linfociti</a:t>
              </a:r>
            </a:p>
          </p:txBody>
        </p:sp>
        <p:sp>
          <p:nvSpPr>
            <p:cNvPr id="24593" name="Text Box 18"/>
            <p:cNvSpPr txBox="1">
              <a:spLocks noChangeArrowheads="1"/>
            </p:cNvSpPr>
            <p:nvPr/>
          </p:nvSpPr>
          <p:spPr bwMode="auto">
            <a:xfrm>
              <a:off x="158" y="2467"/>
              <a:ext cx="1724" cy="212"/>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chemeClr val="accent2"/>
                  </a:solidFill>
                </a:rPr>
                <a:t>Riduzione viremia</a:t>
              </a:r>
            </a:p>
          </p:txBody>
        </p:sp>
        <p:sp>
          <p:nvSpPr>
            <p:cNvPr id="24594" name="Text Box 19"/>
            <p:cNvSpPr txBox="1">
              <a:spLocks noChangeArrowheads="1"/>
            </p:cNvSpPr>
            <p:nvPr/>
          </p:nvSpPr>
          <p:spPr bwMode="auto">
            <a:xfrm>
              <a:off x="4006" y="2381"/>
              <a:ext cx="1406" cy="366"/>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chemeClr val="accent2"/>
                  </a:solidFill>
                </a:rPr>
                <a:t>Sequestro HIV nel tessuto linfoide</a:t>
              </a:r>
            </a:p>
          </p:txBody>
        </p:sp>
        <p:sp>
          <p:nvSpPr>
            <p:cNvPr id="24595" name="Line 20"/>
            <p:cNvSpPr>
              <a:spLocks noChangeShapeType="1"/>
            </p:cNvSpPr>
            <p:nvPr/>
          </p:nvSpPr>
          <p:spPr bwMode="auto">
            <a:xfrm flipH="1">
              <a:off x="1383" y="1026"/>
              <a:ext cx="681" cy="318"/>
            </a:xfrm>
            <a:prstGeom prst="line">
              <a:avLst/>
            </a:prstGeom>
            <a:noFill/>
            <a:ln w="25400">
              <a:solidFill>
                <a:schemeClr val="tx1"/>
              </a:solidFill>
              <a:round/>
              <a:headEnd/>
              <a:tailEnd type="triangle" w="med" len="med"/>
            </a:ln>
          </p:spPr>
          <p:txBody>
            <a:bodyPr/>
            <a:lstStyle/>
            <a:p>
              <a:endParaRPr lang="it-IT"/>
            </a:p>
          </p:txBody>
        </p:sp>
        <p:sp>
          <p:nvSpPr>
            <p:cNvPr id="24596" name="Line 22"/>
            <p:cNvSpPr>
              <a:spLocks noChangeShapeType="1"/>
            </p:cNvSpPr>
            <p:nvPr/>
          </p:nvSpPr>
          <p:spPr bwMode="auto">
            <a:xfrm flipH="1">
              <a:off x="1519" y="2205"/>
              <a:ext cx="545" cy="227"/>
            </a:xfrm>
            <a:prstGeom prst="line">
              <a:avLst/>
            </a:prstGeom>
            <a:noFill/>
            <a:ln w="25400">
              <a:solidFill>
                <a:schemeClr val="tx1"/>
              </a:solidFill>
              <a:round/>
              <a:headEnd/>
              <a:tailEnd type="triangle" w="med" len="med"/>
            </a:ln>
          </p:spPr>
          <p:txBody>
            <a:bodyPr/>
            <a:lstStyle/>
            <a:p>
              <a:endParaRPr lang="it-IT"/>
            </a:p>
          </p:txBody>
        </p:sp>
        <p:sp>
          <p:nvSpPr>
            <p:cNvPr id="24597" name="Line 23"/>
            <p:cNvSpPr>
              <a:spLocks noChangeShapeType="1"/>
            </p:cNvSpPr>
            <p:nvPr/>
          </p:nvSpPr>
          <p:spPr bwMode="auto">
            <a:xfrm>
              <a:off x="3627" y="2211"/>
              <a:ext cx="523" cy="221"/>
            </a:xfrm>
            <a:prstGeom prst="line">
              <a:avLst/>
            </a:prstGeom>
            <a:noFill/>
            <a:ln w="25400">
              <a:solidFill>
                <a:schemeClr val="tx1"/>
              </a:solidFill>
              <a:round/>
              <a:headEnd/>
              <a:tailEnd type="triangle" w="med" len="med"/>
            </a:ln>
          </p:spPr>
          <p:txBody>
            <a:bodyPr/>
            <a:lstStyle/>
            <a:p>
              <a:endParaRPr lang="it-IT"/>
            </a:p>
          </p:txBody>
        </p:sp>
        <p:sp>
          <p:nvSpPr>
            <p:cNvPr id="24598" name="Line 24"/>
            <p:cNvSpPr>
              <a:spLocks noChangeShapeType="1"/>
            </p:cNvSpPr>
            <p:nvPr/>
          </p:nvSpPr>
          <p:spPr bwMode="auto">
            <a:xfrm>
              <a:off x="3560" y="1026"/>
              <a:ext cx="726" cy="318"/>
            </a:xfrm>
            <a:prstGeom prst="line">
              <a:avLst/>
            </a:prstGeom>
            <a:noFill/>
            <a:ln w="25400">
              <a:solidFill>
                <a:schemeClr val="tx1"/>
              </a:solidFill>
              <a:round/>
              <a:headEnd/>
              <a:tailEnd type="triangle" w="med" len="med"/>
            </a:ln>
          </p:spPr>
          <p:txBody>
            <a:bodyPr/>
            <a:lstStyle/>
            <a:p>
              <a:endParaRPr lang="it-IT"/>
            </a:p>
          </p:txBody>
        </p:sp>
        <p:sp>
          <p:nvSpPr>
            <p:cNvPr id="24599" name="Line 25"/>
            <p:cNvSpPr>
              <a:spLocks noChangeShapeType="1"/>
            </p:cNvSpPr>
            <p:nvPr/>
          </p:nvSpPr>
          <p:spPr bwMode="auto">
            <a:xfrm>
              <a:off x="1610" y="1570"/>
              <a:ext cx="590" cy="0"/>
            </a:xfrm>
            <a:prstGeom prst="line">
              <a:avLst/>
            </a:prstGeom>
            <a:noFill/>
            <a:ln w="25400">
              <a:solidFill>
                <a:schemeClr val="tx1"/>
              </a:solidFill>
              <a:round/>
              <a:headEnd/>
              <a:tailEnd type="triangle" w="med" len="med"/>
            </a:ln>
          </p:spPr>
          <p:txBody>
            <a:bodyPr/>
            <a:lstStyle/>
            <a:p>
              <a:endParaRPr lang="it-IT"/>
            </a:p>
          </p:txBody>
        </p:sp>
        <p:sp>
          <p:nvSpPr>
            <p:cNvPr id="24600" name="Line 26"/>
            <p:cNvSpPr>
              <a:spLocks noChangeShapeType="1"/>
            </p:cNvSpPr>
            <p:nvPr/>
          </p:nvSpPr>
          <p:spPr bwMode="auto">
            <a:xfrm flipH="1">
              <a:off x="3561" y="1586"/>
              <a:ext cx="544" cy="0"/>
            </a:xfrm>
            <a:prstGeom prst="line">
              <a:avLst/>
            </a:prstGeom>
            <a:noFill/>
            <a:ln w="25400">
              <a:solidFill>
                <a:schemeClr val="tx1"/>
              </a:solidFill>
              <a:round/>
              <a:headEnd/>
              <a:tailEnd type="triangle" w="med" len="med"/>
            </a:ln>
          </p:spPr>
          <p:txBody>
            <a:bodyPr/>
            <a:lstStyle/>
            <a:p>
              <a:endParaRPr lang="it-IT"/>
            </a:p>
          </p:txBody>
        </p:sp>
        <p:sp>
          <p:nvSpPr>
            <p:cNvPr id="24601" name="Line 27"/>
            <p:cNvSpPr>
              <a:spLocks noChangeShapeType="1"/>
            </p:cNvSpPr>
            <p:nvPr/>
          </p:nvSpPr>
          <p:spPr bwMode="auto">
            <a:xfrm>
              <a:off x="1565" y="2659"/>
              <a:ext cx="635" cy="136"/>
            </a:xfrm>
            <a:prstGeom prst="line">
              <a:avLst/>
            </a:prstGeom>
            <a:noFill/>
            <a:ln w="25400">
              <a:solidFill>
                <a:schemeClr val="tx1"/>
              </a:solidFill>
              <a:round/>
              <a:headEnd/>
              <a:tailEnd type="triangle" w="med" len="med"/>
            </a:ln>
          </p:spPr>
          <p:txBody>
            <a:bodyPr/>
            <a:lstStyle/>
            <a:p>
              <a:endParaRPr lang="it-IT"/>
            </a:p>
          </p:txBody>
        </p:sp>
        <p:sp>
          <p:nvSpPr>
            <p:cNvPr id="24602" name="Line 28"/>
            <p:cNvSpPr>
              <a:spLocks noChangeShapeType="1"/>
            </p:cNvSpPr>
            <p:nvPr/>
          </p:nvSpPr>
          <p:spPr bwMode="auto">
            <a:xfrm flipH="1">
              <a:off x="3470" y="2659"/>
              <a:ext cx="635" cy="136"/>
            </a:xfrm>
            <a:prstGeom prst="line">
              <a:avLst/>
            </a:prstGeom>
            <a:noFill/>
            <a:ln w="25400">
              <a:solidFill>
                <a:schemeClr val="tx1"/>
              </a:solidFill>
              <a:round/>
              <a:headEnd/>
              <a:tailEnd type="triangle" w="med" len="med"/>
            </a:ln>
          </p:spPr>
          <p:txBody>
            <a:bodyPr/>
            <a:lstStyle/>
            <a:p>
              <a:endParaRPr lang="it-IT"/>
            </a:p>
          </p:txBody>
        </p:sp>
        <p:sp>
          <p:nvSpPr>
            <p:cNvPr id="24603" name="Line 30"/>
            <p:cNvSpPr>
              <a:spLocks noChangeShapeType="1"/>
            </p:cNvSpPr>
            <p:nvPr/>
          </p:nvSpPr>
          <p:spPr bwMode="auto">
            <a:xfrm>
              <a:off x="2880" y="1109"/>
              <a:ext cx="0" cy="136"/>
            </a:xfrm>
            <a:prstGeom prst="line">
              <a:avLst/>
            </a:prstGeom>
            <a:noFill/>
            <a:ln w="25400">
              <a:solidFill>
                <a:schemeClr val="tx1"/>
              </a:solidFill>
              <a:round/>
              <a:headEnd/>
              <a:tailEnd/>
            </a:ln>
          </p:spPr>
          <p:txBody>
            <a:bodyPr/>
            <a:lstStyle/>
            <a:p>
              <a:endParaRPr lang="it-IT"/>
            </a:p>
          </p:txBody>
        </p:sp>
        <p:sp>
          <p:nvSpPr>
            <p:cNvPr id="24604" name="Line 31"/>
            <p:cNvSpPr>
              <a:spLocks noChangeShapeType="1"/>
            </p:cNvSpPr>
            <p:nvPr/>
          </p:nvSpPr>
          <p:spPr bwMode="auto">
            <a:xfrm>
              <a:off x="2872" y="1645"/>
              <a:ext cx="0" cy="136"/>
            </a:xfrm>
            <a:prstGeom prst="line">
              <a:avLst/>
            </a:prstGeom>
            <a:noFill/>
            <a:ln w="25400">
              <a:solidFill>
                <a:schemeClr val="tx1"/>
              </a:solidFill>
              <a:round/>
              <a:headEnd/>
              <a:tailEnd/>
            </a:ln>
          </p:spPr>
          <p:txBody>
            <a:bodyPr/>
            <a:lstStyle/>
            <a:p>
              <a:endParaRPr lang="it-IT"/>
            </a:p>
          </p:txBody>
        </p:sp>
        <p:sp>
          <p:nvSpPr>
            <p:cNvPr id="24605" name="Line 32"/>
            <p:cNvSpPr>
              <a:spLocks noChangeShapeType="1"/>
            </p:cNvSpPr>
            <p:nvPr/>
          </p:nvSpPr>
          <p:spPr bwMode="auto">
            <a:xfrm>
              <a:off x="2872" y="2251"/>
              <a:ext cx="0" cy="136"/>
            </a:xfrm>
            <a:prstGeom prst="line">
              <a:avLst/>
            </a:prstGeom>
            <a:noFill/>
            <a:ln w="25400">
              <a:solidFill>
                <a:schemeClr val="tx1"/>
              </a:solidFill>
              <a:round/>
              <a:headEnd/>
              <a:tailEnd/>
            </a:ln>
          </p:spPr>
          <p:txBody>
            <a:bodyPr/>
            <a:lstStyle/>
            <a:p>
              <a:endParaRPr lang="it-IT"/>
            </a:p>
          </p:txBody>
        </p:sp>
        <p:sp>
          <p:nvSpPr>
            <p:cNvPr id="24606" name="Line 33"/>
            <p:cNvSpPr>
              <a:spLocks noChangeShapeType="1"/>
            </p:cNvSpPr>
            <p:nvPr/>
          </p:nvSpPr>
          <p:spPr bwMode="auto">
            <a:xfrm>
              <a:off x="2864" y="2894"/>
              <a:ext cx="0" cy="136"/>
            </a:xfrm>
            <a:prstGeom prst="line">
              <a:avLst/>
            </a:prstGeom>
            <a:noFill/>
            <a:ln w="25400">
              <a:solidFill>
                <a:schemeClr val="tx1"/>
              </a:solidFill>
              <a:round/>
              <a:headEnd/>
              <a:tailEnd/>
            </a:ln>
          </p:spPr>
          <p:txBody>
            <a:bodyPr/>
            <a:lstStyle/>
            <a:p>
              <a:endParaRPr lang="it-IT"/>
            </a:p>
          </p:txBody>
        </p:sp>
        <p:sp>
          <p:nvSpPr>
            <p:cNvPr id="24607" name="Line 34"/>
            <p:cNvSpPr>
              <a:spLocks noChangeShapeType="1"/>
            </p:cNvSpPr>
            <p:nvPr/>
          </p:nvSpPr>
          <p:spPr bwMode="auto">
            <a:xfrm>
              <a:off x="2856" y="3529"/>
              <a:ext cx="0" cy="136"/>
            </a:xfrm>
            <a:prstGeom prst="line">
              <a:avLst/>
            </a:prstGeom>
            <a:noFill/>
            <a:ln w="25400">
              <a:solidFill>
                <a:schemeClr val="tx1"/>
              </a:solidFill>
              <a:round/>
              <a:headEnd/>
              <a:tailEnd/>
            </a:ln>
          </p:spPr>
          <p:txBody>
            <a:bodyPr/>
            <a:lstStyle/>
            <a:p>
              <a:endParaRPr lang="it-IT"/>
            </a:p>
          </p:txBody>
        </p:sp>
        <p:sp>
          <p:nvSpPr>
            <p:cNvPr id="24608" name="Line 35"/>
            <p:cNvSpPr>
              <a:spLocks noChangeShapeType="1"/>
            </p:cNvSpPr>
            <p:nvPr/>
          </p:nvSpPr>
          <p:spPr bwMode="auto">
            <a:xfrm>
              <a:off x="2880" y="1360"/>
              <a:ext cx="0" cy="136"/>
            </a:xfrm>
            <a:prstGeom prst="line">
              <a:avLst/>
            </a:prstGeom>
            <a:noFill/>
            <a:ln w="25400">
              <a:solidFill>
                <a:schemeClr val="tx1"/>
              </a:solidFill>
              <a:round/>
              <a:headEnd/>
              <a:tailEnd type="triangle" w="med" len="med"/>
            </a:ln>
          </p:spPr>
          <p:txBody>
            <a:bodyPr/>
            <a:lstStyle/>
            <a:p>
              <a:endParaRPr lang="it-IT"/>
            </a:p>
          </p:txBody>
        </p:sp>
        <p:sp>
          <p:nvSpPr>
            <p:cNvPr id="24609" name="Line 36"/>
            <p:cNvSpPr>
              <a:spLocks noChangeShapeType="1"/>
            </p:cNvSpPr>
            <p:nvPr/>
          </p:nvSpPr>
          <p:spPr bwMode="auto">
            <a:xfrm>
              <a:off x="2872" y="1933"/>
              <a:ext cx="0" cy="136"/>
            </a:xfrm>
            <a:prstGeom prst="line">
              <a:avLst/>
            </a:prstGeom>
            <a:noFill/>
            <a:ln w="25400">
              <a:solidFill>
                <a:schemeClr val="tx1"/>
              </a:solidFill>
              <a:round/>
              <a:headEnd/>
              <a:tailEnd type="triangle" w="med" len="med"/>
            </a:ln>
          </p:spPr>
          <p:txBody>
            <a:bodyPr/>
            <a:lstStyle/>
            <a:p>
              <a:endParaRPr lang="it-IT"/>
            </a:p>
          </p:txBody>
        </p:sp>
        <p:sp>
          <p:nvSpPr>
            <p:cNvPr id="24610" name="Line 37"/>
            <p:cNvSpPr>
              <a:spLocks noChangeShapeType="1"/>
            </p:cNvSpPr>
            <p:nvPr/>
          </p:nvSpPr>
          <p:spPr bwMode="auto">
            <a:xfrm>
              <a:off x="2867" y="2568"/>
              <a:ext cx="0" cy="136"/>
            </a:xfrm>
            <a:prstGeom prst="line">
              <a:avLst/>
            </a:prstGeom>
            <a:noFill/>
            <a:ln w="25400">
              <a:solidFill>
                <a:schemeClr val="tx1"/>
              </a:solidFill>
              <a:round/>
              <a:headEnd/>
              <a:tailEnd type="triangle" w="med" len="med"/>
            </a:ln>
          </p:spPr>
          <p:txBody>
            <a:bodyPr/>
            <a:lstStyle/>
            <a:p>
              <a:endParaRPr lang="it-IT"/>
            </a:p>
          </p:txBody>
        </p:sp>
        <p:sp>
          <p:nvSpPr>
            <p:cNvPr id="24611" name="Line 38"/>
            <p:cNvSpPr>
              <a:spLocks noChangeShapeType="1"/>
            </p:cNvSpPr>
            <p:nvPr/>
          </p:nvSpPr>
          <p:spPr bwMode="auto">
            <a:xfrm>
              <a:off x="2859" y="3203"/>
              <a:ext cx="0" cy="136"/>
            </a:xfrm>
            <a:prstGeom prst="line">
              <a:avLst/>
            </a:prstGeom>
            <a:noFill/>
            <a:ln w="25400">
              <a:solidFill>
                <a:schemeClr val="tx1"/>
              </a:solidFill>
              <a:round/>
              <a:headEnd/>
              <a:tailEnd type="triangle" w="med" len="med"/>
            </a:ln>
          </p:spPr>
          <p:txBody>
            <a:bodyPr/>
            <a:lstStyle/>
            <a:p>
              <a:endParaRPr lang="it-IT"/>
            </a:p>
          </p:txBody>
        </p:sp>
        <p:sp>
          <p:nvSpPr>
            <p:cNvPr id="24612" name="Line 39"/>
            <p:cNvSpPr>
              <a:spLocks noChangeShapeType="1"/>
            </p:cNvSpPr>
            <p:nvPr/>
          </p:nvSpPr>
          <p:spPr bwMode="auto">
            <a:xfrm>
              <a:off x="2859" y="3838"/>
              <a:ext cx="0" cy="136"/>
            </a:xfrm>
            <a:prstGeom prst="line">
              <a:avLst/>
            </a:prstGeom>
            <a:noFill/>
            <a:ln w="25400">
              <a:solidFill>
                <a:schemeClr val="tx1"/>
              </a:solidFill>
              <a:round/>
              <a:headEnd/>
              <a:tailEnd type="triangle" w="med" len="med"/>
            </a:ln>
          </p:spPr>
          <p:txBody>
            <a:bodyPr/>
            <a:lstStyle/>
            <a:p>
              <a:endParaRPr lang="it-IT"/>
            </a:p>
          </p:txBody>
        </p:sp>
      </p:grpSp>
    </p:spTree>
    <p:extLst>
      <p:ext uri="{BB962C8B-B14F-4D97-AF65-F5344CB8AC3E}">
        <p14:creationId xmlns:p14="http://schemas.microsoft.com/office/powerpoint/2010/main" val="116874427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2987675" y="92075"/>
            <a:ext cx="2508250" cy="457200"/>
          </a:xfrm>
          <a:prstGeom prst="rect">
            <a:avLst/>
          </a:prstGeom>
          <a:solidFill>
            <a:srgbClr val="FFFF00"/>
          </a:solidFill>
          <a:ln w="9525">
            <a:noFill/>
            <a:miter lim="800000"/>
            <a:headEnd/>
            <a:tailEnd/>
          </a:ln>
        </p:spPr>
        <p:txBody>
          <a:bodyPr wrap="none">
            <a:spAutoFit/>
          </a:bodyPr>
          <a:lstStyle/>
          <a:p>
            <a:pPr eaLnBrk="1" hangingPunct="1"/>
            <a:r>
              <a:rPr lang="it-IT" altLang="it-IT" sz="2400" b="1">
                <a:solidFill>
                  <a:srgbClr val="FF3300"/>
                </a:solidFill>
                <a:latin typeface="Tahoma" pitchFamily="34" charset="0"/>
              </a:rPr>
              <a:t>Epatite B acuta</a:t>
            </a:r>
          </a:p>
        </p:txBody>
      </p:sp>
      <p:sp>
        <p:nvSpPr>
          <p:cNvPr id="25603" name="Text Box 4"/>
          <p:cNvSpPr txBox="1">
            <a:spLocks noChangeArrowheads="1"/>
          </p:cNvSpPr>
          <p:nvPr/>
        </p:nvSpPr>
        <p:spPr bwMode="auto">
          <a:xfrm>
            <a:off x="593725" y="1154113"/>
            <a:ext cx="1282700"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guarigione</a:t>
            </a:r>
          </a:p>
        </p:txBody>
      </p:sp>
      <p:sp>
        <p:nvSpPr>
          <p:cNvPr id="25604" name="Text Box 5"/>
          <p:cNvSpPr txBox="1">
            <a:spLocks noChangeArrowheads="1"/>
          </p:cNvSpPr>
          <p:nvPr/>
        </p:nvSpPr>
        <p:spPr bwMode="auto">
          <a:xfrm>
            <a:off x="2971800" y="1174750"/>
            <a:ext cx="1960563"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Infezione cronica</a:t>
            </a:r>
          </a:p>
        </p:txBody>
      </p:sp>
      <p:sp>
        <p:nvSpPr>
          <p:cNvPr id="25605" name="Text Box 6"/>
          <p:cNvSpPr txBox="1">
            <a:spLocks noChangeArrowheads="1"/>
          </p:cNvSpPr>
          <p:nvPr/>
        </p:nvSpPr>
        <p:spPr bwMode="auto">
          <a:xfrm>
            <a:off x="6537325" y="1154113"/>
            <a:ext cx="2084388"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Epatite fulminante</a:t>
            </a:r>
          </a:p>
        </p:txBody>
      </p:sp>
      <p:sp>
        <p:nvSpPr>
          <p:cNvPr id="25606" name="Text Box 7"/>
          <p:cNvSpPr txBox="1">
            <a:spLocks noChangeArrowheads="1"/>
          </p:cNvSpPr>
          <p:nvPr/>
        </p:nvSpPr>
        <p:spPr bwMode="auto">
          <a:xfrm>
            <a:off x="1219200" y="2393950"/>
            <a:ext cx="1209675"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antigemia</a:t>
            </a:r>
          </a:p>
        </p:txBody>
      </p:sp>
      <p:sp>
        <p:nvSpPr>
          <p:cNvPr id="25607" name="Text Box 8"/>
          <p:cNvSpPr txBox="1">
            <a:spLocks noChangeArrowheads="1"/>
          </p:cNvSpPr>
          <p:nvPr/>
        </p:nvSpPr>
        <p:spPr bwMode="auto">
          <a:xfrm>
            <a:off x="2819400" y="2393950"/>
            <a:ext cx="2120900"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Epatite persistente</a:t>
            </a:r>
          </a:p>
        </p:txBody>
      </p:sp>
      <p:sp>
        <p:nvSpPr>
          <p:cNvPr id="25608" name="Text Box 9"/>
          <p:cNvSpPr txBox="1">
            <a:spLocks noChangeArrowheads="1"/>
          </p:cNvSpPr>
          <p:nvPr/>
        </p:nvSpPr>
        <p:spPr bwMode="auto">
          <a:xfrm>
            <a:off x="5334000" y="2393950"/>
            <a:ext cx="2071688"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Epatite aggressiva</a:t>
            </a:r>
          </a:p>
        </p:txBody>
      </p:sp>
      <p:sp>
        <p:nvSpPr>
          <p:cNvPr id="25609" name="Text Box 10"/>
          <p:cNvSpPr txBox="1">
            <a:spLocks noChangeArrowheads="1"/>
          </p:cNvSpPr>
          <p:nvPr/>
        </p:nvSpPr>
        <p:spPr bwMode="auto">
          <a:xfrm>
            <a:off x="5394325" y="3211513"/>
            <a:ext cx="823913"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cirrosi</a:t>
            </a:r>
          </a:p>
        </p:txBody>
      </p:sp>
      <p:sp>
        <p:nvSpPr>
          <p:cNvPr id="25610" name="Text Box 11"/>
          <p:cNvSpPr txBox="1">
            <a:spLocks noChangeArrowheads="1"/>
          </p:cNvSpPr>
          <p:nvPr/>
        </p:nvSpPr>
        <p:spPr bwMode="auto">
          <a:xfrm>
            <a:off x="5105400" y="3994150"/>
            <a:ext cx="1641475" cy="581025"/>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Carcinoma </a:t>
            </a:r>
          </a:p>
          <a:p>
            <a:pPr eaLnBrk="1" hangingPunct="1"/>
            <a:r>
              <a:rPr lang="it-IT" altLang="it-IT" sz="1600" b="1">
                <a:latin typeface="Tahoma" pitchFamily="34" charset="0"/>
              </a:rPr>
              <a:t>epatocellulare</a:t>
            </a:r>
          </a:p>
        </p:txBody>
      </p:sp>
      <p:sp>
        <p:nvSpPr>
          <p:cNvPr id="25611" name="Text Box 12"/>
          <p:cNvSpPr txBox="1">
            <a:spLocks noChangeArrowheads="1"/>
          </p:cNvSpPr>
          <p:nvPr/>
        </p:nvSpPr>
        <p:spPr bwMode="auto">
          <a:xfrm>
            <a:off x="7299325" y="4049713"/>
            <a:ext cx="796925" cy="336550"/>
          </a:xfrm>
          <a:prstGeom prst="rect">
            <a:avLst/>
          </a:prstGeom>
          <a:solidFill>
            <a:srgbClr val="FFFF00"/>
          </a:solidFill>
          <a:ln w="9525">
            <a:noFill/>
            <a:miter lim="800000"/>
            <a:headEnd/>
            <a:tailEnd/>
          </a:ln>
        </p:spPr>
        <p:txBody>
          <a:bodyPr wrap="none">
            <a:spAutoFit/>
          </a:bodyPr>
          <a:lstStyle/>
          <a:p>
            <a:pPr eaLnBrk="1" hangingPunct="1"/>
            <a:r>
              <a:rPr lang="it-IT" altLang="it-IT" sz="1600" b="1">
                <a:latin typeface="Tahoma" pitchFamily="34" charset="0"/>
              </a:rPr>
              <a:t>morte</a:t>
            </a:r>
          </a:p>
        </p:txBody>
      </p:sp>
      <p:sp>
        <p:nvSpPr>
          <p:cNvPr id="25612" name="Line 13"/>
          <p:cNvSpPr>
            <a:spLocks noChangeShapeType="1"/>
          </p:cNvSpPr>
          <p:nvPr/>
        </p:nvSpPr>
        <p:spPr bwMode="auto">
          <a:xfrm flipH="1">
            <a:off x="1752600" y="641350"/>
            <a:ext cx="2514600" cy="457200"/>
          </a:xfrm>
          <a:prstGeom prst="line">
            <a:avLst/>
          </a:prstGeom>
          <a:noFill/>
          <a:ln w="9525">
            <a:solidFill>
              <a:schemeClr val="tx1"/>
            </a:solidFill>
            <a:round/>
            <a:headEnd/>
            <a:tailEnd type="triangle" w="med" len="med"/>
          </a:ln>
        </p:spPr>
        <p:txBody>
          <a:bodyPr/>
          <a:lstStyle/>
          <a:p>
            <a:endParaRPr lang="it-IT"/>
          </a:p>
        </p:txBody>
      </p:sp>
      <p:sp>
        <p:nvSpPr>
          <p:cNvPr id="25613" name="Line 14"/>
          <p:cNvSpPr>
            <a:spLocks noChangeShapeType="1"/>
          </p:cNvSpPr>
          <p:nvPr/>
        </p:nvSpPr>
        <p:spPr bwMode="auto">
          <a:xfrm>
            <a:off x="4267200" y="641350"/>
            <a:ext cx="0" cy="533400"/>
          </a:xfrm>
          <a:prstGeom prst="line">
            <a:avLst/>
          </a:prstGeom>
          <a:noFill/>
          <a:ln w="9525">
            <a:solidFill>
              <a:schemeClr val="tx1"/>
            </a:solidFill>
            <a:round/>
            <a:headEnd/>
            <a:tailEnd type="triangle" w="med" len="med"/>
          </a:ln>
        </p:spPr>
        <p:txBody>
          <a:bodyPr/>
          <a:lstStyle/>
          <a:p>
            <a:endParaRPr lang="it-IT"/>
          </a:p>
        </p:txBody>
      </p:sp>
      <p:sp>
        <p:nvSpPr>
          <p:cNvPr id="25614" name="Line 15"/>
          <p:cNvSpPr>
            <a:spLocks noChangeShapeType="1"/>
          </p:cNvSpPr>
          <p:nvPr/>
        </p:nvSpPr>
        <p:spPr bwMode="auto">
          <a:xfrm>
            <a:off x="4267200" y="641350"/>
            <a:ext cx="2438400" cy="457200"/>
          </a:xfrm>
          <a:prstGeom prst="line">
            <a:avLst/>
          </a:prstGeom>
          <a:noFill/>
          <a:ln w="9525">
            <a:solidFill>
              <a:schemeClr val="tx1"/>
            </a:solidFill>
            <a:round/>
            <a:headEnd/>
            <a:tailEnd type="triangle" w="med" len="med"/>
          </a:ln>
        </p:spPr>
        <p:txBody>
          <a:bodyPr/>
          <a:lstStyle/>
          <a:p>
            <a:endParaRPr lang="it-IT"/>
          </a:p>
        </p:txBody>
      </p:sp>
      <p:sp>
        <p:nvSpPr>
          <p:cNvPr id="25615" name="Line 16"/>
          <p:cNvSpPr>
            <a:spLocks noChangeShapeType="1"/>
          </p:cNvSpPr>
          <p:nvPr/>
        </p:nvSpPr>
        <p:spPr bwMode="auto">
          <a:xfrm>
            <a:off x="4267200" y="1479550"/>
            <a:ext cx="0" cy="914400"/>
          </a:xfrm>
          <a:prstGeom prst="line">
            <a:avLst/>
          </a:prstGeom>
          <a:noFill/>
          <a:ln w="9525">
            <a:solidFill>
              <a:schemeClr val="tx1"/>
            </a:solidFill>
            <a:round/>
            <a:headEnd/>
            <a:tailEnd type="triangle" w="med" len="med"/>
          </a:ln>
        </p:spPr>
        <p:txBody>
          <a:bodyPr/>
          <a:lstStyle/>
          <a:p>
            <a:endParaRPr lang="it-IT"/>
          </a:p>
        </p:txBody>
      </p:sp>
      <p:sp>
        <p:nvSpPr>
          <p:cNvPr id="25616" name="Line 17"/>
          <p:cNvSpPr>
            <a:spLocks noChangeShapeType="1"/>
          </p:cNvSpPr>
          <p:nvPr/>
        </p:nvSpPr>
        <p:spPr bwMode="auto">
          <a:xfrm>
            <a:off x="4267200" y="1479550"/>
            <a:ext cx="1752600" cy="838200"/>
          </a:xfrm>
          <a:prstGeom prst="line">
            <a:avLst/>
          </a:prstGeom>
          <a:noFill/>
          <a:ln w="9525">
            <a:solidFill>
              <a:schemeClr val="tx1"/>
            </a:solidFill>
            <a:round/>
            <a:headEnd/>
            <a:tailEnd type="triangle" w="med" len="med"/>
          </a:ln>
        </p:spPr>
        <p:txBody>
          <a:bodyPr/>
          <a:lstStyle/>
          <a:p>
            <a:endParaRPr lang="it-IT"/>
          </a:p>
        </p:txBody>
      </p:sp>
      <p:sp>
        <p:nvSpPr>
          <p:cNvPr id="25617" name="Line 18"/>
          <p:cNvSpPr>
            <a:spLocks noChangeShapeType="1"/>
          </p:cNvSpPr>
          <p:nvPr/>
        </p:nvSpPr>
        <p:spPr bwMode="auto">
          <a:xfrm flipH="1">
            <a:off x="2133600" y="1479550"/>
            <a:ext cx="2133600" cy="914400"/>
          </a:xfrm>
          <a:prstGeom prst="line">
            <a:avLst/>
          </a:prstGeom>
          <a:noFill/>
          <a:ln w="9525">
            <a:solidFill>
              <a:schemeClr val="tx1"/>
            </a:solidFill>
            <a:round/>
            <a:headEnd/>
            <a:tailEnd type="triangle" w="med" len="med"/>
          </a:ln>
        </p:spPr>
        <p:txBody>
          <a:bodyPr/>
          <a:lstStyle/>
          <a:p>
            <a:endParaRPr lang="it-IT"/>
          </a:p>
        </p:txBody>
      </p:sp>
      <p:sp>
        <p:nvSpPr>
          <p:cNvPr id="25618" name="Line 19"/>
          <p:cNvSpPr>
            <a:spLocks noChangeShapeType="1"/>
          </p:cNvSpPr>
          <p:nvPr/>
        </p:nvSpPr>
        <p:spPr bwMode="auto">
          <a:xfrm>
            <a:off x="5791200" y="2698750"/>
            <a:ext cx="0" cy="457200"/>
          </a:xfrm>
          <a:prstGeom prst="line">
            <a:avLst/>
          </a:prstGeom>
          <a:noFill/>
          <a:ln w="9525">
            <a:solidFill>
              <a:schemeClr val="tx1"/>
            </a:solidFill>
            <a:round/>
            <a:headEnd/>
            <a:tailEnd type="triangle" w="med" len="med"/>
          </a:ln>
        </p:spPr>
        <p:txBody>
          <a:bodyPr/>
          <a:lstStyle/>
          <a:p>
            <a:endParaRPr lang="it-IT"/>
          </a:p>
        </p:txBody>
      </p:sp>
      <p:sp>
        <p:nvSpPr>
          <p:cNvPr id="25619" name="Line 20"/>
          <p:cNvSpPr>
            <a:spLocks noChangeShapeType="1"/>
          </p:cNvSpPr>
          <p:nvPr/>
        </p:nvSpPr>
        <p:spPr bwMode="auto">
          <a:xfrm>
            <a:off x="5791200" y="3536950"/>
            <a:ext cx="0" cy="457200"/>
          </a:xfrm>
          <a:prstGeom prst="line">
            <a:avLst/>
          </a:prstGeom>
          <a:noFill/>
          <a:ln w="9525">
            <a:solidFill>
              <a:schemeClr val="tx1"/>
            </a:solidFill>
            <a:round/>
            <a:headEnd/>
            <a:tailEnd type="triangle" w="med" len="med"/>
          </a:ln>
        </p:spPr>
        <p:txBody>
          <a:bodyPr/>
          <a:lstStyle/>
          <a:p>
            <a:endParaRPr lang="it-IT"/>
          </a:p>
        </p:txBody>
      </p:sp>
      <p:sp>
        <p:nvSpPr>
          <p:cNvPr id="25620" name="Line 21"/>
          <p:cNvSpPr>
            <a:spLocks noChangeShapeType="1"/>
          </p:cNvSpPr>
          <p:nvPr/>
        </p:nvSpPr>
        <p:spPr bwMode="auto">
          <a:xfrm>
            <a:off x="6705600" y="4298950"/>
            <a:ext cx="609600" cy="0"/>
          </a:xfrm>
          <a:prstGeom prst="line">
            <a:avLst/>
          </a:prstGeom>
          <a:noFill/>
          <a:ln w="9525">
            <a:solidFill>
              <a:schemeClr val="tx1"/>
            </a:solidFill>
            <a:round/>
            <a:headEnd/>
            <a:tailEnd type="triangle" w="med" len="med"/>
          </a:ln>
        </p:spPr>
        <p:txBody>
          <a:bodyPr/>
          <a:lstStyle/>
          <a:p>
            <a:endParaRPr lang="it-IT"/>
          </a:p>
        </p:txBody>
      </p:sp>
      <p:sp>
        <p:nvSpPr>
          <p:cNvPr id="25621" name="Line 22"/>
          <p:cNvSpPr>
            <a:spLocks noChangeShapeType="1"/>
          </p:cNvSpPr>
          <p:nvPr/>
        </p:nvSpPr>
        <p:spPr bwMode="auto">
          <a:xfrm>
            <a:off x="6248400" y="3384550"/>
            <a:ext cx="1066800" cy="609600"/>
          </a:xfrm>
          <a:prstGeom prst="line">
            <a:avLst/>
          </a:prstGeom>
          <a:noFill/>
          <a:ln w="9525">
            <a:solidFill>
              <a:schemeClr val="tx1"/>
            </a:solidFill>
            <a:round/>
            <a:headEnd/>
            <a:tailEnd type="triangle" w="med" len="med"/>
          </a:ln>
        </p:spPr>
        <p:txBody>
          <a:bodyPr/>
          <a:lstStyle/>
          <a:p>
            <a:endParaRPr lang="it-IT"/>
          </a:p>
        </p:txBody>
      </p:sp>
      <p:sp>
        <p:nvSpPr>
          <p:cNvPr id="25622" name="Line 23"/>
          <p:cNvSpPr>
            <a:spLocks noChangeShapeType="1"/>
          </p:cNvSpPr>
          <p:nvPr/>
        </p:nvSpPr>
        <p:spPr bwMode="auto">
          <a:xfrm>
            <a:off x="7772400" y="1479550"/>
            <a:ext cx="0" cy="2514600"/>
          </a:xfrm>
          <a:prstGeom prst="line">
            <a:avLst/>
          </a:prstGeom>
          <a:noFill/>
          <a:ln w="9525">
            <a:solidFill>
              <a:schemeClr val="tx1"/>
            </a:solidFill>
            <a:round/>
            <a:headEnd/>
            <a:tailEnd type="triangle" w="med" len="med"/>
          </a:ln>
        </p:spPr>
        <p:txBody>
          <a:bodyPr/>
          <a:lstStyle/>
          <a:p>
            <a:endParaRPr lang="it-IT"/>
          </a:p>
        </p:txBody>
      </p:sp>
      <p:sp>
        <p:nvSpPr>
          <p:cNvPr id="25623" name="Text Box 24"/>
          <p:cNvSpPr txBox="1">
            <a:spLocks noChangeArrowheads="1"/>
          </p:cNvSpPr>
          <p:nvPr/>
        </p:nvSpPr>
        <p:spPr bwMode="auto">
          <a:xfrm>
            <a:off x="971550" y="3429000"/>
            <a:ext cx="3667125" cy="336550"/>
          </a:xfrm>
          <a:prstGeom prst="rect">
            <a:avLst/>
          </a:prstGeom>
          <a:noFill/>
          <a:ln w="9525">
            <a:noFill/>
            <a:miter lim="800000"/>
            <a:headEnd/>
            <a:tailEnd/>
          </a:ln>
        </p:spPr>
        <p:txBody>
          <a:bodyPr wrap="none">
            <a:spAutoFit/>
          </a:bodyPr>
          <a:lstStyle/>
          <a:p>
            <a:pPr eaLnBrk="1" hangingPunct="1"/>
            <a:r>
              <a:rPr lang="it-IT" altLang="it-IT" sz="1600" b="1">
                <a:solidFill>
                  <a:schemeClr val="accent2"/>
                </a:solidFill>
                <a:latin typeface="Tahoma" pitchFamily="34" charset="0"/>
              </a:rPr>
              <a:t>VACCINO:</a:t>
            </a:r>
            <a:r>
              <a:rPr lang="it-IT" altLang="it-IT" sz="1600" b="1">
                <a:latin typeface="Tahoma" pitchFamily="34" charset="0"/>
              </a:rPr>
              <a:t> gene S clonato in lieviti</a:t>
            </a:r>
          </a:p>
        </p:txBody>
      </p:sp>
      <p:pic>
        <p:nvPicPr>
          <p:cNvPr id="25624" name="Picture 25" descr="Immagine"/>
          <p:cNvPicPr>
            <a:picLocks noChangeAspect="1" noChangeArrowheads="1"/>
          </p:cNvPicPr>
          <p:nvPr/>
        </p:nvPicPr>
        <p:blipFill>
          <a:blip r:embed="rId3" cstate="print"/>
          <a:srcRect/>
          <a:stretch>
            <a:fillRect/>
          </a:stretch>
        </p:blipFill>
        <p:spPr bwMode="auto">
          <a:xfrm>
            <a:off x="2268538" y="4149725"/>
            <a:ext cx="1647825" cy="2390775"/>
          </a:xfrm>
          <a:prstGeom prst="rect">
            <a:avLst/>
          </a:prstGeom>
          <a:noFill/>
          <a:ln w="9525">
            <a:noFill/>
            <a:miter lim="800000"/>
            <a:headEnd/>
            <a:tailEnd/>
          </a:ln>
        </p:spPr>
      </p:pic>
    </p:spTree>
    <p:extLst>
      <p:ext uri="{BB962C8B-B14F-4D97-AF65-F5344CB8AC3E}">
        <p14:creationId xmlns:p14="http://schemas.microsoft.com/office/powerpoint/2010/main" val="245917491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cv_img6"/>
          <p:cNvPicPr>
            <a:picLocks noChangeAspect="1" noChangeArrowheads="1"/>
          </p:cNvPicPr>
          <p:nvPr/>
        </p:nvPicPr>
        <p:blipFill>
          <a:blip r:embed="rId3" cstate="print"/>
          <a:srcRect/>
          <a:stretch>
            <a:fillRect/>
          </a:stretch>
        </p:blipFill>
        <p:spPr bwMode="auto">
          <a:xfrm>
            <a:off x="1042988" y="481013"/>
            <a:ext cx="7129462" cy="6288087"/>
          </a:xfrm>
          <a:prstGeom prst="rect">
            <a:avLst/>
          </a:prstGeom>
          <a:noFill/>
          <a:ln w="9525">
            <a:noFill/>
            <a:miter lim="800000"/>
            <a:headEnd/>
            <a:tailEnd/>
          </a:ln>
        </p:spPr>
      </p:pic>
    </p:spTree>
    <p:extLst>
      <p:ext uri="{BB962C8B-B14F-4D97-AF65-F5344CB8AC3E}">
        <p14:creationId xmlns:p14="http://schemas.microsoft.com/office/powerpoint/2010/main" val="12107508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95288" y="0"/>
            <a:ext cx="8229600" cy="1143000"/>
          </a:xfrm>
        </p:spPr>
        <p:txBody>
          <a:bodyPr/>
          <a:lstStyle/>
          <a:p>
            <a:r>
              <a:rPr lang="it-IT" altLang="it-IT" smtClean="0">
                <a:solidFill>
                  <a:srgbClr val="FF3300"/>
                </a:solidFill>
              </a:rPr>
              <a:t>Protocollo HIV</a:t>
            </a:r>
          </a:p>
        </p:txBody>
      </p:sp>
      <p:sp>
        <p:nvSpPr>
          <p:cNvPr id="177155" name="Rectangle 3"/>
          <p:cNvSpPr>
            <a:spLocks noGrp="1" noChangeArrowheads="1"/>
          </p:cNvSpPr>
          <p:nvPr>
            <p:ph type="body" idx="1"/>
          </p:nvPr>
        </p:nvSpPr>
        <p:spPr>
          <a:xfrm>
            <a:off x="457200" y="4594225"/>
            <a:ext cx="8686800" cy="2263775"/>
          </a:xfrm>
        </p:spPr>
        <p:txBody>
          <a:bodyPr/>
          <a:lstStyle/>
          <a:p>
            <a:pPr>
              <a:lnSpc>
                <a:spcPct val="90000"/>
              </a:lnSpc>
            </a:pPr>
            <a:r>
              <a:rPr lang="it-IT" altLang="it-IT" smtClean="0"/>
              <a:t>VISITA GENERALE CON ANAMNESI</a:t>
            </a:r>
          </a:p>
          <a:p>
            <a:pPr>
              <a:lnSpc>
                <a:spcPct val="90000"/>
              </a:lnSpc>
            </a:pPr>
            <a:r>
              <a:rPr lang="it-IT" altLang="it-IT" smtClean="0"/>
              <a:t>Es. ematochimici con  dosaggio CD4 e CD8</a:t>
            </a:r>
          </a:p>
          <a:p>
            <a:pPr>
              <a:lnSpc>
                <a:spcPct val="90000"/>
              </a:lnSpc>
            </a:pPr>
            <a:r>
              <a:rPr lang="it-IT" altLang="it-IT" smtClean="0"/>
              <a:t>HIV – RNA</a:t>
            </a:r>
          </a:p>
          <a:p>
            <a:pPr>
              <a:lnSpc>
                <a:spcPct val="90000"/>
              </a:lnSpc>
            </a:pPr>
            <a:r>
              <a:rPr lang="it-IT" altLang="it-IT" smtClean="0"/>
              <a:t>Relazione infettivologica</a:t>
            </a:r>
          </a:p>
        </p:txBody>
      </p:sp>
      <p:pic>
        <p:nvPicPr>
          <p:cNvPr id="177156" name="Picture 4" descr="maturhiv"/>
          <p:cNvPicPr>
            <a:picLocks noChangeAspect="1" noChangeArrowheads="1"/>
          </p:cNvPicPr>
          <p:nvPr/>
        </p:nvPicPr>
        <p:blipFill>
          <a:blip r:embed="rId3" cstate="print"/>
          <a:srcRect/>
          <a:stretch>
            <a:fillRect/>
          </a:stretch>
        </p:blipFill>
        <p:spPr bwMode="auto">
          <a:xfrm>
            <a:off x="2627313" y="1125538"/>
            <a:ext cx="3960812" cy="3211512"/>
          </a:xfrm>
          <a:prstGeom prst="rect">
            <a:avLst/>
          </a:prstGeom>
          <a:noFill/>
          <a:ln w="9525">
            <a:noFill/>
            <a:miter lim="800000"/>
            <a:headEnd/>
            <a:tailEnd/>
          </a:ln>
        </p:spPr>
      </p:pic>
    </p:spTree>
    <p:extLst>
      <p:ext uri="{BB962C8B-B14F-4D97-AF65-F5344CB8AC3E}">
        <p14:creationId xmlns:p14="http://schemas.microsoft.com/office/powerpoint/2010/main" val="3844658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diamond(in)">
                                      <p:cBhvr>
                                        <p:cTn id="7" dur="2000"/>
                                        <p:tgtEl>
                                          <p:spTgt spid="17715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7154"/>
                                        </p:tgtEl>
                                        <p:attrNameLst>
                                          <p:attrName>style.visibility</p:attrName>
                                        </p:attrNameLst>
                                      </p:cBhvr>
                                      <p:to>
                                        <p:strVal val="visible"/>
                                      </p:to>
                                    </p:set>
                                    <p:animEffect transition="in" filter="diamond(in)">
                                      <p:cBhvr>
                                        <p:cTn id="10" dur="2000"/>
                                        <p:tgtEl>
                                          <p:spTgt spid="177154"/>
                                        </p:tgtEl>
                                      </p:cBhvr>
                                    </p:animEffect>
                                  </p:childTnLst>
                                </p:cTn>
                              </p:par>
                            </p:childTnLst>
                          </p:cTn>
                        </p:par>
                        <p:par>
                          <p:cTn id="11" fill="hold" nodeType="afterGroup">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177155">
                                            <p:txEl>
                                              <p:pRg st="0" end="0"/>
                                            </p:txEl>
                                          </p:spTgt>
                                        </p:tgtEl>
                                        <p:attrNameLst>
                                          <p:attrName>style.visibility</p:attrName>
                                        </p:attrNameLst>
                                      </p:cBhvr>
                                      <p:to>
                                        <p:strVal val="visible"/>
                                      </p:to>
                                    </p:set>
                                    <p:animEffect transition="in" filter="diamond(in)">
                                      <p:cBhvr>
                                        <p:cTn id="14" dur="1000"/>
                                        <p:tgtEl>
                                          <p:spTgt spid="177155">
                                            <p:txEl>
                                              <p:pRg st="0" end="0"/>
                                            </p:txEl>
                                          </p:spTgt>
                                        </p:tgtEl>
                                      </p:cBhvr>
                                    </p:animEffect>
                                  </p:childTnLst>
                                </p:cTn>
                              </p:par>
                            </p:childTnLst>
                          </p:cTn>
                        </p:par>
                        <p:par>
                          <p:cTn id="15" fill="hold" nodeType="afterGroup">
                            <p:stCondLst>
                              <p:cond delay="3000"/>
                            </p:stCondLst>
                            <p:childTnLst>
                              <p:par>
                                <p:cTn id="16" presetID="8" presetClass="entr" presetSubtype="16" fill="hold" grpId="0" nodeType="afterEffect">
                                  <p:stCondLst>
                                    <p:cond delay="0"/>
                                  </p:stCondLst>
                                  <p:childTnLst>
                                    <p:set>
                                      <p:cBhvr>
                                        <p:cTn id="17" dur="1" fill="hold">
                                          <p:stCondLst>
                                            <p:cond delay="0"/>
                                          </p:stCondLst>
                                        </p:cTn>
                                        <p:tgtEl>
                                          <p:spTgt spid="177155">
                                            <p:txEl>
                                              <p:pRg st="1" end="1"/>
                                            </p:txEl>
                                          </p:spTgt>
                                        </p:tgtEl>
                                        <p:attrNameLst>
                                          <p:attrName>style.visibility</p:attrName>
                                        </p:attrNameLst>
                                      </p:cBhvr>
                                      <p:to>
                                        <p:strVal val="visible"/>
                                      </p:to>
                                    </p:set>
                                    <p:animEffect transition="in" filter="diamond(in)">
                                      <p:cBhvr>
                                        <p:cTn id="18" dur="1000"/>
                                        <p:tgtEl>
                                          <p:spTgt spid="177155">
                                            <p:txEl>
                                              <p:pRg st="1" end="1"/>
                                            </p:txEl>
                                          </p:spTgt>
                                        </p:tgtEl>
                                      </p:cBhvr>
                                    </p:animEffect>
                                  </p:childTnLst>
                                </p:cTn>
                              </p:par>
                            </p:childTnLst>
                          </p:cTn>
                        </p:par>
                        <p:par>
                          <p:cTn id="19" fill="hold" nodeType="afterGroup">
                            <p:stCondLst>
                              <p:cond delay="4000"/>
                            </p:stCondLst>
                            <p:childTnLst>
                              <p:par>
                                <p:cTn id="20" presetID="8" presetClass="entr" presetSubtype="16" fill="hold" grpId="0" nodeType="afterEffect">
                                  <p:stCondLst>
                                    <p:cond delay="0"/>
                                  </p:stCondLst>
                                  <p:childTnLst>
                                    <p:set>
                                      <p:cBhvr>
                                        <p:cTn id="21" dur="1" fill="hold">
                                          <p:stCondLst>
                                            <p:cond delay="0"/>
                                          </p:stCondLst>
                                        </p:cTn>
                                        <p:tgtEl>
                                          <p:spTgt spid="177155">
                                            <p:txEl>
                                              <p:pRg st="2" end="2"/>
                                            </p:txEl>
                                          </p:spTgt>
                                        </p:tgtEl>
                                        <p:attrNameLst>
                                          <p:attrName>style.visibility</p:attrName>
                                        </p:attrNameLst>
                                      </p:cBhvr>
                                      <p:to>
                                        <p:strVal val="visible"/>
                                      </p:to>
                                    </p:set>
                                    <p:animEffect transition="in" filter="diamond(in)">
                                      <p:cBhvr>
                                        <p:cTn id="22" dur="1000"/>
                                        <p:tgtEl>
                                          <p:spTgt spid="177155">
                                            <p:txEl>
                                              <p:pRg st="2" end="2"/>
                                            </p:txEl>
                                          </p:spTgt>
                                        </p:tgtEl>
                                      </p:cBhvr>
                                    </p:animEffect>
                                  </p:childTnLst>
                                </p:cTn>
                              </p:par>
                            </p:childTnLst>
                          </p:cTn>
                        </p:par>
                        <p:par>
                          <p:cTn id="23" fill="hold" nodeType="afterGroup">
                            <p:stCondLst>
                              <p:cond delay="5000"/>
                            </p:stCondLst>
                            <p:childTnLst>
                              <p:par>
                                <p:cTn id="24" presetID="8" presetClass="entr" presetSubtype="16" fill="hold" grpId="0" nodeType="afterEffect">
                                  <p:stCondLst>
                                    <p:cond delay="0"/>
                                  </p:stCondLst>
                                  <p:childTnLst>
                                    <p:set>
                                      <p:cBhvr>
                                        <p:cTn id="25" dur="1" fill="hold">
                                          <p:stCondLst>
                                            <p:cond delay="0"/>
                                          </p:stCondLst>
                                        </p:cTn>
                                        <p:tgtEl>
                                          <p:spTgt spid="177155">
                                            <p:txEl>
                                              <p:pRg st="3" end="3"/>
                                            </p:txEl>
                                          </p:spTgt>
                                        </p:tgtEl>
                                        <p:attrNameLst>
                                          <p:attrName>style.visibility</p:attrName>
                                        </p:attrNameLst>
                                      </p:cBhvr>
                                      <p:to>
                                        <p:strVal val="visible"/>
                                      </p:to>
                                    </p:set>
                                    <p:animEffect transition="in" filter="diamond(in)">
                                      <p:cBhvr>
                                        <p:cTn id="26" dur="1000"/>
                                        <p:tgtEl>
                                          <p:spTgt spid="177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it-IT" altLang="it-IT" smtClean="0">
                <a:solidFill>
                  <a:srgbClr val="FF3300"/>
                </a:solidFill>
              </a:rPr>
              <a:t>Protocollo EPATITI</a:t>
            </a:r>
          </a:p>
        </p:txBody>
      </p:sp>
      <p:sp>
        <p:nvSpPr>
          <p:cNvPr id="181251" name="Rectangle 3"/>
          <p:cNvSpPr>
            <a:spLocks noGrp="1" noChangeArrowheads="1"/>
          </p:cNvSpPr>
          <p:nvPr>
            <p:ph type="body" idx="1"/>
          </p:nvPr>
        </p:nvSpPr>
        <p:spPr>
          <a:xfrm>
            <a:off x="971550" y="2420938"/>
            <a:ext cx="7772400" cy="4032250"/>
          </a:xfrm>
        </p:spPr>
        <p:txBody>
          <a:bodyPr/>
          <a:lstStyle/>
          <a:p>
            <a:r>
              <a:rPr lang="it-IT" altLang="it-IT" smtClean="0"/>
              <a:t>VISITA GENERALE CON ANAMNESI</a:t>
            </a:r>
          </a:p>
          <a:p>
            <a:r>
              <a:rPr lang="it-IT" altLang="it-IT" smtClean="0"/>
              <a:t>ESAMI EMATOCHIMICI con PFE, protidemia, LDH, PT, PTT, VES, markers</a:t>
            </a:r>
          </a:p>
          <a:p>
            <a:r>
              <a:rPr lang="it-IT" altLang="it-IT" smtClean="0"/>
              <a:t>HBV-DNA, HCV-RNA, HDV-RNA</a:t>
            </a:r>
          </a:p>
          <a:p>
            <a:r>
              <a:rPr lang="it-IT" altLang="it-IT" smtClean="0"/>
              <a:t>Ecografia epatica</a:t>
            </a:r>
          </a:p>
          <a:p>
            <a:r>
              <a:rPr lang="it-IT" altLang="it-IT" smtClean="0"/>
              <a:t>Biopsia epatica</a:t>
            </a:r>
          </a:p>
          <a:p>
            <a:r>
              <a:rPr lang="it-IT" altLang="it-IT" smtClean="0"/>
              <a:t>Fibroscan</a:t>
            </a:r>
          </a:p>
        </p:txBody>
      </p:sp>
    </p:spTree>
    <p:extLst>
      <p:ext uri="{BB962C8B-B14F-4D97-AF65-F5344CB8AC3E}">
        <p14:creationId xmlns:p14="http://schemas.microsoft.com/office/powerpoint/2010/main" val="543159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checkerboard(across)">
                                      <p:cBhvr>
                                        <p:cTn id="7" dur="500"/>
                                        <p:tgtEl>
                                          <p:spTgt spid="181251">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animEffect transition="in" filter="checkerboard(across)">
                                      <p:cBhvr>
                                        <p:cTn id="11" dur="500"/>
                                        <p:tgtEl>
                                          <p:spTgt spid="181251">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81251">
                                            <p:txEl>
                                              <p:pRg st="2" end="2"/>
                                            </p:txEl>
                                          </p:spTgt>
                                        </p:tgtEl>
                                        <p:attrNameLst>
                                          <p:attrName>style.visibility</p:attrName>
                                        </p:attrNameLst>
                                      </p:cBhvr>
                                      <p:to>
                                        <p:strVal val="visible"/>
                                      </p:to>
                                    </p:set>
                                    <p:animEffect transition="in" filter="checkerboard(across)">
                                      <p:cBhvr>
                                        <p:cTn id="15" dur="500"/>
                                        <p:tgtEl>
                                          <p:spTgt spid="181251">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81251">
                                            <p:txEl>
                                              <p:pRg st="3" end="3"/>
                                            </p:txEl>
                                          </p:spTgt>
                                        </p:tgtEl>
                                        <p:attrNameLst>
                                          <p:attrName>style.visibility</p:attrName>
                                        </p:attrNameLst>
                                      </p:cBhvr>
                                      <p:to>
                                        <p:strVal val="visible"/>
                                      </p:to>
                                    </p:set>
                                    <p:animEffect transition="in" filter="checkerboard(across)">
                                      <p:cBhvr>
                                        <p:cTn id="19" dur="500"/>
                                        <p:tgtEl>
                                          <p:spTgt spid="181251">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81251">
                                            <p:txEl>
                                              <p:pRg st="4" end="4"/>
                                            </p:txEl>
                                          </p:spTgt>
                                        </p:tgtEl>
                                        <p:attrNameLst>
                                          <p:attrName>style.visibility</p:attrName>
                                        </p:attrNameLst>
                                      </p:cBhvr>
                                      <p:to>
                                        <p:strVal val="visible"/>
                                      </p:to>
                                    </p:set>
                                    <p:animEffect transition="in" filter="checkerboard(across)">
                                      <p:cBhvr>
                                        <p:cTn id="23" dur="500"/>
                                        <p:tgtEl>
                                          <p:spTgt spid="18125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81251">
                                            <p:txEl>
                                              <p:pRg st="5" end="5"/>
                                            </p:txEl>
                                          </p:spTgt>
                                        </p:tgtEl>
                                        <p:attrNameLst>
                                          <p:attrName>style.visibility</p:attrName>
                                        </p:attrNameLst>
                                      </p:cBhvr>
                                      <p:to>
                                        <p:strVal val="visible"/>
                                      </p:to>
                                    </p:set>
                                    <p:animEffect transition="in" filter="checkerboard(across)">
                                      <p:cBhvr>
                                        <p:cTn id="28" dur="500"/>
                                        <p:tgtEl>
                                          <p:spTgt spid="181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08784" y="692696"/>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800" dirty="0" smtClean="0">
                <a:solidFill>
                  <a:schemeClr val="bg1"/>
                </a:solidFill>
                <a:latin typeface="+mn-lt"/>
              </a:rPr>
              <a:t>Determinazione Capo SMD 24 ottobre 2012</a:t>
            </a:r>
            <a:r>
              <a:rPr lang="it-IT" sz="1800" dirty="0" smtClean="0">
                <a:solidFill>
                  <a:srgbClr val="CC0000"/>
                </a:solidFill>
                <a:latin typeface="+mn-lt"/>
              </a:rPr>
              <a:t/>
            </a:r>
            <a:br>
              <a:rPr lang="it-IT" sz="1800" dirty="0" smtClean="0">
                <a:solidFill>
                  <a:srgbClr val="CC0000"/>
                </a:solidFill>
                <a:latin typeface="+mn-lt"/>
              </a:rPr>
            </a:br>
            <a:r>
              <a:rPr lang="it-IT" sz="1600" dirty="0" smtClean="0">
                <a:solidFill>
                  <a:schemeClr val="tx1"/>
                </a:solidFill>
                <a:effectLst/>
                <a:latin typeface="+mn-lt"/>
              </a:rPr>
              <a:t>Riassetto in senso riduttivo delle CM di II Istanza</a:t>
            </a:r>
            <a:endParaRPr lang="it-IT" sz="1600" dirty="0">
              <a:solidFill>
                <a:schemeClr val="tx1"/>
              </a:solidFill>
              <a:latin typeface="+mn-lt"/>
            </a:endParaRPr>
          </a:p>
        </p:txBody>
      </p:sp>
      <p:sp>
        <p:nvSpPr>
          <p:cNvPr id="8" name="Titolo 1"/>
          <p:cNvSpPr txBox="1">
            <a:spLocks/>
          </p:cNvSpPr>
          <p:nvPr/>
        </p:nvSpPr>
        <p:spPr>
          <a:xfrm>
            <a:off x="539552" y="3068960"/>
            <a:ext cx="7851648" cy="58593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800" dirty="0" smtClean="0">
                <a:solidFill>
                  <a:schemeClr val="bg1"/>
                </a:solidFill>
                <a:latin typeface="+mn-lt"/>
              </a:rPr>
              <a:t>Determinazione Capo SMD 19 dicembre 2013</a:t>
            </a:r>
            <a:r>
              <a:rPr lang="it-IT" sz="1800" dirty="0" smtClean="0">
                <a:solidFill>
                  <a:srgbClr val="CC0000"/>
                </a:solidFill>
                <a:latin typeface="+mn-lt"/>
              </a:rPr>
              <a:t/>
            </a:r>
            <a:br>
              <a:rPr lang="it-IT" sz="1800" dirty="0" smtClean="0">
                <a:solidFill>
                  <a:srgbClr val="CC0000"/>
                </a:solidFill>
                <a:latin typeface="+mn-lt"/>
              </a:rPr>
            </a:br>
            <a:r>
              <a:rPr lang="it-IT" sz="1800" dirty="0" smtClean="0">
                <a:solidFill>
                  <a:srgbClr val="FFFFFF"/>
                </a:solidFill>
                <a:latin typeface="+mn-lt"/>
              </a:rPr>
              <a:t>Ulteriore </a:t>
            </a:r>
            <a:r>
              <a:rPr lang="it-IT" sz="1600" dirty="0">
                <a:solidFill>
                  <a:schemeClr val="tx1"/>
                </a:solidFill>
                <a:effectLst/>
                <a:latin typeface="+mn-lt"/>
              </a:rPr>
              <a:t>r</a:t>
            </a:r>
            <a:r>
              <a:rPr lang="it-IT" sz="1600" dirty="0" smtClean="0">
                <a:solidFill>
                  <a:schemeClr val="tx1"/>
                </a:solidFill>
                <a:effectLst/>
                <a:latin typeface="+mn-lt"/>
              </a:rPr>
              <a:t>iassetto in senso riduttivo delle CM di II Istanza</a:t>
            </a:r>
          </a:p>
          <a:p>
            <a:pPr algn="ctr"/>
            <a:r>
              <a:rPr lang="en-US" sz="1600" dirty="0">
                <a:solidFill>
                  <a:schemeClr val="tx1"/>
                </a:solidFill>
                <a:effectLst/>
                <a:latin typeface="+mn-lt"/>
              </a:rPr>
              <a:t>a</a:t>
            </a:r>
            <a:r>
              <a:rPr lang="it-IT" sz="1600" dirty="0" smtClean="0">
                <a:solidFill>
                  <a:schemeClr val="tx1"/>
                </a:solidFill>
                <a:effectLst/>
                <a:latin typeface="+mn-lt"/>
              </a:rPr>
              <a:t> decorrere dal 1 aprile 2014</a:t>
            </a:r>
            <a:endParaRPr lang="it-IT" sz="1600" dirty="0">
              <a:solidFill>
                <a:schemeClr val="tx1"/>
              </a:solidFill>
              <a:latin typeface="+mn-lt"/>
            </a:endParaRPr>
          </a:p>
        </p:txBody>
      </p:sp>
      <p:sp>
        <p:nvSpPr>
          <p:cNvPr id="10" name="Titolo 1"/>
          <p:cNvSpPr txBox="1">
            <a:spLocks/>
          </p:cNvSpPr>
          <p:nvPr/>
        </p:nvSpPr>
        <p:spPr>
          <a:xfrm>
            <a:off x="608784" y="2060848"/>
            <a:ext cx="7851648" cy="58593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just"/>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700" dirty="0" smtClean="0">
                <a:solidFill>
                  <a:schemeClr val="tx1"/>
                </a:solidFill>
              </a:rPr>
              <a:t>Dalle 4 Commissioni Mediche di II istanza (Roma, Milano, Napoli e Bari), la cui presidenza era assegnata alle 4 Forze Armate, si passa alla presenza di 2 sole Commissioni con più ampia competenza territoriale (</a:t>
            </a:r>
            <a:r>
              <a:rPr lang="it-IT" sz="1700" dirty="0" smtClean="0">
                <a:solidFill>
                  <a:srgbClr val="FFFF00"/>
                </a:solidFill>
              </a:rPr>
              <a:t>Roma</a:t>
            </a:r>
            <a:r>
              <a:rPr lang="it-IT" sz="1700" dirty="0" smtClean="0">
                <a:solidFill>
                  <a:schemeClr val="tx1"/>
                </a:solidFill>
              </a:rPr>
              <a:t> e</a:t>
            </a:r>
            <a:r>
              <a:rPr lang="it-IT" sz="1700" dirty="0" smtClean="0">
                <a:solidFill>
                  <a:srgbClr val="FFFF00"/>
                </a:solidFill>
              </a:rPr>
              <a:t> Milano</a:t>
            </a:r>
            <a:r>
              <a:rPr lang="it-IT" sz="1700" dirty="0" smtClean="0">
                <a:solidFill>
                  <a:schemeClr val="tx1"/>
                </a:solidFill>
              </a:rPr>
              <a:t>).</a:t>
            </a:r>
            <a:r>
              <a:rPr lang="it-IT" sz="1700" dirty="0" smtClean="0">
                <a:solidFill>
                  <a:srgbClr val="CC0000"/>
                </a:solidFill>
              </a:rPr>
              <a:t/>
            </a:r>
            <a:br>
              <a:rPr lang="it-IT" sz="1700" dirty="0" smtClean="0">
                <a:solidFill>
                  <a:srgbClr val="CC0000"/>
                </a:solidFill>
              </a:rPr>
            </a:br>
            <a:endParaRPr lang="it-IT" sz="1700" dirty="0">
              <a:solidFill>
                <a:schemeClr val="tx1"/>
              </a:solidFill>
              <a:latin typeface="+mn-lt"/>
            </a:endParaRPr>
          </a:p>
        </p:txBody>
      </p:sp>
      <p:sp>
        <p:nvSpPr>
          <p:cNvPr id="11" name="Titolo 1"/>
          <p:cNvSpPr txBox="1">
            <a:spLocks/>
          </p:cNvSpPr>
          <p:nvPr/>
        </p:nvSpPr>
        <p:spPr>
          <a:xfrm>
            <a:off x="683568" y="4149080"/>
            <a:ext cx="7851648" cy="58593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just"/>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700" dirty="0" smtClean="0">
                <a:solidFill>
                  <a:srgbClr val="FFFFFF"/>
                </a:solidFill>
              </a:rPr>
              <a:t>Una delle due Commissioni mediche di II istanza (Milano) viene soppressa. Prevista un’unica Commissione, competente per tutto il territorio nazionale (</a:t>
            </a:r>
            <a:r>
              <a:rPr lang="it-IT" sz="1700" dirty="0" smtClean="0">
                <a:solidFill>
                  <a:srgbClr val="FFFF00"/>
                </a:solidFill>
              </a:rPr>
              <a:t>Roma</a:t>
            </a:r>
            <a:r>
              <a:rPr lang="it-IT" sz="1700" dirty="0" smtClean="0">
                <a:solidFill>
                  <a:srgbClr val="FFFFFF"/>
                </a:solidFill>
              </a:rPr>
              <a:t>). </a:t>
            </a:r>
            <a:r>
              <a:rPr lang="it-IT" sz="1700" dirty="0" smtClean="0">
                <a:solidFill>
                  <a:srgbClr val="CC0000"/>
                </a:solidFill>
              </a:rPr>
              <a:t/>
            </a:r>
            <a:br>
              <a:rPr lang="it-IT" sz="1700" dirty="0" smtClean="0">
                <a:solidFill>
                  <a:srgbClr val="CC0000"/>
                </a:solidFill>
              </a:rPr>
            </a:br>
            <a:endParaRPr lang="it-IT" sz="1700" dirty="0">
              <a:solidFill>
                <a:schemeClr val="tx1"/>
              </a:solidFill>
              <a:latin typeface="+mn-lt"/>
            </a:endParaRPr>
          </a:p>
        </p:txBody>
      </p:sp>
      <p:pic>
        <p:nvPicPr>
          <p:cNvPr id="7"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0" y="6257836"/>
            <a:ext cx="9144000" cy="600164"/>
          </a:xfrm>
          <a:prstGeom prst="rect">
            <a:avLst/>
          </a:prstGeom>
        </p:spPr>
        <p:txBody>
          <a:bodyPr wrap="square">
            <a:spAutoFit/>
          </a:bodyPr>
          <a:lstStyle/>
          <a:p>
            <a:pPr algn="ctr">
              <a:spcBef>
                <a:spcPts val="48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p:txBody>
      </p:sp>
      <p:pic>
        <p:nvPicPr>
          <p:cNvPr id="12"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13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ctr"/>
            <a:r>
              <a:rPr lang="it-IT" altLang="it-IT" sz="4000" smtClean="0">
                <a:solidFill>
                  <a:srgbClr val="FF3300"/>
                </a:solidFill>
              </a:rPr>
              <a:t>Consiglio Superiore di Sanità</a:t>
            </a:r>
            <a:br>
              <a:rPr lang="it-IT" altLang="it-IT" sz="4000" smtClean="0">
                <a:solidFill>
                  <a:srgbClr val="FF3300"/>
                </a:solidFill>
              </a:rPr>
            </a:br>
            <a:r>
              <a:rPr lang="it-IT" altLang="it-IT" sz="3200" b="1" i="1" smtClean="0">
                <a:solidFill>
                  <a:srgbClr val="FF3300"/>
                </a:solidFill>
              </a:rPr>
              <a:t>seduta 15 maggio 1996</a:t>
            </a:r>
          </a:p>
        </p:txBody>
      </p:sp>
      <p:sp>
        <p:nvSpPr>
          <p:cNvPr id="29699" name="Rectangle 3"/>
          <p:cNvSpPr>
            <a:spLocks noGrp="1" noChangeArrowheads="1"/>
          </p:cNvSpPr>
          <p:nvPr>
            <p:ph type="body" idx="1"/>
          </p:nvPr>
        </p:nvSpPr>
        <p:spPr>
          <a:xfrm>
            <a:off x="539750" y="2852738"/>
            <a:ext cx="7993063" cy="2116137"/>
          </a:xfrm>
        </p:spPr>
        <p:txBody>
          <a:bodyPr/>
          <a:lstStyle/>
          <a:p>
            <a:pPr algn="just">
              <a:buFontTx/>
              <a:buNone/>
            </a:pPr>
            <a:r>
              <a:rPr lang="it-IT" altLang="it-IT" smtClean="0"/>
              <a:t>“ … la sola positività per HCV non configura” menomazione dell’integrità psico-fisica “ a meno che non sia culminata nella patologia “epatite cronica”…”</a:t>
            </a:r>
          </a:p>
        </p:txBody>
      </p:sp>
    </p:spTree>
    <p:extLst>
      <p:ext uri="{BB962C8B-B14F-4D97-AF65-F5344CB8AC3E}">
        <p14:creationId xmlns:p14="http://schemas.microsoft.com/office/powerpoint/2010/main" val="118452859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8458200" cy="914400"/>
          </a:xfrm>
        </p:spPr>
        <p:txBody>
          <a:bodyPr/>
          <a:lstStyle/>
          <a:p>
            <a:r>
              <a:rPr lang="it-IT" altLang="it-IT" sz="4000" smtClean="0">
                <a:solidFill>
                  <a:srgbClr val="FF3300"/>
                </a:solidFill>
              </a:rPr>
              <a:t>DANNO EPATICO PERMANENTE</a:t>
            </a:r>
          </a:p>
        </p:txBody>
      </p:sp>
      <p:sp>
        <p:nvSpPr>
          <p:cNvPr id="30723" name="Rectangle 3"/>
          <p:cNvSpPr>
            <a:spLocks noGrp="1" noChangeArrowheads="1"/>
          </p:cNvSpPr>
          <p:nvPr>
            <p:ph type="body" idx="1"/>
          </p:nvPr>
        </p:nvSpPr>
        <p:spPr>
          <a:xfrm>
            <a:off x="323850" y="1412875"/>
            <a:ext cx="8435975" cy="1468438"/>
          </a:xfrm>
        </p:spPr>
        <p:txBody>
          <a:bodyPr/>
          <a:lstStyle/>
          <a:p>
            <a:r>
              <a:rPr lang="it-IT" altLang="it-IT" sz="2400" smtClean="0"/>
              <a:t>&gt; transaminasi per 1 anno + ecografia con disomogeneità”</a:t>
            </a:r>
          </a:p>
          <a:p>
            <a:r>
              <a:rPr lang="it-IT" altLang="it-IT" sz="2400" smtClean="0"/>
              <a:t>&gt; transaminasi per 6 mesi + scintigrafia positiva</a:t>
            </a:r>
          </a:p>
          <a:p>
            <a:r>
              <a:rPr lang="it-IT" altLang="it-IT" sz="2400" smtClean="0"/>
              <a:t>Biopsia epatica positiva</a:t>
            </a:r>
          </a:p>
        </p:txBody>
      </p:sp>
      <p:sp>
        <p:nvSpPr>
          <p:cNvPr id="30724" name="Text Box 4"/>
          <p:cNvSpPr txBox="1">
            <a:spLocks noChangeArrowheads="1"/>
          </p:cNvSpPr>
          <p:nvPr/>
        </p:nvSpPr>
        <p:spPr bwMode="auto">
          <a:xfrm>
            <a:off x="2195513" y="2708275"/>
            <a:ext cx="4608512" cy="457200"/>
          </a:xfrm>
          <a:prstGeom prst="rect">
            <a:avLst/>
          </a:prstGeom>
          <a:noFill/>
          <a:ln w="9525">
            <a:noFill/>
            <a:miter lim="800000"/>
            <a:headEnd/>
            <a:tailEnd/>
          </a:ln>
        </p:spPr>
        <p:txBody>
          <a:bodyPr>
            <a:spAutoFit/>
          </a:bodyPr>
          <a:lstStyle/>
          <a:p>
            <a:pPr algn="ctr" eaLnBrk="1" hangingPunct="1">
              <a:spcBef>
                <a:spcPct val="50000"/>
              </a:spcBef>
            </a:pPr>
            <a:r>
              <a:rPr lang="it-IT" altLang="it-IT" sz="2400" b="1"/>
              <a:t>oppure</a:t>
            </a:r>
          </a:p>
        </p:txBody>
      </p:sp>
      <p:sp>
        <p:nvSpPr>
          <p:cNvPr id="30725" name="Text Box 5"/>
          <p:cNvSpPr txBox="1">
            <a:spLocks noChangeArrowheads="1"/>
          </p:cNvSpPr>
          <p:nvPr/>
        </p:nvSpPr>
        <p:spPr bwMode="auto">
          <a:xfrm>
            <a:off x="34925" y="3357563"/>
            <a:ext cx="9109075" cy="2100262"/>
          </a:xfrm>
          <a:prstGeom prst="rect">
            <a:avLst/>
          </a:prstGeom>
          <a:noFill/>
          <a:ln w="9525">
            <a:noFill/>
            <a:miter lim="800000"/>
            <a:headEnd/>
            <a:tailEnd/>
          </a:ln>
        </p:spPr>
        <p:txBody>
          <a:bodyPr>
            <a:spAutoFit/>
          </a:bodyPr>
          <a:lstStyle/>
          <a:p>
            <a:pPr eaLnBrk="1" hangingPunct="1">
              <a:spcBef>
                <a:spcPct val="50000"/>
              </a:spcBef>
              <a:buFontTx/>
              <a:buChar char="•"/>
            </a:pPr>
            <a:r>
              <a:rPr lang="it-IT" altLang="it-IT" sz="2400"/>
              <a:t>Ipertransaminasemia + positività HCV-rna</a:t>
            </a:r>
          </a:p>
          <a:p>
            <a:pPr eaLnBrk="1" hangingPunct="1">
              <a:spcBef>
                <a:spcPct val="50000"/>
              </a:spcBef>
              <a:buFontTx/>
              <a:buChar char="•"/>
            </a:pPr>
            <a:r>
              <a:rPr lang="it-IT" altLang="it-IT" sz="2400"/>
              <a:t>Ipertransaminasemia + positività HBV-dna</a:t>
            </a:r>
          </a:p>
          <a:p>
            <a:pPr eaLnBrk="1" hangingPunct="1">
              <a:spcBef>
                <a:spcPct val="50000"/>
              </a:spcBef>
              <a:buFontTx/>
              <a:buChar char="•"/>
            </a:pPr>
            <a:r>
              <a:rPr lang="it-IT" altLang="it-IT" sz="2400"/>
              <a:t>Ipertransaminasemia + HBsAg pos. HBeAg pos ed HBcAb (IgM)</a:t>
            </a:r>
            <a:endParaRPr lang="it-IT" altLang="it-IT" sz="3200"/>
          </a:p>
          <a:p>
            <a:pPr eaLnBrk="1" hangingPunct="1">
              <a:spcBef>
                <a:spcPct val="50000"/>
              </a:spcBef>
              <a:buFontTx/>
              <a:buChar char="•"/>
            </a:pPr>
            <a:r>
              <a:rPr lang="it-IT" altLang="it-IT" sz="2400"/>
              <a:t>Ipertransaminasemia antiHDV IgM, antiHDV-rna</a:t>
            </a:r>
          </a:p>
        </p:txBody>
      </p:sp>
      <p:sp>
        <p:nvSpPr>
          <p:cNvPr id="30726" name="Text Box 6"/>
          <p:cNvSpPr txBox="1">
            <a:spLocks noChangeArrowheads="1"/>
          </p:cNvSpPr>
          <p:nvPr/>
        </p:nvSpPr>
        <p:spPr bwMode="auto">
          <a:xfrm>
            <a:off x="827088" y="5734050"/>
            <a:ext cx="7343775" cy="822325"/>
          </a:xfrm>
          <a:prstGeom prst="rect">
            <a:avLst/>
          </a:prstGeom>
          <a:noFill/>
          <a:ln w="9525">
            <a:noFill/>
            <a:miter lim="800000"/>
            <a:headEnd/>
            <a:tailEnd/>
          </a:ln>
        </p:spPr>
        <p:txBody>
          <a:bodyPr>
            <a:spAutoFit/>
          </a:bodyPr>
          <a:lstStyle/>
          <a:p>
            <a:pPr algn="ctr" eaLnBrk="1" hangingPunct="1">
              <a:spcBef>
                <a:spcPct val="50000"/>
              </a:spcBef>
            </a:pPr>
            <a:r>
              <a:rPr lang="it-IT" altLang="it-IT" sz="2400" b="1"/>
              <a:t>“……In ogni caso la ipertransaminasemia deve avere durata di almeno un anno….”</a:t>
            </a:r>
          </a:p>
        </p:txBody>
      </p:sp>
    </p:spTree>
    <p:extLst>
      <p:ext uri="{BB962C8B-B14F-4D97-AF65-F5344CB8AC3E}">
        <p14:creationId xmlns:p14="http://schemas.microsoft.com/office/powerpoint/2010/main" val="246049173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1476375" y="2603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grpSp>
        <p:nvGrpSpPr>
          <p:cNvPr id="2" name="Group 14"/>
          <p:cNvGrpSpPr>
            <a:grpSpLocks/>
          </p:cNvGrpSpPr>
          <p:nvPr/>
        </p:nvGrpSpPr>
        <p:grpSpPr bwMode="auto">
          <a:xfrm>
            <a:off x="3275013" y="3429000"/>
            <a:ext cx="2376487" cy="1728788"/>
            <a:chOff x="2109" y="1162"/>
            <a:chExt cx="1497" cy="1089"/>
          </a:xfrm>
        </p:grpSpPr>
        <p:sp>
          <p:nvSpPr>
            <p:cNvPr id="31771" name="Oval 8"/>
            <p:cNvSpPr>
              <a:spLocks noChangeArrowheads="1"/>
            </p:cNvSpPr>
            <p:nvPr/>
          </p:nvSpPr>
          <p:spPr bwMode="auto">
            <a:xfrm>
              <a:off x="2109" y="1162"/>
              <a:ext cx="1497" cy="1089"/>
            </a:xfrm>
            <a:prstGeom prst="ellipse">
              <a:avLst/>
            </a:prstGeom>
            <a:solidFill>
              <a:srgbClr val="33CCFF"/>
            </a:solidFill>
            <a:ln w="9525">
              <a:round/>
              <a:headEnd/>
              <a:tailEnd/>
            </a:ln>
            <a:scene3d>
              <a:camera prst="legacyPerspectiveBottom"/>
              <a:lightRig rig="legacyFlat3" dir="t"/>
            </a:scene3d>
            <a:sp3d extrusionH="887400" prstMaterial="legacyMatte">
              <a:bevelT w="13500" h="13500" prst="angle"/>
              <a:bevelB w="13500" h="13500" prst="angle"/>
              <a:extrusionClr>
                <a:srgbClr val="33CCFF"/>
              </a:extrusionClr>
            </a:sp3d>
          </p:spPr>
          <p:txBody>
            <a:bodyPr wrap="none" anchor="ctr">
              <a:flatTx/>
            </a:bodyPr>
            <a:lstStyle/>
            <a:p>
              <a:pPr algn="ctr" eaLnBrk="1" hangingPunct="1"/>
              <a:endParaRPr lang="it-IT" altLang="it-IT"/>
            </a:p>
          </p:txBody>
        </p:sp>
        <p:sp>
          <p:nvSpPr>
            <p:cNvPr id="31772" name="Text Box 11"/>
            <p:cNvSpPr txBox="1">
              <a:spLocks noChangeArrowheads="1"/>
            </p:cNvSpPr>
            <p:nvPr/>
          </p:nvSpPr>
          <p:spPr bwMode="auto">
            <a:xfrm>
              <a:off x="2295" y="1488"/>
              <a:ext cx="1113" cy="442"/>
            </a:xfrm>
            <a:prstGeom prst="rect">
              <a:avLst/>
            </a:prstGeom>
            <a:noFill/>
            <a:ln w="9525">
              <a:noFill/>
              <a:miter lim="800000"/>
              <a:headEnd/>
              <a:tailEnd/>
            </a:ln>
          </p:spPr>
          <p:txBody>
            <a:bodyPr>
              <a:spAutoFit/>
            </a:bodyPr>
            <a:lstStyle/>
            <a:p>
              <a:pPr algn="ctr" eaLnBrk="1" hangingPunct="1">
                <a:spcBef>
                  <a:spcPct val="50000"/>
                </a:spcBef>
              </a:pPr>
              <a:r>
                <a:rPr lang="it-IT" altLang="it-IT" sz="2000">
                  <a:solidFill>
                    <a:srgbClr val="FFFF00"/>
                  </a:solidFill>
                </a:rPr>
                <a:t>Nesso di causalità</a:t>
              </a:r>
            </a:p>
          </p:txBody>
        </p:sp>
      </p:grpSp>
      <p:sp>
        <p:nvSpPr>
          <p:cNvPr id="31748" name="Rectangle 13"/>
          <p:cNvSpPr>
            <a:spLocks noChangeArrowheads="1"/>
          </p:cNvSpPr>
          <p:nvPr/>
        </p:nvSpPr>
        <p:spPr bwMode="auto">
          <a:xfrm>
            <a:off x="611188" y="1628775"/>
            <a:ext cx="8210550" cy="915988"/>
          </a:xfrm>
          <a:prstGeom prst="rect">
            <a:avLst/>
          </a:prstGeom>
          <a:solidFill>
            <a:schemeClr val="folHlink"/>
          </a:solidFill>
          <a:ln w="9525">
            <a:noFill/>
            <a:miter lim="800000"/>
            <a:headEnd/>
            <a:tailEnd/>
          </a:ln>
        </p:spPr>
        <p:txBody>
          <a:bodyPr wrap="none" anchor="ctr">
            <a:spAutoFit/>
          </a:bodyPr>
          <a:lstStyle/>
          <a:p>
            <a:pPr algn="ctr" eaLnBrk="1" hangingPunct="1"/>
            <a:r>
              <a:rPr lang="it-IT" altLang="it-IT" sz="1800" b="1"/>
              <a:t>TEORIA DELLA CAUSALITA’ ADEGUATA - </a:t>
            </a:r>
            <a:endParaRPr lang="it-IT" altLang="it-IT" sz="1800"/>
          </a:p>
          <a:p>
            <a:pPr algn="ctr" eaLnBrk="1" hangingPunct="1"/>
            <a:r>
              <a:rPr lang="it-IT" altLang="it-IT" sz="1800" b="1"/>
              <a:t>TEORIA DEL</a:t>
            </a:r>
            <a:r>
              <a:rPr lang="it-IT" altLang="it-IT" sz="1800" b="1" i="1"/>
              <a:t> “ID QUOD PLERUMQUE ACCIDIT”:</a:t>
            </a:r>
            <a:endParaRPr lang="it-IT" altLang="it-IT" sz="1800"/>
          </a:p>
          <a:p>
            <a:pPr algn="ctr" eaLnBrk="1" hangingPunct="1"/>
            <a:r>
              <a:rPr lang="it-IT" altLang="it-IT" sz="1800" i="1"/>
              <a:t>E’ CAUSA SOLTANTO L’ANTECEDENTE IDONEO A PRODURRE L’EVENTO</a:t>
            </a:r>
          </a:p>
        </p:txBody>
      </p:sp>
      <p:sp>
        <p:nvSpPr>
          <p:cNvPr id="20497" name="Rectangle 17"/>
          <p:cNvSpPr>
            <a:spLocks noChangeArrowheads="1"/>
          </p:cNvSpPr>
          <p:nvPr/>
        </p:nvSpPr>
        <p:spPr bwMode="auto">
          <a:xfrm>
            <a:off x="250825" y="2565400"/>
            <a:ext cx="2663825" cy="792163"/>
          </a:xfrm>
          <a:prstGeom prst="rect">
            <a:avLst/>
          </a:prstGeom>
          <a:solidFill>
            <a:srgbClr val="F0F6A8"/>
          </a:solidFill>
          <a:ln w="9525">
            <a:noFill/>
            <a:miter lim="800000"/>
            <a:headEnd/>
            <a:tailEnd/>
          </a:ln>
        </p:spPr>
        <p:txBody>
          <a:bodyPr anchor="ctr">
            <a:spAutoFit/>
          </a:bodyPr>
          <a:lstStyle/>
          <a:p>
            <a:pPr algn="ctr" eaLnBrk="1" hangingPunct="1"/>
            <a:r>
              <a:rPr lang="it-IT" altLang="zh-CN" b="1">
                <a:ea typeface="SimSun" pitchFamily="2" charset="-122"/>
              </a:rPr>
              <a:t>CRITERIO</a:t>
            </a:r>
          </a:p>
          <a:p>
            <a:pPr algn="ctr" eaLnBrk="1" hangingPunct="1"/>
            <a:r>
              <a:rPr lang="it-IT" altLang="zh-CN" b="1">
                <a:ea typeface="SimSun" pitchFamily="2" charset="-122"/>
              </a:rPr>
              <a:t> DELLA  POSSIBILITA’ SCIENTIFICA</a:t>
            </a:r>
            <a:r>
              <a:rPr lang="it-IT" altLang="zh-CN" sz="1800" b="1">
                <a:ea typeface="SimSun" pitchFamily="2" charset="-122"/>
              </a:rPr>
              <a:t> </a:t>
            </a:r>
          </a:p>
        </p:txBody>
      </p:sp>
      <p:sp>
        <p:nvSpPr>
          <p:cNvPr id="20498" name="Rectangle 18"/>
          <p:cNvSpPr>
            <a:spLocks noChangeArrowheads="1"/>
          </p:cNvSpPr>
          <p:nvPr/>
        </p:nvSpPr>
        <p:spPr bwMode="auto">
          <a:xfrm>
            <a:off x="6400800" y="2636838"/>
            <a:ext cx="2138363" cy="792162"/>
          </a:xfrm>
          <a:prstGeom prst="rect">
            <a:avLst/>
          </a:prstGeom>
          <a:solidFill>
            <a:srgbClr val="F0F6A8"/>
          </a:solidFill>
          <a:ln w="9525">
            <a:noFill/>
            <a:miter lim="800000"/>
            <a:headEnd/>
            <a:tailEnd/>
          </a:ln>
        </p:spPr>
        <p:txBody>
          <a:bodyPr wrap="none" anchor="ctr">
            <a:spAutoFit/>
          </a:bodyPr>
          <a:lstStyle/>
          <a:p>
            <a:pPr algn="ctr" eaLnBrk="1" hangingPunct="1"/>
            <a:r>
              <a:rPr lang="it-IT" altLang="zh-CN" b="1">
                <a:ea typeface="SimSun" pitchFamily="2" charset="-122"/>
              </a:rPr>
              <a:t>CRITERIO </a:t>
            </a:r>
          </a:p>
          <a:p>
            <a:pPr algn="ctr" eaLnBrk="1" hangingPunct="1"/>
            <a:r>
              <a:rPr lang="it-IT" altLang="zh-CN" b="1">
                <a:ea typeface="SimSun" pitchFamily="2" charset="-122"/>
              </a:rPr>
              <a:t>DELLA PROBABILITA’ </a:t>
            </a:r>
          </a:p>
          <a:p>
            <a:pPr algn="ctr" eaLnBrk="1" hangingPunct="1"/>
            <a:r>
              <a:rPr lang="it-IT" altLang="zh-CN" b="1">
                <a:ea typeface="SimSun" pitchFamily="2" charset="-122"/>
              </a:rPr>
              <a:t>SCIENTIFICA</a:t>
            </a:r>
            <a:r>
              <a:rPr lang="it-IT" altLang="zh-CN" sz="1800">
                <a:ea typeface="SimSun" pitchFamily="2" charset="-122"/>
              </a:rPr>
              <a:t> </a:t>
            </a:r>
          </a:p>
        </p:txBody>
      </p:sp>
      <p:grpSp>
        <p:nvGrpSpPr>
          <p:cNvPr id="3" name="Group 38"/>
          <p:cNvGrpSpPr>
            <a:grpSpLocks/>
          </p:cNvGrpSpPr>
          <p:nvPr/>
        </p:nvGrpSpPr>
        <p:grpSpPr bwMode="auto">
          <a:xfrm>
            <a:off x="7573963" y="3500438"/>
            <a:ext cx="1390650" cy="914400"/>
            <a:chOff x="4771" y="2205"/>
            <a:chExt cx="876" cy="576"/>
          </a:xfrm>
        </p:grpSpPr>
        <p:sp>
          <p:nvSpPr>
            <p:cNvPr id="31769" name="Rectangle 20"/>
            <p:cNvSpPr>
              <a:spLocks noChangeArrowheads="1"/>
            </p:cNvSpPr>
            <p:nvPr/>
          </p:nvSpPr>
          <p:spPr bwMode="auto">
            <a:xfrm>
              <a:off x="4771" y="2455"/>
              <a:ext cx="876" cy="326"/>
            </a:xfrm>
            <a:prstGeom prst="rect">
              <a:avLst/>
            </a:prstGeom>
            <a:solidFill>
              <a:srgbClr val="F0F6A8"/>
            </a:solidFill>
            <a:ln w="9525">
              <a:noFill/>
              <a:miter lim="800000"/>
              <a:headEnd/>
              <a:tailEnd/>
            </a:ln>
          </p:spPr>
          <p:txBody>
            <a:bodyPr wrap="none" anchor="ctr">
              <a:spAutoFit/>
            </a:bodyPr>
            <a:lstStyle/>
            <a:p>
              <a:pPr algn="ctr" eaLnBrk="1" hangingPunct="1"/>
              <a:r>
                <a:rPr lang="it-IT" altLang="zh-CN" i="1">
                  <a:ea typeface="SimSun" pitchFamily="2" charset="-122"/>
                </a:rPr>
                <a:t>PROBABILITA’</a:t>
              </a:r>
            </a:p>
            <a:p>
              <a:pPr algn="ctr" eaLnBrk="1" hangingPunct="1"/>
              <a:r>
                <a:rPr lang="it-IT" altLang="zh-CN" i="1">
                  <a:ea typeface="SimSun" pitchFamily="2" charset="-122"/>
                </a:rPr>
                <a:t> STATISTICA</a:t>
              </a:r>
              <a:endParaRPr lang="it-IT" altLang="zh-CN" sz="1800" i="1">
                <a:ea typeface="SimSun" pitchFamily="2" charset="-122"/>
              </a:endParaRPr>
            </a:p>
          </p:txBody>
        </p:sp>
        <p:sp>
          <p:nvSpPr>
            <p:cNvPr id="31770" name="AutoShape 23"/>
            <p:cNvSpPr>
              <a:spLocks noChangeArrowheads="1"/>
            </p:cNvSpPr>
            <p:nvPr/>
          </p:nvSpPr>
          <p:spPr bwMode="auto">
            <a:xfrm rot="-2200790">
              <a:off x="4967" y="2205"/>
              <a:ext cx="227" cy="18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4" name="Group 31"/>
          <p:cNvGrpSpPr>
            <a:grpSpLocks/>
          </p:cNvGrpSpPr>
          <p:nvPr/>
        </p:nvGrpSpPr>
        <p:grpSpPr bwMode="auto">
          <a:xfrm>
            <a:off x="71438" y="3429000"/>
            <a:ext cx="3132137" cy="1765300"/>
            <a:chOff x="0" y="2160"/>
            <a:chExt cx="1973" cy="1112"/>
          </a:xfrm>
        </p:grpSpPr>
        <p:sp>
          <p:nvSpPr>
            <p:cNvPr id="31764" name="Oval 29"/>
            <p:cNvSpPr>
              <a:spLocks noChangeArrowheads="1"/>
            </p:cNvSpPr>
            <p:nvPr/>
          </p:nvSpPr>
          <p:spPr bwMode="auto">
            <a:xfrm>
              <a:off x="0" y="2365"/>
              <a:ext cx="1973" cy="907"/>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31765" name="AutoShape 25"/>
            <p:cNvSpPr>
              <a:spLocks noChangeArrowheads="1"/>
            </p:cNvSpPr>
            <p:nvPr/>
          </p:nvSpPr>
          <p:spPr bwMode="auto">
            <a:xfrm>
              <a:off x="876" y="2160"/>
              <a:ext cx="227" cy="18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31766" name="Rectangle 26"/>
            <p:cNvSpPr>
              <a:spLocks noChangeArrowheads="1"/>
            </p:cNvSpPr>
            <p:nvPr/>
          </p:nvSpPr>
          <p:spPr bwMode="auto">
            <a:xfrm>
              <a:off x="114" y="2672"/>
              <a:ext cx="816" cy="192"/>
            </a:xfrm>
            <a:prstGeom prst="rect">
              <a:avLst/>
            </a:prstGeom>
            <a:solidFill>
              <a:srgbClr val="F0F6A8"/>
            </a:solidFill>
            <a:ln w="9525">
              <a:noFill/>
              <a:miter lim="800000"/>
              <a:headEnd/>
              <a:tailEnd/>
            </a:ln>
          </p:spPr>
          <p:txBody>
            <a:bodyPr anchor="ctr">
              <a:spAutoFit/>
            </a:bodyPr>
            <a:lstStyle/>
            <a:p>
              <a:pPr algn="ctr" eaLnBrk="1" hangingPunct="1"/>
              <a:r>
                <a:rPr lang="it-IT" altLang="zh-CN" i="1">
                  <a:ea typeface="SimSun" pitchFamily="2" charset="-122"/>
                </a:rPr>
                <a:t>LEGGI</a:t>
              </a:r>
              <a:endParaRPr lang="it-IT" altLang="zh-CN" sz="1800" i="1">
                <a:ea typeface="SimSun" pitchFamily="2" charset="-122"/>
              </a:endParaRPr>
            </a:p>
          </p:txBody>
        </p:sp>
        <p:sp>
          <p:nvSpPr>
            <p:cNvPr id="31767" name="Rectangle 27"/>
            <p:cNvSpPr>
              <a:spLocks noChangeArrowheads="1"/>
            </p:cNvSpPr>
            <p:nvPr/>
          </p:nvSpPr>
          <p:spPr bwMode="auto">
            <a:xfrm>
              <a:off x="975" y="2672"/>
              <a:ext cx="907" cy="192"/>
            </a:xfrm>
            <a:prstGeom prst="rect">
              <a:avLst/>
            </a:prstGeom>
            <a:solidFill>
              <a:srgbClr val="F0F6A8"/>
            </a:solidFill>
            <a:ln w="9525">
              <a:noFill/>
              <a:miter lim="800000"/>
              <a:headEnd/>
              <a:tailEnd/>
            </a:ln>
          </p:spPr>
          <p:txBody>
            <a:bodyPr wrap="none" anchor="ctr">
              <a:spAutoFit/>
            </a:bodyPr>
            <a:lstStyle/>
            <a:p>
              <a:pPr algn="ctr" eaLnBrk="1" hangingPunct="1"/>
              <a:r>
                <a:rPr lang="it-IT" altLang="zh-CN" i="1">
                  <a:ea typeface="SimSun" pitchFamily="2" charset="-122"/>
                </a:rPr>
                <a:t>CONOSCENZE</a:t>
              </a:r>
              <a:endParaRPr lang="it-IT" altLang="zh-CN" sz="1800" i="1">
                <a:ea typeface="SimSun" pitchFamily="2" charset="-122"/>
              </a:endParaRPr>
            </a:p>
          </p:txBody>
        </p:sp>
        <p:sp>
          <p:nvSpPr>
            <p:cNvPr id="31768" name="Rectangle 28"/>
            <p:cNvSpPr>
              <a:spLocks noChangeArrowheads="1"/>
            </p:cNvSpPr>
            <p:nvPr/>
          </p:nvSpPr>
          <p:spPr bwMode="auto">
            <a:xfrm>
              <a:off x="549" y="2944"/>
              <a:ext cx="789" cy="192"/>
            </a:xfrm>
            <a:prstGeom prst="rect">
              <a:avLst/>
            </a:prstGeom>
            <a:solidFill>
              <a:srgbClr val="F0F6A8"/>
            </a:solidFill>
            <a:ln w="9525">
              <a:noFill/>
              <a:miter lim="800000"/>
              <a:headEnd/>
              <a:tailEnd/>
            </a:ln>
          </p:spPr>
          <p:txBody>
            <a:bodyPr wrap="none" anchor="ctr">
              <a:spAutoFit/>
            </a:bodyPr>
            <a:lstStyle/>
            <a:p>
              <a:pPr algn="ctr" eaLnBrk="1" hangingPunct="1"/>
              <a:r>
                <a:rPr lang="it-IT" altLang="zh-CN" i="1">
                  <a:ea typeface="SimSun" pitchFamily="2" charset="-122"/>
                </a:rPr>
                <a:t>CASISTICHE</a:t>
              </a:r>
              <a:endParaRPr lang="it-IT" altLang="zh-CN" sz="1800" i="1">
                <a:ea typeface="SimSun" pitchFamily="2" charset="-122"/>
              </a:endParaRPr>
            </a:p>
          </p:txBody>
        </p:sp>
      </p:grpSp>
      <p:grpSp>
        <p:nvGrpSpPr>
          <p:cNvPr id="5" name="Group 32"/>
          <p:cNvGrpSpPr>
            <a:grpSpLocks/>
          </p:cNvGrpSpPr>
          <p:nvPr/>
        </p:nvGrpSpPr>
        <p:grpSpPr bwMode="auto">
          <a:xfrm>
            <a:off x="107950" y="5300663"/>
            <a:ext cx="3095625" cy="877887"/>
            <a:chOff x="68" y="3339"/>
            <a:chExt cx="1950" cy="553"/>
          </a:xfrm>
        </p:grpSpPr>
        <p:sp>
          <p:nvSpPr>
            <p:cNvPr id="31762" name="Rectangle 15"/>
            <p:cNvSpPr>
              <a:spLocks noChangeArrowheads="1"/>
            </p:cNvSpPr>
            <p:nvPr/>
          </p:nvSpPr>
          <p:spPr bwMode="auto">
            <a:xfrm>
              <a:off x="68" y="3566"/>
              <a:ext cx="1950" cy="326"/>
            </a:xfrm>
            <a:prstGeom prst="rect">
              <a:avLst/>
            </a:prstGeom>
            <a:solidFill>
              <a:srgbClr val="F0F6A8"/>
            </a:solidFill>
            <a:ln w="9525">
              <a:noFill/>
              <a:miter lim="800000"/>
              <a:headEnd/>
              <a:tailEnd/>
            </a:ln>
          </p:spPr>
          <p:txBody>
            <a:bodyPr anchor="ctr">
              <a:spAutoFit/>
            </a:bodyPr>
            <a:lstStyle/>
            <a:p>
              <a:pPr algn="ctr" eaLnBrk="1" hangingPunct="1"/>
              <a:r>
                <a:rPr lang="it-IT" altLang="it-IT" i="1"/>
                <a:t>CRITERIO </a:t>
              </a:r>
            </a:p>
            <a:p>
              <a:pPr algn="ctr" eaLnBrk="1" hangingPunct="1"/>
              <a:r>
                <a:rPr lang="it-IT" altLang="it-IT" i="1"/>
                <a:t>DI ESCLUSIONE DI ALTRE CAUSE</a:t>
              </a:r>
            </a:p>
          </p:txBody>
        </p:sp>
        <p:sp>
          <p:nvSpPr>
            <p:cNvPr id="31763" name="AutoShape 30"/>
            <p:cNvSpPr>
              <a:spLocks noChangeArrowheads="1"/>
            </p:cNvSpPr>
            <p:nvPr/>
          </p:nvSpPr>
          <p:spPr bwMode="auto">
            <a:xfrm>
              <a:off x="884" y="3339"/>
              <a:ext cx="227" cy="18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6" name="Group 37"/>
          <p:cNvGrpSpPr>
            <a:grpSpLocks/>
          </p:cNvGrpSpPr>
          <p:nvPr/>
        </p:nvGrpSpPr>
        <p:grpSpPr bwMode="auto">
          <a:xfrm>
            <a:off x="5651500" y="3500438"/>
            <a:ext cx="1728788" cy="2665412"/>
            <a:chOff x="3560" y="2205"/>
            <a:chExt cx="1089" cy="1679"/>
          </a:xfrm>
        </p:grpSpPr>
        <p:sp>
          <p:nvSpPr>
            <p:cNvPr id="31755" name="Rectangle 16"/>
            <p:cNvSpPr>
              <a:spLocks noChangeArrowheads="1"/>
            </p:cNvSpPr>
            <p:nvPr/>
          </p:nvSpPr>
          <p:spPr bwMode="auto">
            <a:xfrm>
              <a:off x="3583" y="3059"/>
              <a:ext cx="999" cy="326"/>
            </a:xfrm>
            <a:prstGeom prst="rect">
              <a:avLst/>
            </a:prstGeom>
            <a:solidFill>
              <a:srgbClr val="F0F6A8"/>
            </a:solidFill>
            <a:ln w="9525">
              <a:noFill/>
              <a:miter lim="800000"/>
              <a:headEnd/>
              <a:tailEnd/>
            </a:ln>
          </p:spPr>
          <p:txBody>
            <a:bodyPr wrap="none" anchor="ctr">
              <a:spAutoFit/>
            </a:bodyPr>
            <a:lstStyle/>
            <a:p>
              <a:pPr algn="ctr" eaLnBrk="1" hangingPunct="1"/>
              <a:r>
                <a:rPr lang="it-IT" altLang="zh-CN" i="1">
                  <a:ea typeface="SimSun" pitchFamily="2" charset="-122"/>
                </a:rPr>
                <a:t>CRITERIO </a:t>
              </a:r>
            </a:p>
            <a:p>
              <a:pPr algn="ctr" eaLnBrk="1" hangingPunct="1"/>
              <a:r>
                <a:rPr lang="it-IT" altLang="zh-CN" i="1">
                  <a:ea typeface="SimSun" pitchFamily="2" charset="-122"/>
                </a:rPr>
                <a:t>CRONOLOGICO </a:t>
              </a:r>
            </a:p>
          </p:txBody>
        </p:sp>
        <p:sp>
          <p:nvSpPr>
            <p:cNvPr id="31756" name="Rectangle 21"/>
            <p:cNvSpPr>
              <a:spLocks noChangeArrowheads="1"/>
            </p:cNvSpPr>
            <p:nvPr/>
          </p:nvSpPr>
          <p:spPr bwMode="auto">
            <a:xfrm>
              <a:off x="3651" y="2432"/>
              <a:ext cx="876" cy="326"/>
            </a:xfrm>
            <a:prstGeom prst="rect">
              <a:avLst/>
            </a:prstGeom>
            <a:solidFill>
              <a:srgbClr val="F0F6A8"/>
            </a:solidFill>
            <a:ln w="9525">
              <a:noFill/>
              <a:miter lim="800000"/>
              <a:headEnd/>
              <a:tailEnd/>
            </a:ln>
          </p:spPr>
          <p:txBody>
            <a:bodyPr wrap="none" anchor="ctr">
              <a:spAutoFit/>
            </a:bodyPr>
            <a:lstStyle/>
            <a:p>
              <a:pPr algn="ctr" eaLnBrk="1" hangingPunct="1"/>
              <a:r>
                <a:rPr lang="it-IT" altLang="zh-CN" i="1">
                  <a:ea typeface="SimSun" pitchFamily="2" charset="-122"/>
                </a:rPr>
                <a:t>PROBABILITA’</a:t>
              </a:r>
            </a:p>
            <a:p>
              <a:pPr algn="ctr" eaLnBrk="1" hangingPunct="1"/>
              <a:r>
                <a:rPr lang="it-IT" altLang="zh-CN" i="1">
                  <a:ea typeface="SimSun" pitchFamily="2" charset="-122"/>
                </a:rPr>
                <a:t> LOGICA</a:t>
              </a:r>
              <a:endParaRPr lang="it-IT" altLang="zh-CN" sz="1800" i="1">
                <a:ea typeface="SimSun" pitchFamily="2" charset="-122"/>
              </a:endParaRPr>
            </a:p>
          </p:txBody>
        </p:sp>
        <p:sp>
          <p:nvSpPr>
            <p:cNvPr id="31757" name="AutoShape 22"/>
            <p:cNvSpPr>
              <a:spLocks noChangeArrowheads="1"/>
            </p:cNvSpPr>
            <p:nvPr/>
          </p:nvSpPr>
          <p:spPr bwMode="auto">
            <a:xfrm rot="1817779">
              <a:off x="4195" y="2205"/>
              <a:ext cx="227" cy="18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31758" name="AutoShape 24"/>
            <p:cNvSpPr>
              <a:spLocks noChangeArrowheads="1"/>
            </p:cNvSpPr>
            <p:nvPr/>
          </p:nvSpPr>
          <p:spPr bwMode="auto">
            <a:xfrm>
              <a:off x="3969" y="2795"/>
              <a:ext cx="227" cy="18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nvGrpSpPr>
            <p:cNvPr id="7" name="Group 35"/>
            <p:cNvGrpSpPr>
              <a:grpSpLocks/>
            </p:cNvGrpSpPr>
            <p:nvPr/>
          </p:nvGrpSpPr>
          <p:grpSpPr bwMode="auto">
            <a:xfrm>
              <a:off x="3560" y="3431"/>
              <a:ext cx="1089" cy="453"/>
              <a:chOff x="3680" y="3620"/>
              <a:chExt cx="1089" cy="453"/>
            </a:xfrm>
          </p:grpSpPr>
          <p:sp>
            <p:nvSpPr>
              <p:cNvPr id="31760" name="Oval 33"/>
              <p:cNvSpPr>
                <a:spLocks noChangeArrowheads="1"/>
              </p:cNvSpPr>
              <p:nvPr/>
            </p:nvSpPr>
            <p:spPr bwMode="auto">
              <a:xfrm>
                <a:off x="3680" y="3620"/>
                <a:ext cx="1089"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31761" name="Text Box 34"/>
              <p:cNvSpPr txBox="1">
                <a:spLocks noChangeArrowheads="1"/>
              </p:cNvSpPr>
              <p:nvPr/>
            </p:nvSpPr>
            <p:spPr bwMode="auto">
              <a:xfrm>
                <a:off x="3944" y="3702"/>
                <a:ext cx="590" cy="288"/>
              </a:xfrm>
              <a:prstGeom prst="rect">
                <a:avLst/>
              </a:prstGeom>
              <a:solidFill>
                <a:srgbClr val="F0F6A8"/>
              </a:solidFill>
              <a:ln w="9525">
                <a:noFill/>
                <a:miter lim="800000"/>
                <a:headEnd/>
                <a:tailEnd/>
              </a:ln>
            </p:spPr>
            <p:txBody>
              <a:bodyPr>
                <a:spAutoFit/>
              </a:bodyPr>
              <a:lstStyle/>
              <a:p>
                <a:pPr algn="ctr" eaLnBrk="1" hangingPunct="1">
                  <a:spcBef>
                    <a:spcPct val="50000"/>
                  </a:spcBef>
                </a:pPr>
                <a:r>
                  <a:rPr lang="it-IT" altLang="it-IT" sz="1200"/>
                  <a:t>STORIA CLINICA</a:t>
                </a:r>
              </a:p>
            </p:txBody>
          </p:sp>
        </p:grpSp>
      </p:grpSp>
    </p:spTree>
    <p:extLst>
      <p:ext uri="{BB962C8B-B14F-4D97-AF65-F5344CB8AC3E}">
        <p14:creationId xmlns:p14="http://schemas.microsoft.com/office/powerpoint/2010/main" val="3147393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97"/>
                                        </p:tgtEl>
                                        <p:attrNameLst>
                                          <p:attrName>style.visibility</p:attrName>
                                        </p:attrNameLst>
                                      </p:cBhvr>
                                      <p:to>
                                        <p:strVal val="visible"/>
                                      </p:to>
                                    </p:set>
                                    <p:animEffect transition="in" filter="diamond(in)">
                                      <p:cBhvr>
                                        <p:cTn id="12" dur="2000"/>
                                        <p:tgtEl>
                                          <p:spTgt spid="2049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0498"/>
                                        </p:tgtEl>
                                        <p:attrNameLst>
                                          <p:attrName>style.visibility</p:attrName>
                                        </p:attrNameLst>
                                      </p:cBhvr>
                                      <p:to>
                                        <p:strVal val="visible"/>
                                      </p:to>
                                    </p:set>
                                    <p:animEffect transition="in" filter="diamond(in)">
                                      <p:cBhvr>
                                        <p:cTn id="15" dur="2000"/>
                                        <p:tgtEl>
                                          <p:spTgt spid="204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edge">
                                      <p:cBhvr>
                                        <p:cTn id="20" dur="20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across)">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animBg="1"/>
      <p:bldP spid="20498"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547813" y="2060575"/>
            <a:ext cx="6192837" cy="3143250"/>
          </a:xfrm>
          <a:prstGeom prst="rect">
            <a:avLst/>
          </a:prstGeom>
          <a:noFill/>
          <a:ln w="9525">
            <a:noFill/>
            <a:miter lim="800000"/>
            <a:headEnd/>
            <a:tailEnd/>
          </a:ln>
        </p:spPr>
        <p:txBody>
          <a:bodyPr>
            <a:spAutoFit/>
          </a:bodyPr>
          <a:lstStyle/>
          <a:p>
            <a:pPr algn="just" eaLnBrk="1" hangingPunct="1"/>
            <a:r>
              <a:rPr lang="it-IT" altLang="it-IT" sz="1800" b="1"/>
              <a:t>LA CONDOTTA DELLA NOSTRA CMO E’ COMUNQUE SEMPRE DI AMPIO RESPIRO VERSO L’ESPRESSIONE DI UN </a:t>
            </a:r>
            <a:r>
              <a:rPr lang="it-IT" altLang="zh-CN" sz="1800" b="1">
                <a:ea typeface="SimSun" pitchFamily="2" charset="-122"/>
              </a:rPr>
              <a:t>GIUDIZIO ANCHE IN TERMINI POSSIBILISTICI O PROBABILISTICI NELLA ACCEZIONE DI UNA LEGGE RIVOLTA AD INDENNIZZARE DEI CITTADINI ITALIANI CHE HANNO SUBITO DEI GRAVI DANNI PERMANENTI IN SEGUITO AD UN EVENTO CHE RISPETTA  GLI ELEMENTI COSTITUTIVI DEL CONCETTO DI CAUSA:</a:t>
            </a:r>
          </a:p>
          <a:p>
            <a:pPr algn="just" eaLnBrk="1" hangingPunct="1"/>
            <a:r>
              <a:rPr lang="it-IT" altLang="zh-CN" sz="1800" b="1">
                <a:solidFill>
                  <a:srgbClr val="9C1D08"/>
                </a:solidFill>
                <a:ea typeface="SimSun" pitchFamily="2" charset="-122"/>
              </a:rPr>
              <a:t>L’ANTECEDENZA, LA NECESSITA’ E LA SUFFICIENZA.</a:t>
            </a:r>
          </a:p>
          <a:p>
            <a:pPr algn="just" eaLnBrk="1" hangingPunct="1"/>
            <a:endParaRPr lang="it-IT" altLang="zh-CN" sz="1800" b="1">
              <a:solidFill>
                <a:srgbClr val="9C1D08"/>
              </a:solidFill>
              <a:ea typeface="SimSun" pitchFamily="2" charset="-122"/>
            </a:endParaRPr>
          </a:p>
          <a:p>
            <a:pPr algn="just" eaLnBrk="1" hangingPunct="1"/>
            <a:r>
              <a:rPr lang="it-IT" altLang="zh-CN" sz="1800" b="1">
                <a:solidFill>
                  <a:srgbClr val="9C1D08"/>
                </a:solidFill>
                <a:ea typeface="SimSun" pitchFamily="2" charset="-122"/>
              </a:rPr>
              <a:t>	         </a:t>
            </a:r>
            <a:r>
              <a:rPr lang="it-IT" altLang="zh-CN" sz="2000" b="1">
                <a:solidFill>
                  <a:srgbClr val="9C1D08"/>
                </a:solidFill>
                <a:ea typeface="SimSun" pitchFamily="2" charset="-122"/>
              </a:rPr>
              <a:t>“IN DUBIO PRO LESO”</a:t>
            </a:r>
            <a:endParaRPr lang="it-IT" altLang="it-IT" sz="2000" b="1">
              <a:solidFill>
                <a:srgbClr val="9C1D08"/>
              </a:solidFill>
            </a:endParaRPr>
          </a:p>
        </p:txBody>
      </p:sp>
      <p:sp>
        <p:nvSpPr>
          <p:cNvPr id="32771" name="Text Box 7"/>
          <p:cNvSpPr txBox="1">
            <a:spLocks noChangeArrowheads="1"/>
          </p:cNvSpPr>
          <p:nvPr/>
        </p:nvSpPr>
        <p:spPr bwMode="auto">
          <a:xfrm>
            <a:off x="1835150" y="6921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spTree>
    <p:extLst>
      <p:ext uri="{BB962C8B-B14F-4D97-AF65-F5344CB8AC3E}">
        <p14:creationId xmlns:p14="http://schemas.microsoft.com/office/powerpoint/2010/main" val="55579549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476375" y="2603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sp>
        <p:nvSpPr>
          <p:cNvPr id="33795" name="Text Box 5"/>
          <p:cNvSpPr txBox="1">
            <a:spLocks noChangeArrowheads="1"/>
          </p:cNvSpPr>
          <p:nvPr/>
        </p:nvSpPr>
        <p:spPr bwMode="auto">
          <a:xfrm>
            <a:off x="3059113" y="836613"/>
            <a:ext cx="2303462" cy="579437"/>
          </a:xfrm>
          <a:prstGeom prst="rect">
            <a:avLst/>
          </a:prstGeom>
          <a:noFill/>
          <a:ln w="9525">
            <a:noFill/>
            <a:miter lim="800000"/>
            <a:headEnd/>
            <a:tailEnd/>
          </a:ln>
        </p:spPr>
        <p:txBody>
          <a:bodyPr>
            <a:spAutoFit/>
          </a:bodyPr>
          <a:lstStyle/>
          <a:p>
            <a:pPr algn="ctr" eaLnBrk="1" hangingPunct="1">
              <a:spcBef>
                <a:spcPct val="50000"/>
              </a:spcBef>
            </a:pPr>
            <a:r>
              <a:rPr lang="it-IT" altLang="it-IT" sz="3200"/>
              <a:t>HIV</a:t>
            </a:r>
          </a:p>
        </p:txBody>
      </p:sp>
      <p:sp>
        <p:nvSpPr>
          <p:cNvPr id="33796" name="Text Box 9"/>
          <p:cNvSpPr txBox="1">
            <a:spLocks noChangeArrowheads="1"/>
          </p:cNvSpPr>
          <p:nvPr/>
        </p:nvSpPr>
        <p:spPr bwMode="auto">
          <a:xfrm>
            <a:off x="863600" y="1412875"/>
            <a:ext cx="6516688" cy="18288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Prima 1985:</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pPr>
            <a:endParaRPr lang="it-IT" altLang="it-IT" sz="2000"/>
          </a:p>
        </p:txBody>
      </p:sp>
      <p:sp>
        <p:nvSpPr>
          <p:cNvPr id="33797" name="Text Box 10"/>
          <p:cNvSpPr txBox="1">
            <a:spLocks noChangeArrowheads="1"/>
          </p:cNvSpPr>
          <p:nvPr/>
        </p:nvSpPr>
        <p:spPr bwMode="auto">
          <a:xfrm>
            <a:off x="792163" y="3284538"/>
            <a:ext cx="8172450" cy="30480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Dopo 1985:( rischio&lt; 1caso su 450.000 unità trasfusionali) </a:t>
            </a:r>
          </a:p>
          <a:p>
            <a:pPr eaLnBrk="1" hangingPunct="1">
              <a:spcBef>
                <a:spcPct val="50000"/>
              </a:spcBef>
              <a:buFontTx/>
              <a:buChar char="•"/>
            </a:pPr>
            <a:r>
              <a:rPr lang="it-IT" altLang="it-IT" sz="2000"/>
              <a:t>Look-back per HIV al Centro Trasfusionale</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Presunzione causale nell’evidenza di malattia post-trasfusionale (sindrome da infez. acuta)</a:t>
            </a:r>
          </a:p>
          <a:p>
            <a:pPr eaLnBrk="1" hangingPunct="1">
              <a:spcBef>
                <a:spcPct val="50000"/>
              </a:spcBef>
            </a:pPr>
            <a:endParaRPr lang="it-IT" altLang="it-IT" sz="2000"/>
          </a:p>
        </p:txBody>
      </p:sp>
    </p:spTree>
    <p:extLst>
      <p:ext uri="{BB962C8B-B14F-4D97-AF65-F5344CB8AC3E}">
        <p14:creationId xmlns:p14="http://schemas.microsoft.com/office/powerpoint/2010/main" val="324590698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476375" y="2603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sp>
        <p:nvSpPr>
          <p:cNvPr id="34819" name="Text Box 5"/>
          <p:cNvSpPr txBox="1">
            <a:spLocks noChangeArrowheads="1"/>
          </p:cNvSpPr>
          <p:nvPr/>
        </p:nvSpPr>
        <p:spPr bwMode="auto">
          <a:xfrm>
            <a:off x="863600" y="1412875"/>
            <a:ext cx="6445250" cy="22860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Prima 1990:</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Staging della malattia compatibile con la trasfusione</a:t>
            </a:r>
          </a:p>
          <a:p>
            <a:pPr eaLnBrk="1" hangingPunct="1">
              <a:spcBef>
                <a:spcPct val="50000"/>
              </a:spcBef>
            </a:pPr>
            <a:endParaRPr lang="it-IT" altLang="it-IT" sz="2000"/>
          </a:p>
        </p:txBody>
      </p:sp>
      <p:sp>
        <p:nvSpPr>
          <p:cNvPr id="34820" name="Text Box 6"/>
          <p:cNvSpPr txBox="1">
            <a:spLocks noChangeArrowheads="1"/>
          </p:cNvSpPr>
          <p:nvPr/>
        </p:nvSpPr>
        <p:spPr bwMode="auto">
          <a:xfrm>
            <a:off x="3059113" y="836613"/>
            <a:ext cx="2303462" cy="579437"/>
          </a:xfrm>
          <a:prstGeom prst="rect">
            <a:avLst/>
          </a:prstGeom>
          <a:noFill/>
          <a:ln w="9525">
            <a:noFill/>
            <a:miter lim="800000"/>
            <a:headEnd/>
            <a:tailEnd/>
          </a:ln>
        </p:spPr>
        <p:txBody>
          <a:bodyPr>
            <a:spAutoFit/>
          </a:bodyPr>
          <a:lstStyle/>
          <a:p>
            <a:pPr algn="ctr" eaLnBrk="1" hangingPunct="1">
              <a:spcBef>
                <a:spcPct val="50000"/>
              </a:spcBef>
            </a:pPr>
            <a:r>
              <a:rPr lang="it-IT" altLang="it-IT" sz="3200"/>
              <a:t>HCV</a:t>
            </a:r>
          </a:p>
        </p:txBody>
      </p:sp>
      <p:sp>
        <p:nvSpPr>
          <p:cNvPr id="34821" name="Text Box 7"/>
          <p:cNvSpPr txBox="1">
            <a:spLocks noChangeArrowheads="1"/>
          </p:cNvSpPr>
          <p:nvPr/>
        </p:nvSpPr>
        <p:spPr bwMode="auto">
          <a:xfrm>
            <a:off x="755650" y="3860800"/>
            <a:ext cx="8388350" cy="30480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Dopo 1990:( rischio 1:100.000 unità trasfusionali)</a:t>
            </a:r>
          </a:p>
          <a:p>
            <a:pPr eaLnBrk="1" hangingPunct="1">
              <a:spcBef>
                <a:spcPct val="50000"/>
              </a:spcBef>
              <a:buFontTx/>
              <a:buChar char="•"/>
            </a:pPr>
            <a:r>
              <a:rPr lang="it-IT" altLang="it-IT" sz="2000"/>
              <a:t>Look-back per HCV al Centro Trasfusionale</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Presunzione causale nell’evidenza di malattia post-trasfusionale (sieroconversione NAT in 21 gg., ELISA in 70 gg.)</a:t>
            </a:r>
          </a:p>
          <a:p>
            <a:pPr eaLnBrk="1" hangingPunct="1">
              <a:spcBef>
                <a:spcPct val="50000"/>
              </a:spcBef>
            </a:pPr>
            <a:endParaRPr lang="it-IT" altLang="it-IT" sz="2000"/>
          </a:p>
        </p:txBody>
      </p:sp>
    </p:spTree>
    <p:extLst>
      <p:ext uri="{BB962C8B-B14F-4D97-AF65-F5344CB8AC3E}">
        <p14:creationId xmlns:p14="http://schemas.microsoft.com/office/powerpoint/2010/main" val="93481975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1476375" y="2603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sp>
        <p:nvSpPr>
          <p:cNvPr id="35843" name="Text Box 5"/>
          <p:cNvSpPr txBox="1">
            <a:spLocks noChangeArrowheads="1"/>
          </p:cNvSpPr>
          <p:nvPr/>
        </p:nvSpPr>
        <p:spPr bwMode="auto">
          <a:xfrm>
            <a:off x="2700338" y="765175"/>
            <a:ext cx="3384550" cy="579438"/>
          </a:xfrm>
          <a:prstGeom prst="rect">
            <a:avLst/>
          </a:prstGeom>
          <a:noFill/>
          <a:ln w="9525">
            <a:noFill/>
            <a:miter lim="800000"/>
            <a:headEnd/>
            <a:tailEnd/>
          </a:ln>
        </p:spPr>
        <p:txBody>
          <a:bodyPr>
            <a:spAutoFit/>
          </a:bodyPr>
          <a:lstStyle/>
          <a:p>
            <a:pPr algn="ctr" eaLnBrk="1" hangingPunct="1">
              <a:spcBef>
                <a:spcPct val="50000"/>
              </a:spcBef>
            </a:pPr>
            <a:r>
              <a:rPr lang="it-IT" altLang="it-IT" sz="3200"/>
              <a:t>HBV e HDV</a:t>
            </a:r>
          </a:p>
        </p:txBody>
      </p:sp>
      <p:sp>
        <p:nvSpPr>
          <p:cNvPr id="35844" name="Text Box 6"/>
          <p:cNvSpPr txBox="1">
            <a:spLocks noChangeArrowheads="1"/>
          </p:cNvSpPr>
          <p:nvPr/>
        </p:nvSpPr>
        <p:spPr bwMode="auto">
          <a:xfrm>
            <a:off x="863600" y="1412875"/>
            <a:ext cx="6445250" cy="22860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Prima 1972:</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Staging della malattia compatibile con la trasfusione</a:t>
            </a:r>
          </a:p>
          <a:p>
            <a:pPr eaLnBrk="1" hangingPunct="1">
              <a:spcBef>
                <a:spcPct val="50000"/>
              </a:spcBef>
            </a:pPr>
            <a:endParaRPr lang="it-IT" altLang="it-IT" sz="2000"/>
          </a:p>
        </p:txBody>
      </p:sp>
      <p:sp>
        <p:nvSpPr>
          <p:cNvPr id="35845" name="Text Box 7"/>
          <p:cNvSpPr txBox="1">
            <a:spLocks noChangeArrowheads="1"/>
          </p:cNvSpPr>
          <p:nvPr/>
        </p:nvSpPr>
        <p:spPr bwMode="auto">
          <a:xfrm>
            <a:off x="755650" y="3860800"/>
            <a:ext cx="8388350" cy="30480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Dopo 1972:( rischio 1:100.000 unità trasfusionali)</a:t>
            </a:r>
          </a:p>
          <a:p>
            <a:pPr eaLnBrk="1" hangingPunct="1">
              <a:spcBef>
                <a:spcPct val="50000"/>
              </a:spcBef>
              <a:buFontTx/>
              <a:buChar char="•"/>
            </a:pPr>
            <a:r>
              <a:rPr lang="it-IT" altLang="it-IT" sz="2000"/>
              <a:t>Look-back per HBV al Centro Trasfusionale</a:t>
            </a:r>
          </a:p>
          <a:p>
            <a:pPr eaLnBrk="1" hangingPunct="1">
              <a:spcBef>
                <a:spcPct val="50000"/>
              </a:spcBef>
              <a:buFontTx/>
              <a:buChar char="•"/>
            </a:pPr>
            <a:r>
              <a:rPr lang="it-IT" altLang="it-IT" sz="2000"/>
              <a:t>Controllo sui donatori afferenti le sacche</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Presunzione causale nell’evidenza di malattia post-trasfusionale (epatite acuta in 70-180 gg.)</a:t>
            </a:r>
          </a:p>
          <a:p>
            <a:pPr eaLnBrk="1" hangingPunct="1">
              <a:spcBef>
                <a:spcPct val="50000"/>
              </a:spcBef>
            </a:pPr>
            <a:endParaRPr lang="it-IT" altLang="it-IT" sz="2000"/>
          </a:p>
        </p:txBody>
      </p:sp>
    </p:spTree>
    <p:extLst>
      <p:ext uri="{BB962C8B-B14F-4D97-AF65-F5344CB8AC3E}">
        <p14:creationId xmlns:p14="http://schemas.microsoft.com/office/powerpoint/2010/main" val="3050412614"/>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3348038" y="2349500"/>
            <a:ext cx="2376487" cy="1728788"/>
            <a:chOff x="2109" y="1162"/>
            <a:chExt cx="1497" cy="1089"/>
          </a:xfrm>
        </p:grpSpPr>
        <p:sp>
          <p:nvSpPr>
            <p:cNvPr id="36882" name="Oval 33"/>
            <p:cNvSpPr>
              <a:spLocks noChangeArrowheads="1"/>
            </p:cNvSpPr>
            <p:nvPr/>
          </p:nvSpPr>
          <p:spPr bwMode="auto">
            <a:xfrm>
              <a:off x="2109" y="1162"/>
              <a:ext cx="1497" cy="1089"/>
            </a:xfrm>
            <a:prstGeom prst="ellipse">
              <a:avLst/>
            </a:prstGeom>
            <a:solidFill>
              <a:srgbClr val="33CCFF"/>
            </a:solidFill>
            <a:ln w="9525">
              <a:round/>
              <a:headEnd/>
              <a:tailEnd/>
            </a:ln>
            <a:scene3d>
              <a:camera prst="legacyPerspectiveBottom"/>
              <a:lightRig rig="legacyFlat3" dir="t"/>
            </a:scene3d>
            <a:sp3d extrusionH="887400" prstMaterial="legacyMatte">
              <a:bevelT w="13500" h="13500" prst="angle"/>
              <a:bevelB w="13500" h="13500" prst="angle"/>
              <a:extrusionClr>
                <a:srgbClr val="33CCFF"/>
              </a:extrusionClr>
            </a:sp3d>
          </p:spPr>
          <p:txBody>
            <a:bodyPr wrap="none" anchor="ctr">
              <a:flatTx/>
            </a:bodyPr>
            <a:lstStyle/>
            <a:p>
              <a:pPr algn="ctr" eaLnBrk="1" hangingPunct="1"/>
              <a:endParaRPr lang="it-IT" altLang="it-IT"/>
            </a:p>
          </p:txBody>
        </p:sp>
        <p:sp>
          <p:nvSpPr>
            <p:cNvPr id="36883" name="Text Box 34"/>
            <p:cNvSpPr txBox="1">
              <a:spLocks noChangeArrowheads="1"/>
            </p:cNvSpPr>
            <p:nvPr/>
          </p:nvSpPr>
          <p:spPr bwMode="auto">
            <a:xfrm>
              <a:off x="2295" y="1488"/>
              <a:ext cx="1113" cy="538"/>
            </a:xfrm>
            <a:prstGeom prst="rect">
              <a:avLst/>
            </a:prstGeom>
            <a:noFill/>
            <a:ln w="9525">
              <a:noFill/>
              <a:miter lim="800000"/>
              <a:headEnd/>
              <a:tailEnd/>
            </a:ln>
          </p:spPr>
          <p:txBody>
            <a:bodyPr>
              <a:spAutoFit/>
            </a:bodyPr>
            <a:lstStyle/>
            <a:p>
              <a:pPr algn="ctr" eaLnBrk="1" hangingPunct="1">
                <a:spcBef>
                  <a:spcPct val="50000"/>
                </a:spcBef>
              </a:pPr>
              <a:r>
                <a:rPr lang="it-IT" altLang="it-IT" sz="2000">
                  <a:solidFill>
                    <a:srgbClr val="FFFF00"/>
                  </a:solidFill>
                </a:rPr>
                <a:t>RISCHIO</a:t>
              </a:r>
            </a:p>
            <a:p>
              <a:pPr algn="ctr" eaLnBrk="1" hangingPunct="1">
                <a:spcBef>
                  <a:spcPct val="50000"/>
                </a:spcBef>
              </a:pPr>
              <a:r>
                <a:rPr lang="it-IT" altLang="it-IT" sz="2000">
                  <a:solidFill>
                    <a:srgbClr val="FFFF00"/>
                  </a:solidFill>
                </a:rPr>
                <a:t>  0%</a:t>
              </a:r>
            </a:p>
          </p:txBody>
        </p:sp>
      </p:grpSp>
      <p:grpSp>
        <p:nvGrpSpPr>
          <p:cNvPr id="3" name="Group 8"/>
          <p:cNvGrpSpPr>
            <a:grpSpLocks/>
          </p:cNvGrpSpPr>
          <p:nvPr/>
        </p:nvGrpSpPr>
        <p:grpSpPr bwMode="auto">
          <a:xfrm>
            <a:off x="3348038" y="2349500"/>
            <a:ext cx="2376487" cy="1728788"/>
            <a:chOff x="2109" y="1162"/>
            <a:chExt cx="1497" cy="1089"/>
          </a:xfrm>
        </p:grpSpPr>
        <p:sp>
          <p:nvSpPr>
            <p:cNvPr id="36880" name="Oval 9"/>
            <p:cNvSpPr>
              <a:spLocks noChangeArrowheads="1"/>
            </p:cNvSpPr>
            <p:nvPr/>
          </p:nvSpPr>
          <p:spPr bwMode="auto">
            <a:xfrm>
              <a:off x="2109" y="1162"/>
              <a:ext cx="1497" cy="1089"/>
            </a:xfrm>
            <a:prstGeom prst="ellipse">
              <a:avLst/>
            </a:prstGeom>
            <a:solidFill>
              <a:srgbClr val="33CCFF"/>
            </a:solidFill>
            <a:ln w="9525">
              <a:round/>
              <a:headEnd/>
              <a:tailEnd/>
            </a:ln>
            <a:scene3d>
              <a:camera prst="legacyPerspectiveBottom"/>
              <a:lightRig rig="legacyFlat3" dir="t"/>
            </a:scene3d>
            <a:sp3d extrusionH="887400" prstMaterial="legacyMatte">
              <a:bevelT w="13500" h="13500" prst="angle"/>
              <a:bevelB w="13500" h="13500" prst="angle"/>
              <a:extrusionClr>
                <a:srgbClr val="33CCFF"/>
              </a:extrusionClr>
            </a:sp3d>
          </p:spPr>
          <p:txBody>
            <a:bodyPr wrap="none" anchor="ctr">
              <a:flatTx/>
            </a:bodyPr>
            <a:lstStyle/>
            <a:p>
              <a:pPr algn="ctr" eaLnBrk="1" hangingPunct="1"/>
              <a:endParaRPr lang="it-IT" altLang="it-IT"/>
            </a:p>
          </p:txBody>
        </p:sp>
        <p:sp>
          <p:nvSpPr>
            <p:cNvPr id="36881" name="Text Box 10"/>
            <p:cNvSpPr txBox="1">
              <a:spLocks noChangeArrowheads="1"/>
            </p:cNvSpPr>
            <p:nvPr/>
          </p:nvSpPr>
          <p:spPr bwMode="auto">
            <a:xfrm>
              <a:off x="2295" y="1488"/>
              <a:ext cx="1113" cy="538"/>
            </a:xfrm>
            <a:prstGeom prst="rect">
              <a:avLst/>
            </a:prstGeom>
            <a:noFill/>
            <a:ln w="9525">
              <a:noFill/>
              <a:miter lim="800000"/>
              <a:headEnd/>
              <a:tailEnd/>
            </a:ln>
          </p:spPr>
          <p:txBody>
            <a:bodyPr>
              <a:spAutoFit/>
            </a:bodyPr>
            <a:lstStyle/>
            <a:p>
              <a:pPr algn="ctr" eaLnBrk="1" hangingPunct="1">
                <a:spcBef>
                  <a:spcPct val="50000"/>
                </a:spcBef>
              </a:pPr>
              <a:r>
                <a:rPr lang="it-IT" altLang="it-IT" sz="2000">
                  <a:solidFill>
                    <a:srgbClr val="FFFF00"/>
                  </a:solidFill>
                </a:rPr>
                <a:t>RISCHIO</a:t>
              </a:r>
            </a:p>
            <a:p>
              <a:pPr algn="ctr" eaLnBrk="1" hangingPunct="1">
                <a:spcBef>
                  <a:spcPct val="50000"/>
                </a:spcBef>
              </a:pPr>
              <a:r>
                <a:rPr lang="it-IT" altLang="it-IT" sz="2000">
                  <a:solidFill>
                    <a:srgbClr val="FFFF00"/>
                  </a:solidFill>
                </a:rPr>
                <a:t>100%</a:t>
              </a:r>
            </a:p>
          </p:txBody>
        </p:sp>
      </p:grpSp>
      <p:sp>
        <p:nvSpPr>
          <p:cNvPr id="195615" name="Text Box 31"/>
          <p:cNvSpPr txBox="1">
            <a:spLocks noChangeArrowheads="1"/>
          </p:cNvSpPr>
          <p:nvPr/>
        </p:nvSpPr>
        <p:spPr bwMode="auto">
          <a:xfrm>
            <a:off x="2268538" y="1341438"/>
            <a:ext cx="4321175" cy="466725"/>
          </a:xfrm>
          <a:prstGeom prst="rect">
            <a:avLst/>
          </a:prstGeom>
          <a:solidFill>
            <a:srgbClr val="8BCACF"/>
          </a:solidFill>
          <a:ln w="9525">
            <a:solidFill>
              <a:srgbClr val="33CCFF"/>
            </a:solidFill>
            <a:miter lim="800000"/>
            <a:headEnd/>
            <a:tailEnd/>
          </a:ln>
        </p:spPr>
        <p:txBody>
          <a:bodyPr>
            <a:spAutoFit/>
          </a:bodyPr>
          <a:lstStyle/>
          <a:p>
            <a:pPr algn="ctr" eaLnBrk="1" hangingPunct="1">
              <a:spcBef>
                <a:spcPct val="50000"/>
              </a:spcBef>
            </a:pPr>
            <a:r>
              <a:rPr lang="it-IT" altLang="it-IT" sz="2400">
                <a:solidFill>
                  <a:srgbClr val="FF3300"/>
                </a:solidFill>
              </a:rPr>
              <a:t>DOPO IL 1985</a:t>
            </a:r>
          </a:p>
        </p:txBody>
      </p:sp>
      <p:sp>
        <p:nvSpPr>
          <p:cNvPr id="36869" name="Text Box 4"/>
          <p:cNvSpPr txBox="1">
            <a:spLocks noChangeArrowheads="1"/>
          </p:cNvSpPr>
          <p:nvPr/>
        </p:nvSpPr>
        <p:spPr bwMode="auto">
          <a:xfrm>
            <a:off x="1476375" y="260350"/>
            <a:ext cx="5545138" cy="366713"/>
          </a:xfrm>
          <a:prstGeom prst="rect">
            <a:avLst/>
          </a:prstGeom>
          <a:solidFill>
            <a:schemeClr val="folHlink"/>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spAutoFit/>
            <a:flatTx/>
          </a:bodyPr>
          <a:lstStyle/>
          <a:p>
            <a:pPr algn="ctr" eaLnBrk="1" hangingPunct="1">
              <a:spcBef>
                <a:spcPct val="50000"/>
              </a:spcBef>
            </a:pPr>
            <a:r>
              <a:rPr lang="it-IT" altLang="it-IT" sz="1800" b="1"/>
              <a:t>GIUDIZIO SUL NESSO CAUSALE</a:t>
            </a:r>
          </a:p>
        </p:txBody>
      </p:sp>
      <p:sp>
        <p:nvSpPr>
          <p:cNvPr id="36870" name="Text Box 5"/>
          <p:cNvSpPr txBox="1">
            <a:spLocks noChangeArrowheads="1"/>
          </p:cNvSpPr>
          <p:nvPr/>
        </p:nvSpPr>
        <p:spPr bwMode="auto">
          <a:xfrm>
            <a:off x="1547813" y="765175"/>
            <a:ext cx="6121400" cy="579438"/>
          </a:xfrm>
          <a:prstGeom prst="rect">
            <a:avLst/>
          </a:prstGeom>
          <a:noFill/>
          <a:ln w="9525">
            <a:noFill/>
            <a:miter lim="800000"/>
            <a:headEnd/>
            <a:tailEnd/>
          </a:ln>
        </p:spPr>
        <p:txBody>
          <a:bodyPr>
            <a:spAutoFit/>
          </a:bodyPr>
          <a:lstStyle/>
          <a:p>
            <a:pPr algn="ctr" eaLnBrk="1" hangingPunct="1">
              <a:spcBef>
                <a:spcPct val="50000"/>
              </a:spcBef>
            </a:pPr>
            <a:r>
              <a:rPr lang="it-IT" altLang="it-IT" sz="3200"/>
              <a:t>FATTORI DI COAGULAZIONE</a:t>
            </a:r>
          </a:p>
        </p:txBody>
      </p:sp>
      <p:sp>
        <p:nvSpPr>
          <p:cNvPr id="195591" name="Text Box 7"/>
          <p:cNvSpPr txBox="1">
            <a:spLocks noChangeArrowheads="1"/>
          </p:cNvSpPr>
          <p:nvPr/>
        </p:nvSpPr>
        <p:spPr bwMode="auto">
          <a:xfrm>
            <a:off x="2268538" y="1341438"/>
            <a:ext cx="4321175" cy="466725"/>
          </a:xfrm>
          <a:prstGeom prst="rect">
            <a:avLst/>
          </a:prstGeom>
          <a:solidFill>
            <a:srgbClr val="8BCACF"/>
          </a:solidFill>
          <a:ln w="9525">
            <a:solidFill>
              <a:schemeClr val="bg1"/>
            </a:solidFill>
            <a:miter lim="800000"/>
            <a:headEnd/>
            <a:tailEnd/>
          </a:ln>
        </p:spPr>
        <p:txBody>
          <a:bodyPr>
            <a:spAutoFit/>
          </a:bodyPr>
          <a:lstStyle/>
          <a:p>
            <a:pPr algn="ctr" eaLnBrk="1" hangingPunct="1">
              <a:spcBef>
                <a:spcPct val="50000"/>
              </a:spcBef>
            </a:pPr>
            <a:r>
              <a:rPr lang="it-IT" altLang="it-IT" sz="2400">
                <a:solidFill>
                  <a:srgbClr val="FF3300"/>
                </a:solidFill>
              </a:rPr>
              <a:t>PRIMA DEL 1985</a:t>
            </a:r>
          </a:p>
        </p:txBody>
      </p:sp>
      <p:grpSp>
        <p:nvGrpSpPr>
          <p:cNvPr id="4" name="Group 36"/>
          <p:cNvGrpSpPr>
            <a:grpSpLocks/>
          </p:cNvGrpSpPr>
          <p:nvPr/>
        </p:nvGrpSpPr>
        <p:grpSpPr bwMode="auto">
          <a:xfrm>
            <a:off x="468313" y="1484313"/>
            <a:ext cx="7920037" cy="5184775"/>
            <a:chOff x="295" y="935"/>
            <a:chExt cx="4989" cy="3266"/>
          </a:xfrm>
        </p:grpSpPr>
        <p:sp>
          <p:nvSpPr>
            <p:cNvPr id="36874" name="Oval 11"/>
            <p:cNvSpPr>
              <a:spLocks noChangeArrowheads="1"/>
            </p:cNvSpPr>
            <p:nvPr/>
          </p:nvSpPr>
          <p:spPr bwMode="auto">
            <a:xfrm>
              <a:off x="295" y="981"/>
              <a:ext cx="1043" cy="907"/>
            </a:xfrm>
            <a:prstGeom prst="ellipse">
              <a:avLst/>
            </a:prstGeom>
            <a:solidFill>
              <a:srgbClr val="8BCACF"/>
            </a:solidFill>
            <a:ln w="9525">
              <a:round/>
              <a:headEnd/>
              <a:tailEnd/>
            </a:ln>
            <a:scene3d>
              <a:camera prst="legacyObliqueTopLeft"/>
              <a:lightRig rig="legacyFlat3" dir="t"/>
            </a:scene3d>
            <a:sp3d extrusionH="430200" prstMaterial="legacyMatte">
              <a:bevelT w="13500" h="13500" prst="angle"/>
              <a:bevelB w="13500" h="13500" prst="angle"/>
              <a:extrusionClr>
                <a:srgbClr val="8BCACF"/>
              </a:extrusionClr>
            </a:sp3d>
          </p:spPr>
          <p:txBody>
            <a:bodyPr wrap="none" anchor="ctr">
              <a:flatTx/>
            </a:bodyPr>
            <a:lstStyle/>
            <a:p>
              <a:pPr algn="ctr" eaLnBrk="1" hangingPunct="1">
                <a:lnSpc>
                  <a:spcPct val="50000"/>
                </a:lnSpc>
                <a:spcBef>
                  <a:spcPct val="50000"/>
                </a:spcBef>
              </a:pPr>
              <a:endParaRPr lang="it-IT" altLang="it-IT" b="1">
                <a:solidFill>
                  <a:srgbClr val="FFFF00"/>
                </a:solidFill>
              </a:endParaRPr>
            </a:p>
            <a:p>
              <a:pPr algn="ctr" eaLnBrk="1" hangingPunct="1">
                <a:lnSpc>
                  <a:spcPct val="50000"/>
                </a:lnSpc>
                <a:spcBef>
                  <a:spcPct val="50000"/>
                </a:spcBef>
              </a:pPr>
              <a:r>
                <a:rPr lang="it-IT" altLang="it-IT" b="1">
                  <a:solidFill>
                    <a:srgbClr val="FFFF00"/>
                  </a:solidFill>
                </a:rPr>
                <a:t>DONATORI </a:t>
              </a:r>
            </a:p>
            <a:p>
              <a:pPr algn="ctr" eaLnBrk="1" hangingPunct="1">
                <a:lnSpc>
                  <a:spcPct val="50000"/>
                </a:lnSpc>
                <a:spcBef>
                  <a:spcPct val="50000"/>
                </a:spcBef>
              </a:pPr>
              <a:r>
                <a:rPr lang="it-IT" altLang="it-IT" b="1">
                  <a:solidFill>
                    <a:srgbClr val="FFFF00"/>
                  </a:solidFill>
                </a:rPr>
                <a:t>MERCENARI</a:t>
              </a:r>
            </a:p>
            <a:p>
              <a:pPr algn="ctr" eaLnBrk="1" hangingPunct="1"/>
              <a:endParaRPr lang="it-IT" altLang="it-IT"/>
            </a:p>
          </p:txBody>
        </p:sp>
        <p:sp>
          <p:nvSpPr>
            <p:cNvPr id="36875" name="Oval 18"/>
            <p:cNvSpPr>
              <a:spLocks noChangeArrowheads="1"/>
            </p:cNvSpPr>
            <p:nvPr/>
          </p:nvSpPr>
          <p:spPr bwMode="auto">
            <a:xfrm>
              <a:off x="2336" y="3294"/>
              <a:ext cx="1179" cy="907"/>
            </a:xfrm>
            <a:prstGeom prst="ellipse">
              <a:avLst/>
            </a:prstGeom>
            <a:solidFill>
              <a:srgbClr val="8BCACF"/>
            </a:solidFill>
            <a:ln w="9525">
              <a:round/>
              <a:headEnd/>
              <a:tailEnd/>
            </a:ln>
            <a:scene3d>
              <a:camera prst="legacyPerspectiveBottom"/>
              <a:lightRig rig="legacyFlat3" dir="t"/>
            </a:scene3d>
            <a:sp3d extrusionH="887400" prstMaterial="legacyMatte">
              <a:bevelT w="13500" h="13500" prst="angle"/>
              <a:bevelB w="13500" h="13500" prst="angle"/>
              <a:extrusionClr>
                <a:srgbClr val="8BCACF"/>
              </a:extrusionClr>
            </a:sp3d>
          </p:spPr>
          <p:txBody>
            <a:bodyPr wrap="none" anchor="ctr">
              <a:flatTx/>
            </a:bodyPr>
            <a:lstStyle/>
            <a:p>
              <a:pPr algn="ctr" eaLnBrk="1" hangingPunct="1"/>
              <a:r>
                <a:rPr lang="it-IT" altLang="it-IT" b="1">
                  <a:solidFill>
                    <a:srgbClr val="FFFF00"/>
                  </a:solidFill>
                </a:rPr>
                <a:t>NESSUN</a:t>
              </a:r>
            </a:p>
            <a:p>
              <a:pPr algn="ctr" eaLnBrk="1" hangingPunct="1"/>
              <a:r>
                <a:rPr lang="it-IT" altLang="it-IT" b="1">
                  <a:solidFill>
                    <a:srgbClr val="FFFF00"/>
                  </a:solidFill>
                </a:rPr>
                <a:t>TRATTAMENTO</a:t>
              </a:r>
            </a:p>
          </p:txBody>
        </p:sp>
        <p:sp>
          <p:nvSpPr>
            <p:cNvPr id="36876" name="Oval 21"/>
            <p:cNvSpPr>
              <a:spLocks noChangeArrowheads="1"/>
            </p:cNvSpPr>
            <p:nvPr/>
          </p:nvSpPr>
          <p:spPr bwMode="auto">
            <a:xfrm>
              <a:off x="4241" y="935"/>
              <a:ext cx="1043" cy="907"/>
            </a:xfrm>
            <a:prstGeom prst="ellipse">
              <a:avLst/>
            </a:prstGeom>
            <a:solidFill>
              <a:srgbClr val="8BCACF"/>
            </a:solidFill>
            <a:ln w="9525">
              <a:round/>
              <a:headEnd/>
              <a:tailEnd/>
            </a:ln>
            <a:scene3d>
              <a:camera prst="legacyObliqueTopRight"/>
              <a:lightRig rig="legacyFlat3" dir="b"/>
            </a:scene3d>
            <a:sp3d extrusionH="430200" prstMaterial="legacyMatte">
              <a:bevelT w="13500" h="13500" prst="angle"/>
              <a:bevelB w="13500" h="13500" prst="angle"/>
              <a:extrusionClr>
                <a:srgbClr val="8BCACF"/>
              </a:extrusionClr>
            </a:sp3d>
          </p:spPr>
          <p:txBody>
            <a:bodyPr wrap="none" anchor="ctr">
              <a:flatTx/>
            </a:bodyPr>
            <a:lstStyle/>
            <a:p>
              <a:pPr algn="ctr" eaLnBrk="1" hangingPunct="1">
                <a:spcBef>
                  <a:spcPct val="50000"/>
                </a:spcBef>
              </a:pPr>
              <a:endParaRPr lang="it-IT" altLang="it-IT" b="1">
                <a:solidFill>
                  <a:srgbClr val="FFFF00"/>
                </a:solidFill>
              </a:endParaRPr>
            </a:p>
            <a:p>
              <a:pPr algn="ctr" eaLnBrk="1" hangingPunct="1">
                <a:spcBef>
                  <a:spcPct val="50000"/>
                </a:spcBef>
              </a:pPr>
              <a:r>
                <a:rPr lang="it-IT" altLang="it-IT" b="1">
                  <a:solidFill>
                    <a:srgbClr val="FFFF00"/>
                  </a:solidFill>
                </a:rPr>
                <a:t>PECULIARITA’</a:t>
              </a:r>
            </a:p>
            <a:p>
              <a:pPr algn="ctr" eaLnBrk="1" hangingPunct="1"/>
              <a:endParaRPr lang="it-IT" altLang="it-IT"/>
            </a:p>
          </p:txBody>
        </p:sp>
        <p:sp>
          <p:nvSpPr>
            <p:cNvPr id="36877" name="AutoShape 26"/>
            <p:cNvSpPr>
              <a:spLocks noChangeArrowheads="1"/>
            </p:cNvSpPr>
            <p:nvPr/>
          </p:nvSpPr>
          <p:spPr bwMode="auto">
            <a:xfrm rot="1837855">
              <a:off x="1429" y="1661"/>
              <a:ext cx="615" cy="306"/>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36878" name="AutoShape 27"/>
            <p:cNvSpPr>
              <a:spLocks noChangeArrowheads="1"/>
            </p:cNvSpPr>
            <p:nvPr/>
          </p:nvSpPr>
          <p:spPr bwMode="auto">
            <a:xfrm rot="-5400000">
              <a:off x="2580" y="2824"/>
              <a:ext cx="544" cy="306"/>
            </a:xfrm>
            <a:prstGeom prst="rightArrow">
              <a:avLst>
                <a:gd name="adj1" fmla="val 50000"/>
                <a:gd name="adj2" fmla="val 44444"/>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36879" name="AutoShape 29"/>
            <p:cNvSpPr>
              <a:spLocks noChangeArrowheads="1"/>
            </p:cNvSpPr>
            <p:nvPr/>
          </p:nvSpPr>
          <p:spPr bwMode="auto">
            <a:xfrm rot="8509578">
              <a:off x="3606" y="1661"/>
              <a:ext cx="615" cy="306"/>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
        <p:nvSpPr>
          <p:cNvPr id="195619" name="Rectangle 35"/>
          <p:cNvSpPr>
            <a:spLocks noChangeArrowheads="1"/>
          </p:cNvSpPr>
          <p:nvPr/>
        </p:nvSpPr>
        <p:spPr bwMode="auto">
          <a:xfrm>
            <a:off x="1042988" y="5084763"/>
            <a:ext cx="6997700" cy="457200"/>
          </a:xfrm>
          <a:prstGeom prst="rect">
            <a:avLst/>
          </a:prstGeom>
          <a:solidFill>
            <a:srgbClr val="8BCACF"/>
          </a:solidFill>
          <a:ln w="9525">
            <a:noFill/>
            <a:miter lim="800000"/>
            <a:headEnd/>
            <a:tailEnd/>
          </a:ln>
        </p:spPr>
        <p:txBody>
          <a:bodyPr wrap="none">
            <a:spAutoFit/>
          </a:bodyPr>
          <a:lstStyle/>
          <a:p>
            <a:pPr algn="ctr" eaLnBrk="1" hangingPunct="1"/>
            <a:r>
              <a:rPr lang="it-IT" altLang="it-IT" sz="2400">
                <a:solidFill>
                  <a:srgbClr val="FFFF00"/>
                </a:solidFill>
              </a:rPr>
              <a:t>solo per HCV non esiste a tutt’oggi un rischio zero</a:t>
            </a:r>
            <a:r>
              <a:rPr lang="it-IT" altLang="it-IT">
                <a:solidFill>
                  <a:srgbClr val="FFFF00"/>
                </a:solidFill>
              </a:rPr>
              <a:t>.</a:t>
            </a:r>
          </a:p>
        </p:txBody>
      </p:sp>
    </p:spTree>
    <p:extLst>
      <p:ext uri="{BB962C8B-B14F-4D97-AF65-F5344CB8AC3E}">
        <p14:creationId xmlns:p14="http://schemas.microsoft.com/office/powerpoint/2010/main" val="3485627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5615"/>
                                        </p:tgtEl>
                                        <p:attrNameLst>
                                          <p:attrName>style.visibility</p:attrName>
                                        </p:attrNameLst>
                                      </p:cBhvr>
                                      <p:to>
                                        <p:strVal val="visible"/>
                                      </p:to>
                                    </p:set>
                                    <p:animEffect transition="in" filter="circle(in)">
                                      <p:cBhvr>
                                        <p:cTn id="7" dur="2000"/>
                                        <p:tgtEl>
                                          <p:spTgt spid="195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195591"/>
                                        </p:tgtEl>
                                        <p:attrNameLst>
                                          <p:attrName>ppt_x</p:attrName>
                                        </p:attrNameLst>
                                      </p:cBhvr>
                                      <p:tavLst>
                                        <p:tav tm="0">
                                          <p:val>
                                            <p:strVal val="ppt_x"/>
                                          </p:val>
                                        </p:tav>
                                        <p:tav tm="100000">
                                          <p:val>
                                            <p:strVal val="ppt_x"/>
                                          </p:val>
                                        </p:tav>
                                      </p:tavLst>
                                    </p:anim>
                                    <p:anim calcmode="lin" valueType="num">
                                      <p:cBhvr additive="base">
                                        <p:cTn id="12" dur="500"/>
                                        <p:tgtEl>
                                          <p:spTgt spid="195591"/>
                                        </p:tgtEl>
                                        <p:attrNameLst>
                                          <p:attrName>ppt_y</p:attrName>
                                        </p:attrNameLst>
                                      </p:cBhvr>
                                      <p:tavLst>
                                        <p:tav tm="0">
                                          <p:val>
                                            <p:strVal val="ppt_y"/>
                                          </p:val>
                                        </p:tav>
                                        <p:tav tm="100000">
                                          <p:val>
                                            <p:strVal val="1+ppt_h/2"/>
                                          </p:val>
                                        </p:tav>
                                      </p:tavLst>
                                    </p:anim>
                                    <p:set>
                                      <p:cBhvr>
                                        <p:cTn id="13" dur="1" fill="hold">
                                          <p:stCondLst>
                                            <p:cond delay="499"/>
                                          </p:stCondLst>
                                        </p:cTn>
                                        <p:tgtEl>
                                          <p:spTgt spid="195591"/>
                                        </p:tgtEl>
                                        <p:attrNameLst>
                                          <p:attrName>style.visibility</p:attrName>
                                        </p:attrNameLst>
                                      </p:cBhvr>
                                      <p:to>
                                        <p:strVal val="hidden"/>
                                      </p:to>
                                    </p:set>
                                  </p:childTnLst>
                                </p:cTn>
                              </p:par>
                            </p:childTnLst>
                          </p:cTn>
                        </p:par>
                        <p:par>
                          <p:cTn id="14" fill="hold" nodeType="afterGroup">
                            <p:stCondLst>
                              <p:cond delay="500"/>
                            </p:stCondLst>
                            <p:childTnLst>
                              <p:par>
                                <p:cTn id="15" presetID="2" presetClass="exit" presetSubtype="4" fill="hold" nodeType="after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5619"/>
                                        </p:tgtEl>
                                        <p:attrNameLst>
                                          <p:attrName>style.visibility</p:attrName>
                                        </p:attrNameLst>
                                      </p:cBhvr>
                                      <p:to>
                                        <p:strVal val="visible"/>
                                      </p:to>
                                    </p:set>
                                    <p:anim calcmode="lin" valueType="num">
                                      <p:cBhvr additive="base">
                                        <p:cTn id="26" dur="500" fill="hold"/>
                                        <p:tgtEl>
                                          <p:spTgt spid="195619"/>
                                        </p:tgtEl>
                                        <p:attrNameLst>
                                          <p:attrName>ppt_x</p:attrName>
                                        </p:attrNameLst>
                                      </p:cBhvr>
                                      <p:tavLst>
                                        <p:tav tm="0">
                                          <p:val>
                                            <p:strVal val="#ppt_x"/>
                                          </p:val>
                                        </p:tav>
                                        <p:tav tm="100000">
                                          <p:val>
                                            <p:strVal val="#ppt_x"/>
                                          </p:val>
                                        </p:tav>
                                      </p:tavLst>
                                    </p:anim>
                                    <p:anim calcmode="lin" valueType="num">
                                      <p:cBhvr additive="base">
                                        <p:cTn id="27" dur="500" fill="hold"/>
                                        <p:tgtEl>
                                          <p:spTgt spid="1956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15" grpId="0" animBg="1"/>
      <p:bldP spid="195591" grpId="0" animBg="1"/>
      <p:bldP spid="195619"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403350" y="620713"/>
            <a:ext cx="6121400" cy="579437"/>
          </a:xfrm>
          <a:prstGeom prst="rect">
            <a:avLst/>
          </a:prstGeom>
          <a:noFill/>
          <a:ln w="9525">
            <a:noFill/>
            <a:miter lim="800000"/>
            <a:headEnd/>
            <a:tailEnd/>
          </a:ln>
        </p:spPr>
        <p:txBody>
          <a:bodyPr>
            <a:spAutoFit/>
          </a:bodyPr>
          <a:lstStyle/>
          <a:p>
            <a:pPr algn="ctr" eaLnBrk="1" hangingPunct="1">
              <a:spcBef>
                <a:spcPct val="50000"/>
              </a:spcBef>
            </a:pPr>
            <a:r>
              <a:rPr lang="it-IT" altLang="it-IT" sz="3200" b="1">
                <a:solidFill>
                  <a:srgbClr val="FF3300"/>
                </a:solidFill>
              </a:rPr>
              <a:t>FATTORI DI COAGULAZIONE</a:t>
            </a:r>
          </a:p>
        </p:txBody>
      </p:sp>
      <p:sp>
        <p:nvSpPr>
          <p:cNvPr id="37891" name="Text Box 5"/>
          <p:cNvSpPr txBox="1">
            <a:spLocks noChangeArrowheads="1"/>
          </p:cNvSpPr>
          <p:nvPr/>
        </p:nvSpPr>
        <p:spPr bwMode="auto">
          <a:xfrm>
            <a:off x="863600" y="1412875"/>
            <a:ext cx="7956550" cy="12192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Prima 1990:</a:t>
            </a:r>
          </a:p>
          <a:p>
            <a:pPr eaLnBrk="1" hangingPunct="1">
              <a:spcBef>
                <a:spcPct val="50000"/>
              </a:spcBef>
              <a:buFontTx/>
              <a:buChar char="•"/>
            </a:pPr>
            <a:r>
              <a:rPr lang="it-IT" altLang="it-IT" sz="2000"/>
              <a:t>Presunzione causale sia per HCV, HBV e HIV in assenza di rischio di preesistenza di patologia.</a:t>
            </a:r>
          </a:p>
        </p:txBody>
      </p:sp>
      <p:sp>
        <p:nvSpPr>
          <p:cNvPr id="37892" name="Text Box 7"/>
          <p:cNvSpPr txBox="1">
            <a:spLocks noChangeArrowheads="1"/>
          </p:cNvSpPr>
          <p:nvPr/>
        </p:nvSpPr>
        <p:spPr bwMode="auto">
          <a:xfrm>
            <a:off x="936625" y="3217863"/>
            <a:ext cx="7956550" cy="2895600"/>
          </a:xfrm>
          <a:prstGeom prst="rect">
            <a:avLst/>
          </a:prstGeom>
          <a:noFill/>
          <a:ln w="9525">
            <a:noFill/>
            <a:miter lim="800000"/>
            <a:headEnd/>
            <a:tailEnd/>
          </a:ln>
        </p:spPr>
        <p:txBody>
          <a:bodyPr>
            <a:spAutoFit/>
          </a:bodyPr>
          <a:lstStyle/>
          <a:p>
            <a:pPr eaLnBrk="1" hangingPunct="1">
              <a:spcBef>
                <a:spcPct val="50000"/>
              </a:spcBef>
            </a:pPr>
            <a:r>
              <a:rPr lang="it-IT" altLang="it-IT" sz="2400">
                <a:solidFill>
                  <a:srgbClr val="FF3300"/>
                </a:solidFill>
              </a:rPr>
              <a:t>Dopo 1990:</a:t>
            </a:r>
          </a:p>
          <a:p>
            <a:pPr eaLnBrk="1" hangingPunct="1">
              <a:spcBef>
                <a:spcPct val="50000"/>
              </a:spcBef>
              <a:buFontTx/>
              <a:buChar char="•"/>
            </a:pPr>
            <a:r>
              <a:rPr lang="it-IT" altLang="it-IT" sz="2000"/>
              <a:t>Indagine epidemiologica sui lotti somministrati</a:t>
            </a:r>
          </a:p>
          <a:p>
            <a:pPr eaLnBrk="1" hangingPunct="1">
              <a:spcBef>
                <a:spcPct val="50000"/>
              </a:spcBef>
              <a:buFontTx/>
              <a:buChar char="•"/>
            </a:pPr>
            <a:r>
              <a:rPr lang="it-IT" altLang="it-IT" sz="2000"/>
              <a:t>Esclusione “certa” di altre fonti di contagio</a:t>
            </a:r>
          </a:p>
          <a:p>
            <a:pPr eaLnBrk="1" hangingPunct="1">
              <a:spcBef>
                <a:spcPct val="50000"/>
              </a:spcBef>
              <a:buFontTx/>
              <a:buChar char="•"/>
            </a:pPr>
            <a:r>
              <a:rPr lang="it-IT" altLang="it-IT" sz="2000"/>
              <a:t>Presunzione causale nell’evidenza di malattia post-trasfusionale (epatite acuta in 70-180 gg.in HBV, sieroconversione NAT in 21 gg., ELISA in 70 gg.per HCV o sindrome da infezione acuta HIV)</a:t>
            </a:r>
          </a:p>
          <a:p>
            <a:pPr eaLnBrk="1" hangingPunct="1">
              <a:spcBef>
                <a:spcPct val="50000"/>
              </a:spcBef>
              <a:buFontTx/>
              <a:buChar char="•"/>
            </a:pPr>
            <a:endParaRPr lang="it-IT" altLang="it-IT" sz="2000"/>
          </a:p>
        </p:txBody>
      </p:sp>
    </p:spTree>
    <p:extLst>
      <p:ext uri="{BB962C8B-B14F-4D97-AF65-F5344CB8AC3E}">
        <p14:creationId xmlns:p14="http://schemas.microsoft.com/office/powerpoint/2010/main" val="1902274321"/>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288" y="0"/>
            <a:ext cx="8229600" cy="1143000"/>
          </a:xfrm>
        </p:spPr>
        <p:txBody>
          <a:bodyPr/>
          <a:lstStyle/>
          <a:p>
            <a:pPr algn="ctr"/>
            <a:r>
              <a:rPr lang="it-IT" altLang="it-IT" b="1" smtClean="0">
                <a:solidFill>
                  <a:srgbClr val="FF3300"/>
                </a:solidFill>
              </a:rPr>
              <a:t>Immunoglobuline ed Albumina</a:t>
            </a:r>
          </a:p>
        </p:txBody>
      </p:sp>
      <p:sp>
        <p:nvSpPr>
          <p:cNvPr id="38915" name="Rectangle 3"/>
          <p:cNvSpPr>
            <a:spLocks noGrp="1" noChangeArrowheads="1"/>
          </p:cNvSpPr>
          <p:nvPr>
            <p:ph type="body" idx="1"/>
          </p:nvPr>
        </p:nvSpPr>
        <p:spPr>
          <a:xfrm>
            <a:off x="395288" y="1052513"/>
            <a:ext cx="8229600" cy="2116137"/>
          </a:xfrm>
        </p:spPr>
        <p:txBody>
          <a:bodyPr/>
          <a:lstStyle/>
          <a:p>
            <a:r>
              <a:rPr lang="it-IT" altLang="it-IT" smtClean="0"/>
              <a:t>Immunoglobuline I.M. :</a:t>
            </a:r>
          </a:p>
          <a:p>
            <a:pPr algn="just">
              <a:buFontTx/>
              <a:buNone/>
            </a:pPr>
            <a:r>
              <a:rPr lang="it-IT" altLang="it-IT" smtClean="0"/>
              <a:t>	-	</a:t>
            </a:r>
            <a:r>
              <a:rPr lang="it-IT" altLang="it-IT" sz="2400" smtClean="0"/>
              <a:t>non sono in grado di trasmettere per le modalità di  	preparazione e/o per l’eventuale bassa carica 	infettante (</a:t>
            </a:r>
            <a:r>
              <a:rPr lang="it-IT" altLang="it-IT" sz="2400" i="1" smtClean="0"/>
              <a:t>Harrison – Principi di Medicina Interna</a:t>
            </a:r>
            <a:r>
              <a:rPr lang="it-IT" altLang="it-IT" sz="2400" smtClean="0"/>
              <a:t>)</a:t>
            </a:r>
          </a:p>
        </p:txBody>
      </p:sp>
      <p:sp>
        <p:nvSpPr>
          <p:cNvPr id="38916" name="Rectangle 4"/>
          <p:cNvSpPr>
            <a:spLocks noChangeArrowheads="1"/>
          </p:cNvSpPr>
          <p:nvPr/>
        </p:nvSpPr>
        <p:spPr bwMode="auto">
          <a:xfrm>
            <a:off x="468313" y="3068638"/>
            <a:ext cx="8229600" cy="1757362"/>
          </a:xfrm>
          <a:prstGeom prst="rect">
            <a:avLst/>
          </a:prstGeom>
          <a:noFill/>
          <a:ln w="9525">
            <a:noFill/>
            <a:miter lim="800000"/>
            <a:headEnd/>
            <a:tailEnd/>
          </a:ln>
        </p:spPr>
        <p:txBody>
          <a:bodyPr/>
          <a:lstStyle/>
          <a:p>
            <a:pPr marL="342900" indent="-342900">
              <a:spcBef>
                <a:spcPct val="20000"/>
              </a:spcBef>
              <a:buFontTx/>
              <a:buChar char="•"/>
            </a:pPr>
            <a:r>
              <a:rPr lang="it-IT" altLang="it-IT" sz="3200">
                <a:latin typeface="Times New Roman" pitchFamily="18" charset="0"/>
              </a:rPr>
              <a:t>Immunoglobuline E.V. :</a:t>
            </a:r>
          </a:p>
          <a:p>
            <a:pPr marL="342900" indent="-342900" algn="just">
              <a:spcBef>
                <a:spcPct val="20000"/>
              </a:spcBef>
            </a:pPr>
            <a:r>
              <a:rPr lang="it-IT" altLang="it-IT" sz="3200">
                <a:latin typeface="Times New Roman" pitchFamily="18" charset="0"/>
              </a:rPr>
              <a:t>	-	</a:t>
            </a:r>
            <a:r>
              <a:rPr lang="it-IT" altLang="it-IT" sz="2400">
                <a:latin typeface="Times New Roman" pitchFamily="18" charset="0"/>
              </a:rPr>
              <a:t>E’ controverso se l’HCV possa essere trasmesso.</a:t>
            </a:r>
          </a:p>
          <a:p>
            <a:pPr marL="342900" indent="-342900" algn="just">
              <a:spcBef>
                <a:spcPct val="20000"/>
              </a:spcBef>
            </a:pPr>
            <a:r>
              <a:rPr lang="it-IT" altLang="it-IT" sz="2400">
                <a:latin typeface="Times New Roman" pitchFamily="18" charset="0"/>
              </a:rPr>
              <a:t>		</a:t>
            </a:r>
          </a:p>
        </p:txBody>
      </p:sp>
      <p:sp>
        <p:nvSpPr>
          <p:cNvPr id="38917" name="Rectangle 5"/>
          <p:cNvSpPr>
            <a:spLocks noChangeArrowheads="1"/>
          </p:cNvSpPr>
          <p:nvPr/>
        </p:nvSpPr>
        <p:spPr bwMode="auto">
          <a:xfrm>
            <a:off x="468313" y="4437063"/>
            <a:ext cx="8229600" cy="1757362"/>
          </a:xfrm>
          <a:prstGeom prst="rect">
            <a:avLst/>
          </a:prstGeom>
          <a:noFill/>
          <a:ln w="9525">
            <a:noFill/>
            <a:miter lim="800000"/>
            <a:headEnd/>
            <a:tailEnd/>
          </a:ln>
        </p:spPr>
        <p:txBody>
          <a:bodyPr/>
          <a:lstStyle/>
          <a:p>
            <a:pPr marL="342900" indent="-342900">
              <a:spcBef>
                <a:spcPct val="20000"/>
              </a:spcBef>
              <a:buFontTx/>
              <a:buChar char="•"/>
            </a:pPr>
            <a:r>
              <a:rPr lang="it-IT" altLang="it-IT" sz="3200">
                <a:latin typeface="Times New Roman" pitchFamily="18" charset="0"/>
              </a:rPr>
              <a:t>Albumina :</a:t>
            </a:r>
          </a:p>
          <a:p>
            <a:pPr marL="342900" indent="-342900" algn="just">
              <a:spcBef>
                <a:spcPct val="20000"/>
              </a:spcBef>
            </a:pPr>
            <a:r>
              <a:rPr lang="it-IT" altLang="it-IT" sz="2400">
                <a:latin typeface="Times New Roman" pitchFamily="18" charset="0"/>
              </a:rPr>
              <a:t>	-	a causa del pretrattamento a caldo (60°) o 	dell’estrazione a freddo è priva di rischio per la 	trasmissione. (</a:t>
            </a:r>
            <a:r>
              <a:rPr lang="it-IT" altLang="it-IT" sz="2400" i="1">
                <a:latin typeface="Times New Roman" pitchFamily="18" charset="0"/>
              </a:rPr>
              <a:t>Harrison – Principi di 	Medicina 	Interna</a:t>
            </a:r>
            <a:r>
              <a:rPr lang="it-IT" altLang="it-IT" sz="2400">
                <a:latin typeface="Times New Roman" pitchFamily="18" charset="0"/>
              </a:rPr>
              <a:t>)</a:t>
            </a:r>
          </a:p>
          <a:p>
            <a:pPr marL="342900" indent="-342900">
              <a:spcBef>
                <a:spcPct val="20000"/>
              </a:spcBef>
            </a:pPr>
            <a:endParaRPr lang="it-IT" altLang="it-IT" sz="3200">
              <a:latin typeface="Times New Roman" pitchFamily="18" charset="0"/>
            </a:endParaRPr>
          </a:p>
          <a:p>
            <a:pPr marL="342900" indent="-342900" algn="just">
              <a:spcBef>
                <a:spcPct val="20000"/>
              </a:spcBef>
            </a:pPr>
            <a:r>
              <a:rPr lang="it-IT" altLang="it-IT" sz="3200">
                <a:latin typeface="Times New Roman" pitchFamily="18" charset="0"/>
              </a:rPr>
              <a:t>	</a:t>
            </a:r>
            <a:r>
              <a:rPr lang="it-IT" altLang="it-IT" sz="2400">
                <a:latin typeface="Times New Roman" pitchFamily="18" charset="0"/>
              </a:rPr>
              <a:t>		</a:t>
            </a:r>
          </a:p>
        </p:txBody>
      </p:sp>
    </p:spTree>
    <p:extLst>
      <p:ext uri="{BB962C8B-B14F-4D97-AF65-F5344CB8AC3E}">
        <p14:creationId xmlns:p14="http://schemas.microsoft.com/office/powerpoint/2010/main" val="2250509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96752"/>
            <a:ext cx="7851648" cy="585936"/>
          </a:xfrm>
        </p:spPr>
        <p:txBody>
          <a:bodyPr>
            <a:noAutofit/>
          </a:bodyPr>
          <a:lstStyle/>
          <a:p>
            <a:pPr algn="ctr"/>
            <a:r>
              <a:rPr lang="it-IT" sz="1800" dirty="0" smtClean="0">
                <a:solidFill>
                  <a:srgbClr val="FF0000"/>
                </a:solidFill>
              </a:rPr>
              <a:t/>
            </a:r>
            <a:br>
              <a:rPr lang="it-IT" sz="1800" dirty="0" smtClean="0">
                <a:solidFill>
                  <a:srgbClr val="FF0000"/>
                </a:solidFill>
              </a:rPr>
            </a:br>
            <a:r>
              <a:rPr lang="it-IT" sz="1600" dirty="0">
                <a:solidFill>
                  <a:srgbClr val="FF0000"/>
                </a:solidFill>
                <a:latin typeface="+mn-lt"/>
              </a:rPr>
              <a:t/>
            </a:r>
            <a:br>
              <a:rPr lang="it-IT" sz="1600" dirty="0">
                <a:solidFill>
                  <a:srgbClr val="FF0000"/>
                </a:solidFill>
                <a:latin typeface="+mn-lt"/>
              </a:rPr>
            </a:br>
            <a:r>
              <a:rPr lang="it-IT" sz="1600" dirty="0" smtClean="0">
                <a:solidFill>
                  <a:srgbClr val="FF0000"/>
                </a:solidFill>
                <a:latin typeface="+mn-lt"/>
              </a:rPr>
              <a:t/>
            </a:r>
            <a:br>
              <a:rPr lang="it-IT" sz="1600" dirty="0" smtClean="0">
                <a:solidFill>
                  <a:srgbClr val="FF0000"/>
                </a:solidFill>
                <a:latin typeface="+mn-lt"/>
              </a:rPr>
            </a:br>
            <a:r>
              <a:rPr lang="it-IT" sz="1600" dirty="0">
                <a:solidFill>
                  <a:srgbClr val="FF0000"/>
                </a:solidFill>
                <a:latin typeface="+mn-lt"/>
              </a:rPr>
              <a:t/>
            </a:r>
            <a:br>
              <a:rPr lang="it-IT" sz="1600" dirty="0">
                <a:solidFill>
                  <a:srgbClr val="FF0000"/>
                </a:solidFill>
                <a:latin typeface="+mn-lt"/>
              </a:rPr>
            </a:br>
            <a:r>
              <a:rPr lang="it-IT" sz="2000" dirty="0" smtClean="0">
                <a:solidFill>
                  <a:srgbClr val="FFFF00"/>
                </a:solidFill>
                <a:effectLst/>
                <a:latin typeface="+mn-lt"/>
              </a:rPr>
              <a:t>LEGGE </a:t>
            </a:r>
            <a:r>
              <a:rPr lang="it-IT" sz="2000" dirty="0">
                <a:solidFill>
                  <a:srgbClr val="FFFF00"/>
                </a:solidFill>
                <a:effectLst/>
                <a:latin typeface="+mn-lt"/>
              </a:rPr>
              <a:t>11 marzo 1926, n. 416</a:t>
            </a:r>
            <a:r>
              <a:rPr lang="it-IT" sz="1600" dirty="0">
                <a:solidFill>
                  <a:srgbClr val="FF0000"/>
                </a:solidFill>
                <a:effectLst/>
                <a:latin typeface="+mn-lt"/>
              </a:rPr>
              <a:t> </a:t>
            </a:r>
            <a:r>
              <a:rPr lang="it-IT" sz="1600" dirty="0">
                <a:solidFill>
                  <a:srgbClr val="FF0000"/>
                </a:solidFill>
                <a:latin typeface="+mn-lt"/>
              </a:rPr>
              <a:t/>
            </a:r>
            <a:br>
              <a:rPr lang="it-IT" sz="1600" dirty="0">
                <a:solidFill>
                  <a:srgbClr val="FF0000"/>
                </a:solidFill>
                <a:latin typeface="+mn-lt"/>
              </a:rPr>
            </a:br>
            <a:r>
              <a:rPr lang="it-IT" sz="1600" i="1" dirty="0">
                <a:solidFill>
                  <a:schemeClr val="tx1"/>
                </a:solidFill>
                <a:effectLst/>
                <a:latin typeface="+mn-lt"/>
              </a:rPr>
              <a:t>Nuove disposizioni sulle procedure da seguirsi negli accertamenti medico-legali delle ferite, lesioni ed </a:t>
            </a:r>
            <a:r>
              <a:rPr lang="it-IT" sz="1600" i="1" dirty="0" err="1">
                <a:solidFill>
                  <a:schemeClr val="tx1"/>
                </a:solidFill>
                <a:effectLst/>
                <a:latin typeface="+mn-lt"/>
              </a:rPr>
              <a:t>infermita</a:t>
            </a:r>
            <a:r>
              <a:rPr lang="it-IT" sz="1600" i="1" dirty="0">
                <a:solidFill>
                  <a:schemeClr val="tx1"/>
                </a:solidFill>
                <a:effectLst/>
                <a:latin typeface="+mn-lt"/>
              </a:rPr>
              <a:t>̀ dei personali dipendenti dalle amministrazioni militari e da altre amministrazioni dello Stato.</a:t>
            </a:r>
            <a:br>
              <a:rPr lang="it-IT" sz="1600" i="1" dirty="0">
                <a:solidFill>
                  <a:schemeClr val="tx1"/>
                </a:solidFill>
                <a:effectLst/>
                <a:latin typeface="+mn-lt"/>
              </a:rPr>
            </a:br>
            <a:r>
              <a:rPr lang="it-IT" sz="1600" i="1" dirty="0">
                <a:solidFill>
                  <a:schemeClr val="bg1"/>
                </a:solidFill>
                <a:effectLst/>
                <a:latin typeface="+mn-lt"/>
              </a:rPr>
              <a:t>(G.U. n. 64, 18 marzo 1926) </a:t>
            </a:r>
            <a:endParaRPr lang="it-IT" sz="1600" dirty="0">
              <a:solidFill>
                <a:schemeClr val="bg1"/>
              </a:solidFill>
              <a:latin typeface="+mn-lt"/>
            </a:endParaRPr>
          </a:p>
        </p:txBody>
      </p:sp>
      <p:sp>
        <p:nvSpPr>
          <p:cNvPr id="3" name="Sottotitolo 2"/>
          <p:cNvSpPr>
            <a:spLocks noGrp="1"/>
          </p:cNvSpPr>
          <p:nvPr>
            <p:ph type="subTitle" idx="1"/>
          </p:nvPr>
        </p:nvSpPr>
        <p:spPr>
          <a:xfrm>
            <a:off x="323528" y="1556792"/>
            <a:ext cx="8496944" cy="4392290"/>
          </a:xfrm>
        </p:spPr>
        <p:txBody>
          <a:bodyPr>
            <a:noAutofit/>
          </a:bodyPr>
          <a:lstStyle/>
          <a:p>
            <a:pPr algn="just"/>
            <a:endParaRPr lang="it-IT" sz="1600" dirty="0" smtClean="0">
              <a:solidFill>
                <a:schemeClr val="bg1"/>
              </a:solidFill>
            </a:endParaRPr>
          </a:p>
          <a:p>
            <a:pPr algn="ctr"/>
            <a:r>
              <a:rPr lang="it-IT" sz="1800" b="1" dirty="0" smtClean="0">
                <a:solidFill>
                  <a:schemeClr val="bg1"/>
                </a:solidFill>
              </a:rPr>
              <a:t>Art.5</a:t>
            </a:r>
            <a:endParaRPr lang="it-IT" sz="1800" b="1" dirty="0">
              <a:solidFill>
                <a:schemeClr val="bg1"/>
              </a:solidFill>
            </a:endParaRPr>
          </a:p>
          <a:p>
            <a:pPr algn="just"/>
            <a:endParaRPr lang="it-IT" sz="1600" dirty="0" smtClean="0"/>
          </a:p>
          <a:p>
            <a:pPr algn="just"/>
            <a:r>
              <a:rPr lang="it-IT" sz="1600" dirty="0" smtClean="0"/>
              <a:t>“</a:t>
            </a:r>
            <a:r>
              <a:rPr lang="en-US" sz="1600" i="1" dirty="0" smtClean="0"/>
              <a:t>…</a:t>
            </a:r>
            <a:r>
              <a:rPr lang="it-IT" sz="1600" i="1" dirty="0" smtClean="0"/>
              <a:t>Salvo </a:t>
            </a:r>
            <a:r>
              <a:rPr lang="it-IT" sz="1600" i="1" dirty="0"/>
              <a:t>quanto disposto dagli articoli 7 e 8, nel termine di 90 giorni dall'avvenuta partecipazione il militare, l'impiegato o l'operaio </a:t>
            </a:r>
            <a:r>
              <a:rPr lang="it-IT" sz="1600" i="1" dirty="0" err="1"/>
              <a:t>puo</a:t>
            </a:r>
            <a:r>
              <a:rPr lang="it-IT" sz="1600" i="1" dirty="0"/>
              <a:t>̀ ricorrere alla competente Direzione di sanità militare territoriale. In tal caso la pratica viene deferita all'esame di una </a:t>
            </a:r>
            <a:r>
              <a:rPr lang="it-IT" sz="1600" b="1" i="1" dirty="0">
                <a:solidFill>
                  <a:schemeClr val="bg1"/>
                </a:solidFill>
              </a:rPr>
              <a:t>Commissione di seconda istanza</a:t>
            </a:r>
            <a:r>
              <a:rPr lang="it-IT" sz="1600" i="1" dirty="0"/>
              <a:t>, composta: </a:t>
            </a:r>
          </a:p>
          <a:p>
            <a:pPr algn="just"/>
            <a:endParaRPr lang="it-IT" sz="1600" i="1" dirty="0" smtClean="0"/>
          </a:p>
          <a:p>
            <a:pPr algn="just">
              <a:buFontTx/>
              <a:buChar char="-"/>
            </a:pPr>
            <a:r>
              <a:rPr lang="it-IT" sz="1600" i="1" dirty="0" smtClean="0"/>
              <a:t>dal </a:t>
            </a:r>
            <a:r>
              <a:rPr lang="it-IT" sz="1600" i="1" dirty="0"/>
              <a:t>direttore di sanità militare territoriale, il quale </a:t>
            </a:r>
            <a:r>
              <a:rPr lang="it-IT" sz="1600" i="1" dirty="0" err="1"/>
              <a:t>può</a:t>
            </a:r>
            <a:r>
              <a:rPr lang="it-IT" sz="1600" i="1" dirty="0"/>
              <a:t> delegare un colonnello medico </a:t>
            </a:r>
            <a:r>
              <a:rPr lang="it-IT" sz="1600" i="1" dirty="0" err="1"/>
              <a:t>più</a:t>
            </a:r>
            <a:r>
              <a:rPr lang="it-IT" sz="1600" i="1" dirty="0"/>
              <a:t> anziano del presidente della Commissione di prima istanza, presidente;</a:t>
            </a:r>
            <a:br>
              <a:rPr lang="it-IT" sz="1600" i="1" dirty="0"/>
            </a:br>
            <a:r>
              <a:rPr lang="it-IT" sz="1600" i="1" dirty="0" smtClean="0"/>
              <a:t>- da </a:t>
            </a:r>
            <a:r>
              <a:rPr lang="it-IT" sz="1600" i="1" dirty="0"/>
              <a:t>due ufficiali superiori medici, membri</a:t>
            </a:r>
            <a:r>
              <a:rPr lang="it-IT" sz="1600" i="1" dirty="0" smtClean="0"/>
              <a:t>.</a:t>
            </a:r>
          </a:p>
          <a:p>
            <a:pPr algn="just">
              <a:buFontTx/>
              <a:buChar char="-"/>
            </a:pPr>
            <a:endParaRPr lang="it-IT" sz="1600" i="1" dirty="0" smtClean="0"/>
          </a:p>
          <a:p>
            <a:pPr algn="just"/>
            <a:r>
              <a:rPr lang="it-IT" sz="1600" i="1" dirty="0" smtClean="0"/>
              <a:t>A </a:t>
            </a:r>
            <a:r>
              <a:rPr lang="it-IT" sz="1600" i="1" dirty="0"/>
              <a:t>richiesta del presidente </a:t>
            </a:r>
            <a:r>
              <a:rPr lang="it-IT" sz="1600" i="1" dirty="0" err="1"/>
              <a:t>può</a:t>
            </a:r>
            <a:r>
              <a:rPr lang="it-IT" sz="1600" i="1" dirty="0"/>
              <a:t> intervenire ai lavori della Commissione, con parere consultivo e senza diritto a voto, un ufficiale superiore o un impiegato della carriera direttiva o di concetto designato dal comandante del Corpo o capo dell'ufficio, cui appartiene </a:t>
            </a:r>
            <a:r>
              <a:rPr lang="it-IT" sz="1600" i="1" dirty="0" smtClean="0"/>
              <a:t>l'interessato</a:t>
            </a:r>
            <a:r>
              <a:rPr lang="en-US" sz="1600" i="1" dirty="0" smtClean="0"/>
              <a:t>…</a:t>
            </a:r>
            <a:r>
              <a:rPr lang="en-US" sz="1600" dirty="0" smtClean="0"/>
              <a:t>”</a:t>
            </a:r>
          </a:p>
          <a:p>
            <a:pPr algn="ctr"/>
            <a:endParaRPr lang="it-IT" sz="1100" dirty="0" smtClean="0"/>
          </a:p>
          <a:p>
            <a:pPr algn="ctr"/>
            <a:endParaRPr lang="it-IT" sz="1100" dirty="0"/>
          </a:p>
          <a:p>
            <a:pPr algn="ctr"/>
            <a:r>
              <a:rPr lang="it-IT" sz="1100" dirty="0" smtClean="0"/>
              <a:t>   </a:t>
            </a:r>
            <a:r>
              <a:rPr lang="it-IT" sz="1100" dirty="0" smtClean="0">
                <a:solidFill>
                  <a:schemeClr val="tx2"/>
                </a:solidFill>
              </a:rPr>
              <a:t>Ascea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a:p>
            <a:pPr algn="just"/>
            <a:endParaRPr lang="it-IT" sz="1700" dirty="0"/>
          </a:p>
        </p:txBody>
      </p:sp>
      <p:pic>
        <p:nvPicPr>
          <p:cNvPr id="5"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962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4941168"/>
            <a:ext cx="8496944" cy="585936"/>
          </a:xfrm>
        </p:spPr>
        <p:txBody>
          <a:bodyPr>
            <a:noAutofit/>
          </a:bodyPr>
          <a:lstStyle/>
          <a:p>
            <a:pPr algn="ct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smtClean="0">
                <a:solidFill>
                  <a:srgbClr val="000090"/>
                </a:solidFill>
                <a:effectLst/>
                <a:latin typeface="+mn-lt"/>
              </a:rPr>
              <a:t>    </a:t>
            </a: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
            </a:r>
            <a:br>
              <a:rPr lang="it-IT" sz="2200" i="1" dirty="0" smtClean="0">
                <a:solidFill>
                  <a:srgbClr val="000090"/>
                </a:solidFill>
                <a:effectLst/>
                <a:latin typeface="+mn-lt"/>
              </a:rPr>
            </a:br>
            <a:r>
              <a:rPr lang="it-IT" sz="2200" i="1" dirty="0">
                <a:solidFill>
                  <a:srgbClr val="000090"/>
                </a:solidFill>
                <a:effectLst/>
                <a:latin typeface="+mn-lt"/>
              </a:rPr>
              <a:t/>
            </a:r>
            <a:br>
              <a:rPr lang="it-IT" sz="2200" i="1" dirty="0">
                <a:solidFill>
                  <a:srgbClr val="000090"/>
                </a:solidFill>
                <a:effectLst/>
                <a:latin typeface="+mn-lt"/>
              </a:rPr>
            </a:br>
            <a:r>
              <a:rPr lang="it-IT" sz="2200" i="1" dirty="0" smtClean="0">
                <a:solidFill>
                  <a:srgbClr val="000090"/>
                </a:solidFill>
                <a:effectLst/>
                <a:latin typeface="+mn-lt"/>
              </a:rPr>
              <a:t>GRAZIE PER L’ATTENZIONE</a:t>
            </a:r>
            <a:r>
              <a:rPr lang="it-IT" sz="1800" dirty="0">
                <a:solidFill>
                  <a:schemeClr val="bg1">
                    <a:lumMod val="95000"/>
                    <a:lumOff val="5000"/>
                  </a:schemeClr>
                </a:solidFill>
                <a:effectLst/>
                <a:latin typeface="+mn-lt"/>
              </a:rPr>
              <a:t/>
            </a:r>
            <a:br>
              <a:rPr lang="it-IT" sz="1800" dirty="0">
                <a:solidFill>
                  <a:schemeClr val="bg1">
                    <a:lumMod val="95000"/>
                    <a:lumOff val="5000"/>
                  </a:schemeClr>
                </a:solidFill>
                <a:effectLst/>
                <a:latin typeface="+mn-lt"/>
              </a:rPr>
            </a:br>
            <a:r>
              <a:rPr lang="it-IT" sz="1800" dirty="0" smtClean="0">
                <a:solidFill>
                  <a:schemeClr val="bg1">
                    <a:lumMod val="95000"/>
                    <a:lumOff val="5000"/>
                  </a:schemeClr>
                </a:solidFill>
                <a:effectLst/>
                <a:latin typeface="+mn-lt"/>
              </a:rPr>
              <a:t/>
            </a:r>
            <a:br>
              <a:rPr lang="it-IT" sz="1800" dirty="0" smtClean="0">
                <a:solidFill>
                  <a:schemeClr val="bg1">
                    <a:lumMod val="95000"/>
                    <a:lumOff val="5000"/>
                  </a:schemeClr>
                </a:solidFill>
                <a:effectLst/>
                <a:latin typeface="+mn-lt"/>
              </a:rPr>
            </a:br>
            <a:endParaRPr lang="it-IT" sz="1800" dirty="0">
              <a:solidFill>
                <a:schemeClr val="bg1">
                  <a:lumMod val="95000"/>
                  <a:lumOff val="5000"/>
                </a:schemeClr>
              </a:solidFill>
              <a:effectLst>
                <a:outerShdw blurRad="38100" dist="38100" dir="2700000" algn="tl">
                  <a:srgbClr val="C0C0C0"/>
                </a:outerShdw>
              </a:effectLst>
              <a:latin typeface="+mn-lt"/>
            </a:endParaRPr>
          </a:p>
        </p:txBody>
      </p:sp>
      <p:pic>
        <p:nvPicPr>
          <p:cNvPr id="7" name="Picture 1038" descr="Nuovo stemma"/>
          <p:cNvPicPr>
            <a:picLocks noChangeAspect="1" noChangeArrowheads="1"/>
          </p:cNvPicPr>
          <p:nvPr/>
        </p:nvPicPr>
        <p:blipFill>
          <a:blip r:embed="rId2" cstate="print"/>
          <a:srcRect/>
          <a:stretch>
            <a:fillRect/>
          </a:stretch>
        </p:blipFill>
        <p:spPr bwMode="auto">
          <a:xfrm>
            <a:off x="3275856" y="404664"/>
            <a:ext cx="2736304" cy="4026700"/>
          </a:xfrm>
          <a:prstGeom prst="rect">
            <a:avLst/>
          </a:prstGeom>
          <a:noFill/>
          <a:ln w="9525">
            <a:noFill/>
            <a:miter lim="800000"/>
            <a:headEnd/>
            <a:tailEnd/>
          </a:ln>
          <a:effectLst>
            <a:reflection blurRad="6350" stA="50000" endA="300" endPos="55500" dist="101600" dir="5400000" sy="-100000" algn="bl" rotWithShape="0"/>
          </a:effectLst>
        </p:spPr>
      </p:pic>
      <p:pic>
        <p:nvPicPr>
          <p:cNvPr id="6"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0" y="6150114"/>
            <a:ext cx="9144000" cy="707886"/>
          </a:xfrm>
          <a:prstGeom prst="rect">
            <a:avLst/>
          </a:prstGeom>
        </p:spPr>
        <p:txBody>
          <a:bodyPr wrap="square">
            <a:spAutoFit/>
          </a:bodyPr>
          <a:lstStyle/>
          <a:p>
            <a:pPr algn="ctr">
              <a:spcBef>
                <a:spcPts val="48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a:t>
            </a:r>
            <a:r>
              <a:rPr lang="it-IT" dirty="0" smtClean="0">
                <a:solidFill>
                  <a:schemeClr val="tx2"/>
                </a:solidFill>
              </a:rPr>
              <a:t> </a:t>
            </a:r>
            <a:endParaRPr lang="en-US" dirty="0" smtClean="0"/>
          </a:p>
        </p:txBody>
      </p:sp>
      <p:pic>
        <p:nvPicPr>
          <p:cNvPr id="10" name="Picture 2" descr="C:\Users\marco.cannavicci\Desktop\LOGO DEFINITIV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32788"/>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it-IT" altLang="it-IT" b="1" smtClean="0">
                <a:solidFill>
                  <a:srgbClr val="FF3300"/>
                </a:solidFill>
              </a:rPr>
              <a:t>Contagio in attività di servizio</a:t>
            </a:r>
          </a:p>
        </p:txBody>
      </p:sp>
      <p:sp>
        <p:nvSpPr>
          <p:cNvPr id="39939" name="Rectangle 3"/>
          <p:cNvSpPr>
            <a:spLocks noGrp="1" noChangeArrowheads="1"/>
          </p:cNvSpPr>
          <p:nvPr>
            <p:ph type="body" idx="1"/>
          </p:nvPr>
        </p:nvSpPr>
        <p:spPr/>
        <p:txBody>
          <a:bodyPr/>
          <a:lstStyle/>
          <a:p>
            <a:r>
              <a:rPr lang="it-IT" altLang="it-IT" sz="2800" smtClean="0"/>
              <a:t>Contatto certo e documentato</a:t>
            </a:r>
          </a:p>
          <a:p>
            <a:r>
              <a:rPr lang="it-IT" altLang="it-IT" sz="2800" smtClean="0"/>
              <a:t>Esami periodici antecedenti</a:t>
            </a:r>
          </a:p>
          <a:p>
            <a:pPr>
              <a:spcBef>
                <a:spcPct val="50000"/>
              </a:spcBef>
            </a:pPr>
            <a:r>
              <a:rPr lang="it-IT" altLang="it-IT" sz="2800" smtClean="0"/>
              <a:t>Presunzione causale nell’evidenza di malattia (epatite acuta in 70-180 gg.in HBV, sieroconversione NAT in 21 gg., ELISA in 70 gg.per HCV o sindrome da infezione acuta HIV)</a:t>
            </a:r>
          </a:p>
          <a:p>
            <a:pPr>
              <a:spcBef>
                <a:spcPct val="50000"/>
              </a:spcBef>
            </a:pPr>
            <a:r>
              <a:rPr lang="it-IT" altLang="it-IT" sz="2800" smtClean="0"/>
              <a:t>Esclusione di altre cause,se possibile, di contagio</a:t>
            </a:r>
          </a:p>
          <a:p>
            <a:endParaRPr lang="it-IT" altLang="it-IT" sz="2800" smtClean="0"/>
          </a:p>
          <a:p>
            <a:endParaRPr lang="it-IT" altLang="it-IT" sz="2800" smtClean="0"/>
          </a:p>
        </p:txBody>
      </p:sp>
    </p:spTree>
    <p:extLst>
      <p:ext uri="{BB962C8B-B14F-4D97-AF65-F5344CB8AC3E}">
        <p14:creationId xmlns:p14="http://schemas.microsoft.com/office/powerpoint/2010/main" val="44615071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it-IT" altLang="it-IT" sz="4000" b="1" smtClean="0">
                <a:solidFill>
                  <a:srgbClr val="FF3300"/>
                </a:solidFill>
              </a:rPr>
              <a:t>Contagio coniugale e gestazionale</a:t>
            </a:r>
          </a:p>
        </p:txBody>
      </p:sp>
      <p:sp>
        <p:nvSpPr>
          <p:cNvPr id="40963" name="Rectangle 3"/>
          <p:cNvSpPr>
            <a:spLocks noGrp="1" noChangeArrowheads="1"/>
          </p:cNvSpPr>
          <p:nvPr>
            <p:ph type="body" idx="1"/>
          </p:nvPr>
        </p:nvSpPr>
        <p:spPr>
          <a:xfrm>
            <a:off x="539750" y="2781300"/>
            <a:ext cx="8229600" cy="2260600"/>
          </a:xfrm>
        </p:spPr>
        <p:txBody>
          <a:bodyPr/>
          <a:lstStyle/>
          <a:p>
            <a:r>
              <a:rPr lang="it-IT" altLang="it-IT" smtClean="0"/>
              <a:t>Valutazione genetica virale per HIV</a:t>
            </a:r>
          </a:p>
          <a:p>
            <a:r>
              <a:rPr lang="it-IT" altLang="it-IT" smtClean="0"/>
              <a:t>Genotipo virale dei due coniugi</a:t>
            </a:r>
          </a:p>
          <a:p>
            <a:r>
              <a:rPr lang="it-IT" altLang="it-IT" smtClean="0"/>
              <a:t>Valutazione cronologica</a:t>
            </a:r>
          </a:p>
        </p:txBody>
      </p:sp>
    </p:spTree>
    <p:extLst>
      <p:ext uri="{BB962C8B-B14F-4D97-AF65-F5344CB8AC3E}">
        <p14:creationId xmlns:p14="http://schemas.microsoft.com/office/powerpoint/2010/main" val="184837341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1" hangingPunct="1"/>
            <a:r>
              <a:rPr lang="it-IT" altLang="it-IT" sz="4400" b="1">
                <a:solidFill>
                  <a:srgbClr val="FF3300"/>
                </a:solidFill>
                <a:latin typeface="Times" pitchFamily="18" charset="0"/>
              </a:rPr>
              <a:t>ASSEGNO “UNA TANTUM”</a:t>
            </a:r>
          </a:p>
        </p:txBody>
      </p:sp>
      <p:sp>
        <p:nvSpPr>
          <p:cNvPr id="41987" name="Rectangle 14"/>
          <p:cNvSpPr>
            <a:spLocks noChangeArrowheads="1"/>
          </p:cNvSpPr>
          <p:nvPr/>
        </p:nvSpPr>
        <p:spPr bwMode="auto">
          <a:xfrm>
            <a:off x="1042988" y="1557338"/>
            <a:ext cx="7354887" cy="676275"/>
          </a:xfrm>
          <a:prstGeom prst="rect">
            <a:avLst/>
          </a:prstGeom>
          <a:noFill/>
          <a:ln w="9525">
            <a:noFill/>
            <a:miter lim="800000"/>
            <a:headEnd/>
            <a:tailEnd/>
          </a:ln>
        </p:spPr>
        <p:txBody>
          <a:bodyPr/>
          <a:lstStyle/>
          <a:p>
            <a:pPr algn="ctr" eaLnBrk="1" hangingPunct="1">
              <a:spcBef>
                <a:spcPct val="20000"/>
              </a:spcBef>
            </a:pPr>
            <a:r>
              <a:rPr lang="it-IT" altLang="it-IT" sz="3200">
                <a:solidFill>
                  <a:srgbClr val="1C1C1C"/>
                </a:solidFill>
                <a:latin typeface="Times" pitchFamily="18" charset="0"/>
              </a:rPr>
              <a:t>Certificato necroscopico (mod. ISTAT)</a:t>
            </a:r>
          </a:p>
        </p:txBody>
      </p:sp>
      <p:sp>
        <p:nvSpPr>
          <p:cNvPr id="41988" name="AutoShape 15"/>
          <p:cNvSpPr>
            <a:spLocks noChangeArrowheads="1"/>
          </p:cNvSpPr>
          <p:nvPr/>
        </p:nvSpPr>
        <p:spPr bwMode="auto">
          <a:xfrm>
            <a:off x="3851275" y="2420938"/>
            <a:ext cx="1225550" cy="936625"/>
          </a:xfrm>
          <a:prstGeom prst="downArrow">
            <a:avLst>
              <a:gd name="adj1" fmla="val 50000"/>
              <a:gd name="adj2" fmla="val 25000"/>
            </a:avLst>
          </a:prstGeom>
          <a:solidFill>
            <a:srgbClr val="A6F8E4"/>
          </a:solidFill>
          <a:ln w="9525">
            <a:solidFill>
              <a:srgbClr val="000000"/>
            </a:solidFill>
            <a:miter lim="800000"/>
            <a:headEnd/>
            <a:tailEnd/>
          </a:ln>
        </p:spPr>
        <p:txBody>
          <a:bodyPr wrap="none" anchor="ctr"/>
          <a:lstStyle/>
          <a:p>
            <a:pPr algn="ctr" eaLnBrk="1" hangingPunct="1"/>
            <a:endParaRPr lang="it-IT" altLang="it-IT"/>
          </a:p>
        </p:txBody>
      </p:sp>
      <p:sp>
        <p:nvSpPr>
          <p:cNvPr id="41989" name="Text Box 16"/>
          <p:cNvSpPr txBox="1">
            <a:spLocks noChangeArrowheads="1"/>
          </p:cNvSpPr>
          <p:nvPr/>
        </p:nvSpPr>
        <p:spPr bwMode="auto">
          <a:xfrm>
            <a:off x="3132138" y="2349500"/>
            <a:ext cx="2663825" cy="822325"/>
          </a:xfrm>
          <a:prstGeom prst="rect">
            <a:avLst/>
          </a:prstGeom>
          <a:noFill/>
          <a:ln w="9525">
            <a:noFill/>
            <a:miter lim="800000"/>
            <a:headEnd/>
            <a:tailEnd/>
          </a:ln>
        </p:spPr>
        <p:txBody>
          <a:bodyPr>
            <a:spAutoFit/>
          </a:bodyPr>
          <a:lstStyle/>
          <a:p>
            <a:pPr algn="ctr" eaLnBrk="1" hangingPunct="1">
              <a:spcBef>
                <a:spcPct val="50000"/>
              </a:spcBef>
            </a:pPr>
            <a:r>
              <a:rPr lang="it-IT" altLang="it-IT" sz="2400" b="1">
                <a:solidFill>
                  <a:srgbClr val="9C1D08"/>
                </a:solidFill>
              </a:rPr>
              <a:t>CAUSA DIRETTA</a:t>
            </a:r>
          </a:p>
        </p:txBody>
      </p:sp>
      <p:sp>
        <p:nvSpPr>
          <p:cNvPr id="41990" name="Text Box 17"/>
          <p:cNvSpPr txBox="1">
            <a:spLocks noChangeArrowheads="1"/>
          </p:cNvSpPr>
          <p:nvPr/>
        </p:nvSpPr>
        <p:spPr bwMode="auto">
          <a:xfrm>
            <a:off x="2627313" y="3573463"/>
            <a:ext cx="3673475" cy="457200"/>
          </a:xfrm>
          <a:prstGeom prst="rect">
            <a:avLst/>
          </a:prstGeom>
          <a:solidFill>
            <a:srgbClr val="A6F8E4"/>
          </a:solidFill>
          <a:ln w="9525">
            <a:noFill/>
            <a:miter lim="800000"/>
            <a:headEnd/>
            <a:tailEnd/>
          </a:ln>
        </p:spPr>
        <p:txBody>
          <a:bodyPr>
            <a:spAutoFit/>
          </a:bodyPr>
          <a:lstStyle/>
          <a:p>
            <a:pPr algn="ctr" eaLnBrk="1" hangingPunct="1">
              <a:spcBef>
                <a:spcPct val="50000"/>
              </a:spcBef>
            </a:pPr>
            <a:r>
              <a:rPr lang="it-IT" altLang="it-IT" sz="2400" b="1">
                <a:solidFill>
                  <a:srgbClr val="000000"/>
                </a:solidFill>
              </a:rPr>
              <a:t>BENEFICIO</a:t>
            </a:r>
          </a:p>
        </p:txBody>
      </p:sp>
      <p:sp>
        <p:nvSpPr>
          <p:cNvPr id="215058" name="Text Box 18"/>
          <p:cNvSpPr txBox="1">
            <a:spLocks noChangeArrowheads="1"/>
          </p:cNvSpPr>
          <p:nvPr/>
        </p:nvSpPr>
        <p:spPr bwMode="auto">
          <a:xfrm>
            <a:off x="323850" y="4632325"/>
            <a:ext cx="8640763" cy="1768475"/>
          </a:xfrm>
          <a:prstGeom prst="rect">
            <a:avLst/>
          </a:prstGeom>
          <a:noFill/>
          <a:ln w="9525">
            <a:noFill/>
            <a:miter lim="800000"/>
            <a:headEnd/>
            <a:tailEnd/>
          </a:ln>
        </p:spPr>
        <p:txBody>
          <a:bodyPr>
            <a:spAutoFit/>
          </a:bodyPr>
          <a:lstStyle/>
          <a:p>
            <a:pPr algn="just" eaLnBrk="1" hangingPunct="1">
              <a:spcBef>
                <a:spcPct val="50000"/>
              </a:spcBef>
              <a:buFontTx/>
              <a:buChar char="•"/>
            </a:pPr>
            <a:r>
              <a:rPr lang="it-IT" altLang="it-IT" sz="2000">
                <a:solidFill>
                  <a:srgbClr val="000000"/>
                </a:solidFill>
              </a:rPr>
              <a:t>LA CAUSA DI MORTE POSSEDEVA “VIS LESIVA” TALE DA PORTARE AD EXITUS ANCHE IN ASSENZA DI EPATOPATIA CRONICA OD INFEZIONE HIV?</a:t>
            </a:r>
          </a:p>
          <a:p>
            <a:pPr algn="just" eaLnBrk="1" hangingPunct="1">
              <a:spcBef>
                <a:spcPct val="50000"/>
              </a:spcBef>
              <a:buFontTx/>
              <a:buChar char="•"/>
            </a:pPr>
            <a:r>
              <a:rPr lang="it-IT" altLang="it-IT" sz="2000">
                <a:solidFill>
                  <a:srgbClr val="000000"/>
                </a:solidFill>
              </a:rPr>
              <a:t>L’EPATOPATIA CRONICA O L’INFEZIONE HIV HANNO LIMITATO I TRATTAMENTI ATTI AD EVITARE L’EXITUS?</a:t>
            </a:r>
          </a:p>
        </p:txBody>
      </p:sp>
      <p:sp>
        <p:nvSpPr>
          <p:cNvPr id="41992" name="AutoShape 19"/>
          <p:cNvSpPr>
            <a:spLocks noChangeArrowheads="1"/>
          </p:cNvSpPr>
          <p:nvPr/>
        </p:nvSpPr>
        <p:spPr bwMode="auto">
          <a:xfrm>
            <a:off x="1042988" y="2636838"/>
            <a:ext cx="1081087" cy="1152525"/>
          </a:xfrm>
          <a:prstGeom prst="lightningBolt">
            <a:avLst/>
          </a:prstGeom>
          <a:solidFill>
            <a:srgbClr val="FF3300"/>
          </a:solidFill>
          <a:ln w="9525">
            <a:solidFill>
              <a:srgbClr val="000000"/>
            </a:solidFill>
            <a:miter lim="800000"/>
            <a:headEnd/>
            <a:tailEnd/>
          </a:ln>
        </p:spPr>
        <p:txBody>
          <a:bodyPr wrap="none" anchor="ctr"/>
          <a:lstStyle/>
          <a:p>
            <a:pPr algn="ctr" eaLnBrk="1" hangingPunct="1"/>
            <a:endParaRPr lang="it-IT" altLang="it-IT"/>
          </a:p>
        </p:txBody>
      </p:sp>
      <p:sp>
        <p:nvSpPr>
          <p:cNvPr id="41993" name="AutoShape 20"/>
          <p:cNvSpPr>
            <a:spLocks noChangeArrowheads="1"/>
          </p:cNvSpPr>
          <p:nvPr/>
        </p:nvSpPr>
        <p:spPr bwMode="auto">
          <a:xfrm flipH="1">
            <a:off x="6877050" y="2565400"/>
            <a:ext cx="1081088" cy="1152525"/>
          </a:xfrm>
          <a:prstGeom prst="lightningBolt">
            <a:avLst/>
          </a:prstGeom>
          <a:solidFill>
            <a:srgbClr val="FF3300"/>
          </a:solidFill>
          <a:ln w="9525">
            <a:solidFill>
              <a:srgbClr val="000000"/>
            </a:solidFill>
            <a:miter lim="800000"/>
            <a:headEnd/>
            <a:tailEnd/>
          </a:ln>
        </p:spPr>
        <p:txBody>
          <a:bodyPr wrap="none" anchor="ctr"/>
          <a:lstStyle/>
          <a:p>
            <a:pPr algn="ctr" eaLnBrk="1" hangingPunct="1"/>
            <a:endParaRPr lang="it-IT" altLang="it-IT"/>
          </a:p>
        </p:txBody>
      </p:sp>
      <p:pic>
        <p:nvPicPr>
          <p:cNvPr id="215061" name="Picture 21" descr="arg-qmark-65-trans"/>
          <p:cNvPicPr>
            <a:picLocks noChangeAspect="1" noChangeArrowheads="1" noCrop="1"/>
          </p:cNvPicPr>
          <p:nvPr/>
        </p:nvPicPr>
        <p:blipFill>
          <a:blip r:embed="rId3" cstate="print"/>
          <a:srcRect/>
          <a:stretch>
            <a:fillRect/>
          </a:stretch>
        </p:blipFill>
        <p:spPr bwMode="auto">
          <a:xfrm>
            <a:off x="5292725" y="2060575"/>
            <a:ext cx="1724025" cy="2114550"/>
          </a:xfrm>
          <a:prstGeom prst="rect">
            <a:avLst/>
          </a:prstGeom>
          <a:noFill/>
          <a:ln w="9525">
            <a:noFill/>
            <a:miter lim="800000"/>
            <a:headEnd/>
            <a:tailEnd/>
          </a:ln>
        </p:spPr>
      </p:pic>
    </p:spTree>
    <p:extLst>
      <p:ext uri="{BB962C8B-B14F-4D97-AF65-F5344CB8AC3E}">
        <p14:creationId xmlns:p14="http://schemas.microsoft.com/office/powerpoint/2010/main" val="3249932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61"/>
                                        </p:tgtEl>
                                        <p:attrNameLst>
                                          <p:attrName>style.visibility</p:attrName>
                                        </p:attrNameLst>
                                      </p:cBhvr>
                                      <p:to>
                                        <p:strVal val="visible"/>
                                      </p:to>
                                    </p:set>
                                    <p:anim calcmode="lin" valueType="num">
                                      <p:cBhvr additive="base">
                                        <p:cTn id="7" dur="500" fill="hold"/>
                                        <p:tgtEl>
                                          <p:spTgt spid="215061"/>
                                        </p:tgtEl>
                                        <p:attrNameLst>
                                          <p:attrName>ppt_x</p:attrName>
                                        </p:attrNameLst>
                                      </p:cBhvr>
                                      <p:tavLst>
                                        <p:tav tm="0">
                                          <p:val>
                                            <p:strVal val="#ppt_x"/>
                                          </p:val>
                                        </p:tav>
                                        <p:tav tm="100000">
                                          <p:val>
                                            <p:strVal val="#ppt_x"/>
                                          </p:val>
                                        </p:tav>
                                      </p:tavLst>
                                    </p:anim>
                                    <p:anim calcmode="lin" valueType="num">
                                      <p:cBhvr additive="base">
                                        <p:cTn id="8" dur="500" fill="hold"/>
                                        <p:tgtEl>
                                          <p:spTgt spid="2150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5058"/>
                                        </p:tgtEl>
                                        <p:attrNameLst>
                                          <p:attrName>style.visibility</p:attrName>
                                        </p:attrNameLst>
                                      </p:cBhvr>
                                      <p:to>
                                        <p:strVal val="visible"/>
                                      </p:to>
                                    </p:set>
                                    <p:animEffect transition="in" filter="checkerboard(across)">
                                      <p:cBhvr>
                                        <p:cTn id="13" dur="500"/>
                                        <p:tgtEl>
                                          <p:spTgt spid="21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8"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subTitle" idx="1"/>
          </p:nvPr>
        </p:nvSpPr>
        <p:spPr>
          <a:xfrm>
            <a:off x="1835150" y="2997200"/>
            <a:ext cx="5638800" cy="1752600"/>
          </a:xfrm>
          <a:solidFill>
            <a:srgbClr val="F0F6A8"/>
          </a:solidFill>
        </p:spPr>
        <p:txBody>
          <a:bodyPr/>
          <a:lstStyle/>
          <a:p>
            <a:pPr eaLnBrk="1" hangingPunct="1">
              <a:lnSpc>
                <a:spcPct val="90000"/>
              </a:lnSpc>
              <a:spcBef>
                <a:spcPct val="50000"/>
              </a:spcBef>
            </a:pPr>
            <a:r>
              <a:rPr lang="it-IT" altLang="it-IT" sz="4000" b="1" smtClean="0">
                <a:solidFill>
                  <a:srgbClr val="000000"/>
                </a:solidFill>
              </a:rPr>
              <a:t>CONOSCENZA DELL’EVENTO DANNOSO</a:t>
            </a:r>
            <a:endParaRPr lang="it-IT" altLang="it-IT" smtClean="0"/>
          </a:p>
        </p:txBody>
      </p:sp>
      <p:grpSp>
        <p:nvGrpSpPr>
          <p:cNvPr id="2" name="Group 4"/>
          <p:cNvGrpSpPr>
            <a:grpSpLocks/>
          </p:cNvGrpSpPr>
          <p:nvPr/>
        </p:nvGrpSpPr>
        <p:grpSpPr bwMode="auto">
          <a:xfrm>
            <a:off x="179388" y="5157788"/>
            <a:ext cx="2736850" cy="1439862"/>
            <a:chOff x="22" y="3249"/>
            <a:chExt cx="1724" cy="907"/>
          </a:xfrm>
        </p:grpSpPr>
        <p:sp>
          <p:nvSpPr>
            <p:cNvPr id="230405" name="Rectangle 5"/>
            <p:cNvSpPr>
              <a:spLocks noChangeArrowheads="1"/>
            </p:cNvSpPr>
            <p:nvPr/>
          </p:nvSpPr>
          <p:spPr bwMode="blackWhite">
            <a:xfrm>
              <a:off x="22" y="3703"/>
              <a:ext cx="1724" cy="453"/>
            </a:xfrm>
            <a:prstGeom prst="rect">
              <a:avLst/>
            </a:prstGeom>
            <a:solidFill>
              <a:srgbClr val="FF0000"/>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lIns="90488" tIns="44450" rIns="90488" bIns="44450" anchor="ctr">
              <a:flatTx/>
            </a:bodyPr>
            <a:lstStyle/>
            <a:p>
              <a:pPr algn="ctr">
                <a:defRPr/>
              </a:pPr>
              <a:r>
                <a:rPr lang="en-US" sz="1600" b="1">
                  <a:solidFill>
                    <a:srgbClr val="FFCC00"/>
                  </a:solidFill>
                  <a:effectLst>
                    <a:outerShdw blurRad="38100" dist="38100" dir="2700000" algn="tl">
                      <a:srgbClr val="000000"/>
                    </a:outerShdw>
                  </a:effectLst>
                </a:rPr>
                <a:t>3 ANNI</a:t>
              </a:r>
            </a:p>
            <a:p>
              <a:pPr algn="ctr">
                <a:defRPr/>
              </a:pPr>
              <a:r>
                <a:rPr lang="en-US" sz="1600" b="1">
                  <a:solidFill>
                    <a:srgbClr val="FFCC00"/>
                  </a:solidFill>
                  <a:effectLst>
                    <a:outerShdw blurRad="38100" dist="38100" dir="2700000" algn="tl">
                      <a:srgbClr val="000000"/>
                    </a:outerShdw>
                  </a:effectLst>
                </a:rPr>
                <a:t>VACCINAZIONI ED EPATITI</a:t>
              </a:r>
            </a:p>
          </p:txBody>
        </p:sp>
        <p:sp>
          <p:nvSpPr>
            <p:cNvPr id="43020" name="AutoShape 6"/>
            <p:cNvSpPr>
              <a:spLocks noChangeArrowheads="1"/>
            </p:cNvSpPr>
            <p:nvPr/>
          </p:nvSpPr>
          <p:spPr bwMode="auto">
            <a:xfrm rot="2017129">
              <a:off x="793" y="3249"/>
              <a:ext cx="772" cy="22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3" name="Group 7"/>
          <p:cNvGrpSpPr>
            <a:grpSpLocks/>
          </p:cNvGrpSpPr>
          <p:nvPr/>
        </p:nvGrpSpPr>
        <p:grpSpPr bwMode="auto">
          <a:xfrm>
            <a:off x="3395663" y="5300663"/>
            <a:ext cx="2616200" cy="1296987"/>
            <a:chOff x="1973" y="3339"/>
            <a:chExt cx="1648" cy="817"/>
          </a:xfrm>
        </p:grpSpPr>
        <p:sp>
          <p:nvSpPr>
            <p:cNvPr id="230408" name="Rectangle 8"/>
            <p:cNvSpPr>
              <a:spLocks noChangeArrowheads="1"/>
            </p:cNvSpPr>
            <p:nvPr/>
          </p:nvSpPr>
          <p:spPr bwMode="blackWhite">
            <a:xfrm>
              <a:off x="1973" y="3748"/>
              <a:ext cx="1648" cy="408"/>
            </a:xfrm>
            <a:prstGeom prst="rect">
              <a:avLst/>
            </a:prstGeom>
            <a:solidFill>
              <a:srgbClr val="FF0000"/>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lIns="90488" tIns="44450" rIns="90488" bIns="44450" anchor="ctr">
              <a:flatTx/>
            </a:bodyPr>
            <a:lstStyle/>
            <a:p>
              <a:pPr algn="ctr">
                <a:defRPr/>
              </a:pPr>
              <a:r>
                <a:rPr lang="en-US" sz="1600" b="1">
                  <a:solidFill>
                    <a:srgbClr val="FFCC00"/>
                  </a:solidFill>
                  <a:effectLst>
                    <a:outerShdw blurRad="38100" dist="38100" dir="2700000" algn="tl">
                      <a:srgbClr val="000000"/>
                    </a:outerShdw>
                  </a:effectLst>
                </a:rPr>
                <a:t>10 ANNI</a:t>
              </a:r>
            </a:p>
            <a:p>
              <a:pPr algn="ctr">
                <a:defRPr/>
              </a:pPr>
              <a:r>
                <a:rPr lang="en-US" sz="1600" b="1">
                  <a:solidFill>
                    <a:srgbClr val="FFCC00"/>
                  </a:solidFill>
                  <a:effectLst>
                    <a:outerShdw blurRad="38100" dist="38100" dir="2700000" algn="tl">
                      <a:srgbClr val="000000"/>
                    </a:outerShdw>
                  </a:effectLst>
                </a:rPr>
                <a:t>HIV</a:t>
              </a:r>
            </a:p>
          </p:txBody>
        </p:sp>
        <p:sp>
          <p:nvSpPr>
            <p:cNvPr id="43018" name="AutoShape 9"/>
            <p:cNvSpPr>
              <a:spLocks noChangeArrowheads="1"/>
            </p:cNvSpPr>
            <p:nvPr/>
          </p:nvSpPr>
          <p:spPr bwMode="auto">
            <a:xfrm>
              <a:off x="2426" y="3339"/>
              <a:ext cx="772" cy="22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4" name="Group 10"/>
          <p:cNvGrpSpPr>
            <a:grpSpLocks/>
          </p:cNvGrpSpPr>
          <p:nvPr/>
        </p:nvGrpSpPr>
        <p:grpSpPr bwMode="auto">
          <a:xfrm>
            <a:off x="6480175" y="5157788"/>
            <a:ext cx="2700338" cy="1489075"/>
            <a:chOff x="3901" y="3249"/>
            <a:chExt cx="1701" cy="938"/>
          </a:xfrm>
        </p:grpSpPr>
        <p:sp>
          <p:nvSpPr>
            <p:cNvPr id="230411" name="Rectangle 11"/>
            <p:cNvSpPr>
              <a:spLocks noChangeArrowheads="1"/>
            </p:cNvSpPr>
            <p:nvPr/>
          </p:nvSpPr>
          <p:spPr bwMode="blackWhite">
            <a:xfrm>
              <a:off x="3901" y="3734"/>
              <a:ext cx="1701" cy="453"/>
            </a:xfrm>
            <a:prstGeom prst="rect">
              <a:avLst/>
            </a:prstGeom>
            <a:solidFill>
              <a:srgbClr val="FF0000"/>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lIns="90488" tIns="44450" rIns="90488" bIns="44450" anchor="ctr">
              <a:flatTx/>
            </a:bodyPr>
            <a:lstStyle/>
            <a:p>
              <a:pPr algn="ctr">
                <a:defRPr/>
              </a:pPr>
              <a:r>
                <a:rPr lang="en-US" sz="1600" b="1">
                  <a:solidFill>
                    <a:srgbClr val="FFCC00"/>
                  </a:solidFill>
                  <a:effectLst>
                    <a:outerShdw blurRad="38100" dist="38100" dir="2700000" algn="tl">
                      <a:srgbClr val="000000"/>
                    </a:outerShdw>
                  </a:effectLst>
                </a:rPr>
                <a:t>4 ANNI</a:t>
              </a:r>
            </a:p>
            <a:p>
              <a:pPr algn="ctr">
                <a:defRPr/>
              </a:pPr>
              <a:r>
                <a:rPr lang="en-US" sz="1600" b="1">
                  <a:solidFill>
                    <a:srgbClr val="FFCC00"/>
                  </a:solidFill>
                  <a:effectLst>
                    <a:outerShdw blurRad="38100" dist="38100" dir="2700000" algn="tl">
                      <a:srgbClr val="000000"/>
                    </a:outerShdw>
                  </a:effectLst>
                </a:rPr>
                <a:t>POLIOMELITE (362/99)</a:t>
              </a:r>
            </a:p>
          </p:txBody>
        </p:sp>
        <p:sp>
          <p:nvSpPr>
            <p:cNvPr id="43016" name="AutoShape 12"/>
            <p:cNvSpPr>
              <a:spLocks noChangeArrowheads="1"/>
            </p:cNvSpPr>
            <p:nvPr/>
          </p:nvSpPr>
          <p:spPr bwMode="auto">
            <a:xfrm rot="-1823391">
              <a:off x="4059" y="3249"/>
              <a:ext cx="772" cy="22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
        <p:nvSpPr>
          <p:cNvPr id="43014" name="Rectangle 2"/>
          <p:cNvSpPr>
            <a:spLocks noGrp="1" noChangeArrowheads="1"/>
          </p:cNvSpPr>
          <p:nvPr>
            <p:ph type="ctrTitle"/>
          </p:nvPr>
        </p:nvSpPr>
        <p:spPr>
          <a:xfrm>
            <a:off x="1403350" y="836613"/>
            <a:ext cx="6705600" cy="1143000"/>
          </a:xfrm>
          <a:noFill/>
        </p:spPr>
        <p:txBody>
          <a:bodyPr/>
          <a:lstStyle/>
          <a:p>
            <a:pPr eaLnBrk="1" hangingPunct="1"/>
            <a:r>
              <a:rPr lang="it-IT" altLang="it-IT" sz="4800" b="1" smtClean="0">
                <a:solidFill>
                  <a:srgbClr val="9C1D08"/>
                </a:solidFill>
              </a:rPr>
              <a:t>TEMPESTIVITA’</a:t>
            </a:r>
          </a:p>
        </p:txBody>
      </p:sp>
    </p:spTree>
    <p:extLst>
      <p:ext uri="{BB962C8B-B14F-4D97-AF65-F5344CB8AC3E}">
        <p14:creationId xmlns:p14="http://schemas.microsoft.com/office/powerpoint/2010/main" val="2149537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8"/>
          <p:cNvSpPr>
            <a:spLocks noChangeArrowheads="1"/>
          </p:cNvSpPr>
          <p:nvPr/>
        </p:nvSpPr>
        <p:spPr bwMode="auto">
          <a:xfrm>
            <a:off x="684213" y="908050"/>
            <a:ext cx="8459787" cy="5949950"/>
          </a:xfrm>
          <a:prstGeom prst="rect">
            <a:avLst/>
          </a:prstGeom>
          <a:solidFill>
            <a:srgbClr val="F0F6A8"/>
          </a:solidFill>
          <a:ln w="9525">
            <a:solidFill>
              <a:schemeClr val="tx1"/>
            </a:solidFill>
            <a:miter lim="800000"/>
            <a:headEnd/>
            <a:tailEnd/>
          </a:ln>
        </p:spPr>
        <p:txBody>
          <a:bodyPr wrap="none" anchor="ctr"/>
          <a:lstStyle/>
          <a:p>
            <a:pPr algn="ctr" eaLnBrk="1" hangingPunct="1"/>
            <a:endParaRPr lang="it-IT" altLang="it-IT"/>
          </a:p>
        </p:txBody>
      </p:sp>
      <p:sp>
        <p:nvSpPr>
          <p:cNvPr id="44035" name="Text Box 6"/>
          <p:cNvSpPr txBox="1">
            <a:spLocks noChangeArrowheads="1"/>
          </p:cNvSpPr>
          <p:nvPr/>
        </p:nvSpPr>
        <p:spPr bwMode="auto">
          <a:xfrm>
            <a:off x="1187450" y="1341438"/>
            <a:ext cx="6553200" cy="1938337"/>
          </a:xfrm>
          <a:prstGeom prst="rect">
            <a:avLst/>
          </a:prstGeom>
          <a:noFill/>
          <a:ln w="9525">
            <a:noFill/>
            <a:miter lim="800000"/>
            <a:headEnd/>
            <a:tailEnd/>
          </a:ln>
        </p:spPr>
        <p:txBody>
          <a:bodyPr>
            <a:spAutoFit/>
          </a:bodyPr>
          <a:lstStyle/>
          <a:p>
            <a:pPr algn="ctr" eaLnBrk="1" hangingPunct="1">
              <a:spcBef>
                <a:spcPct val="50000"/>
              </a:spcBef>
            </a:pPr>
            <a:r>
              <a:rPr lang="it-IT" altLang="it-IT" sz="2000">
                <a:solidFill>
                  <a:srgbClr val="9C1D08"/>
                </a:solidFill>
              </a:rPr>
              <a:t>Il riferimento legislativo è la Tab. A allegata al D.P.R. 834/81 “Riordino delle Pensioni di Guerra”</a:t>
            </a:r>
          </a:p>
          <a:p>
            <a:pPr algn="just" eaLnBrk="1" hangingPunct="1">
              <a:spcBef>
                <a:spcPct val="50000"/>
              </a:spcBef>
            </a:pPr>
            <a:r>
              <a:rPr lang="it-IT" altLang="it-IT" sz="1800"/>
              <a:t>Tale Tabella  è ripartita in 8 categorie ed il riferimento valutativo va considerato in termini di riduzione della capacità lavorativa generica</a:t>
            </a:r>
            <a:r>
              <a:rPr lang="it-IT" altLang="zh-CN" sz="1800">
                <a:ea typeface="SimSun" pitchFamily="2" charset="-122"/>
              </a:rPr>
              <a:t>, in base alla sentenza della Corte dei Conti 12/3/1960, n. 53710 </a:t>
            </a:r>
            <a:r>
              <a:rPr lang="it-IT" altLang="it-IT" sz="1800"/>
              <a:t>.</a:t>
            </a:r>
          </a:p>
        </p:txBody>
      </p:sp>
      <p:sp>
        <p:nvSpPr>
          <p:cNvPr id="44036" name="Text Box 7"/>
          <p:cNvSpPr txBox="1">
            <a:spLocks noChangeArrowheads="1"/>
          </p:cNvSpPr>
          <p:nvPr/>
        </p:nvSpPr>
        <p:spPr bwMode="auto">
          <a:xfrm>
            <a:off x="900113" y="4994275"/>
            <a:ext cx="7704137" cy="1328738"/>
          </a:xfrm>
          <a:prstGeom prst="rect">
            <a:avLst/>
          </a:prstGeom>
          <a:noFill/>
          <a:ln w="9525">
            <a:noFill/>
            <a:miter lim="800000"/>
            <a:headEnd/>
            <a:tailEnd/>
          </a:ln>
        </p:spPr>
        <p:txBody>
          <a:bodyPr>
            <a:spAutoFit/>
          </a:bodyPr>
          <a:lstStyle/>
          <a:p>
            <a:pPr algn="just" eaLnBrk="1" hangingPunct="1">
              <a:spcBef>
                <a:spcPct val="50000"/>
              </a:spcBef>
            </a:pPr>
            <a:r>
              <a:rPr lang="it-IT" altLang="it-IT" sz="1800"/>
              <a:t>La Tabella individua, classificandole, varie infermità alle quali vanno riferite in via “equitativa” le menomazioni non esplicitamente contemplate.</a:t>
            </a:r>
          </a:p>
          <a:p>
            <a:pPr algn="just" eaLnBrk="1" hangingPunct="1">
              <a:spcBef>
                <a:spcPct val="50000"/>
              </a:spcBef>
            </a:pPr>
            <a:r>
              <a:rPr lang="it-IT" altLang="it-IT" sz="1800"/>
              <a:t>Data la scarsa flessibilità dello strumento sono state proposte alcune ipotesi valutative, riferendosi anche al Decreto del 5/2/92 (invalidità civile).</a:t>
            </a:r>
          </a:p>
        </p:txBody>
      </p:sp>
      <p:graphicFrame>
        <p:nvGraphicFramePr>
          <p:cNvPr id="23669" name="Group 117"/>
          <p:cNvGraphicFramePr>
            <a:graphicFrameLocks noGrp="1"/>
          </p:cNvGraphicFramePr>
          <p:nvPr/>
        </p:nvGraphicFramePr>
        <p:xfrm>
          <a:off x="2195513" y="3500438"/>
          <a:ext cx="4608512" cy="1098552"/>
        </p:xfrm>
        <a:graphic>
          <a:graphicData uri="http://schemas.openxmlformats.org/drawingml/2006/table">
            <a:tbl>
              <a:tblPr/>
              <a:tblGrid>
                <a:gridCol w="1081087">
                  <a:extLst>
                    <a:ext uri="{9D8B030D-6E8A-4147-A177-3AD203B41FA5}">
                      <a16:colId xmlns:a16="http://schemas.microsoft.com/office/drawing/2014/main" val="20000"/>
                    </a:ext>
                  </a:extLst>
                </a:gridCol>
                <a:gridCol w="1366838">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100-80%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1° categoria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60-50%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5° categoria</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80-75%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2° categoria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50-40%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6° categoria</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75-70%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3° categoria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40-30%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7° categoria</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70-60%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4° categoria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30-20% </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SimSun" pitchFamily="2" charset="-122"/>
                          <a:cs typeface="Times New Roman" pitchFamily="18" charset="0"/>
                        </a:rPr>
                        <a:t>8° categoria</a:t>
                      </a:r>
                      <a:endParaRPr kumimoji="0" lang="it-IT" sz="1800" b="0" i="0" u="none" strike="noStrike" cap="none" normalizeH="0" baseline="0" smtClean="0">
                        <a:ln>
                          <a:noFill/>
                        </a:ln>
                        <a:solidFill>
                          <a:schemeClr val="tx1"/>
                        </a:solidFill>
                        <a:effectLst/>
                        <a:latin typeface="Arial" pitchFamily="34"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4064" name="Text Box 119"/>
          <p:cNvSpPr txBox="1">
            <a:spLocks noChangeArrowheads="1"/>
          </p:cNvSpPr>
          <p:nvPr/>
        </p:nvSpPr>
        <p:spPr bwMode="auto">
          <a:xfrm>
            <a:off x="0" y="188913"/>
            <a:ext cx="9144000" cy="457200"/>
          </a:xfrm>
          <a:prstGeom prst="rect">
            <a:avLst/>
          </a:prstGeom>
          <a:solidFill>
            <a:srgbClr val="A46200"/>
          </a:solidFill>
          <a:ln w="9525">
            <a:noFill/>
            <a:miter lim="800000"/>
            <a:headEnd/>
            <a:tailEnd/>
          </a:ln>
        </p:spPr>
        <p:txBody>
          <a:bodyPr>
            <a:spAutoFit/>
          </a:bodyPr>
          <a:lstStyle/>
          <a:p>
            <a:pPr algn="ctr" eaLnBrk="1" hangingPunct="1">
              <a:spcBef>
                <a:spcPct val="50000"/>
              </a:spcBef>
            </a:pPr>
            <a:r>
              <a:rPr lang="it-IT" altLang="it-IT" sz="2400" b="1"/>
              <a:t>VALUTAZIONE DEL DANNO PERMANENTE</a:t>
            </a:r>
            <a:endParaRPr lang="it-IT" altLang="it-IT" sz="1800" b="1"/>
          </a:p>
        </p:txBody>
      </p:sp>
    </p:spTree>
    <p:extLst>
      <p:ext uri="{BB962C8B-B14F-4D97-AF65-F5344CB8AC3E}">
        <p14:creationId xmlns:p14="http://schemas.microsoft.com/office/powerpoint/2010/main" val="535249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lgn="ctr" eaLnBrk="1" hangingPunct="1"/>
            <a:r>
              <a:rPr lang="it-IT" altLang="it-IT" b="1" smtClean="0">
                <a:solidFill>
                  <a:srgbClr val="FF3300"/>
                </a:solidFill>
              </a:rPr>
              <a:t>DANNO BIOLOGICO</a:t>
            </a:r>
          </a:p>
        </p:txBody>
      </p:sp>
      <p:graphicFrame>
        <p:nvGraphicFramePr>
          <p:cNvPr id="253991" name="Group 39"/>
          <p:cNvGraphicFramePr>
            <a:graphicFrameLocks noGrp="1"/>
          </p:cNvGraphicFramePr>
          <p:nvPr>
            <p:ph idx="1"/>
          </p:nvPr>
        </p:nvGraphicFramePr>
        <p:xfrm>
          <a:off x="1258888" y="2060575"/>
          <a:ext cx="7272337" cy="3259139"/>
        </p:xfrm>
        <a:graphic>
          <a:graphicData uri="http://schemas.openxmlformats.org/drawingml/2006/table">
            <a:tbl>
              <a:tblPr/>
              <a:tblGrid>
                <a:gridCol w="2303462">
                  <a:extLst>
                    <a:ext uri="{9D8B030D-6E8A-4147-A177-3AD203B41FA5}">
                      <a16:colId xmlns:a16="http://schemas.microsoft.com/office/drawing/2014/main" val="20000"/>
                    </a:ext>
                  </a:extLst>
                </a:gridCol>
                <a:gridCol w="4968875">
                  <a:extLst>
                    <a:ext uri="{9D8B030D-6E8A-4147-A177-3AD203B41FA5}">
                      <a16:colId xmlns:a16="http://schemas.microsoft.com/office/drawing/2014/main" val="20001"/>
                    </a:ext>
                  </a:extLst>
                </a:gridCol>
              </a:tblGrid>
              <a:tr h="80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CLASSE 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rPr>
                        <a:t>Patologia in quiescenza.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rPr>
                        <a:t>HCVab positivo non costituisce menomazione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extLst>
                  <a:ext uri="{0D108BD9-81ED-4DB2-BD59-A6C34878D82A}">
                    <a16:rowId xmlns:a16="http://schemas.microsoft.com/office/drawing/2014/main" val="10000"/>
                  </a:ext>
                </a:extLst>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CLASSE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(&lt;10%)</a:t>
                      </a:r>
                      <a:endParaRPr kumimoji="0" lang="it-IT"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rPr>
                        <a:t>HCV-rna è sufficiente a comprovare la replicazione virale pur in assenza di aumento delle transaminasi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extLst>
                  <a:ext uri="{0D108BD9-81ED-4DB2-BD59-A6C34878D82A}">
                    <a16:rowId xmlns:a16="http://schemas.microsoft.com/office/drawing/2014/main" val="10001"/>
                  </a:ext>
                </a:extLst>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CLASSE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(10-50%)</a:t>
                      </a:r>
                      <a:endParaRPr kumimoji="0" lang="it-IT"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rPr>
                        <a:t>Epatopatie croniche evolutive (valutazione dell’esame bioptico, fibrosi e dell’età)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6A8"/>
                    </a:solidFill>
                  </a:tcPr>
                </a:tc>
                <a:extLst>
                  <a:ext uri="{0D108BD9-81ED-4DB2-BD59-A6C34878D82A}">
                    <a16:rowId xmlns:a16="http://schemas.microsoft.com/office/drawing/2014/main" val="10002"/>
                  </a:ext>
                </a:extLst>
              </a:tr>
              <a:tr h="865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CLASSE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rPr>
                        <a:t>(&gt;50%)</a:t>
                      </a:r>
                      <a:endParaRPr kumimoji="0" lang="it-IT"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0F6A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pitchFamily="34" charset="0"/>
                        </a:rPr>
                        <a:t>Cirrosi più o meno conclamata e scompensata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0F6A8"/>
                    </a:solidFill>
                  </a:tcPr>
                </a:tc>
                <a:extLst>
                  <a:ext uri="{0D108BD9-81ED-4DB2-BD59-A6C34878D82A}">
                    <a16:rowId xmlns:a16="http://schemas.microsoft.com/office/drawing/2014/main" val="10003"/>
                  </a:ext>
                </a:extLst>
              </a:tr>
            </a:tbl>
          </a:graphicData>
        </a:graphic>
      </p:graphicFrame>
      <p:sp>
        <p:nvSpPr>
          <p:cNvPr id="45076" name="Rectangle 40"/>
          <p:cNvSpPr>
            <a:spLocks noChangeArrowheads="1"/>
          </p:cNvSpPr>
          <p:nvPr/>
        </p:nvSpPr>
        <p:spPr bwMode="auto">
          <a:xfrm>
            <a:off x="3708400" y="1125538"/>
            <a:ext cx="2273300" cy="701675"/>
          </a:xfrm>
          <a:prstGeom prst="rect">
            <a:avLst/>
          </a:prstGeom>
          <a:solidFill>
            <a:srgbClr val="F0F6A8"/>
          </a:solidFill>
          <a:ln w="9525">
            <a:noFill/>
            <a:miter lim="800000"/>
            <a:headEnd/>
            <a:tailEnd/>
          </a:ln>
        </p:spPr>
        <p:txBody>
          <a:bodyPr wrap="none">
            <a:spAutoFit/>
          </a:bodyPr>
          <a:lstStyle/>
          <a:p>
            <a:pPr algn="ctr" eaLnBrk="1" hangingPunct="1"/>
            <a:r>
              <a:rPr lang="it-IT" altLang="it-IT" sz="4000"/>
              <a:t>S.I.M.L.A</a:t>
            </a:r>
          </a:p>
        </p:txBody>
      </p:sp>
    </p:spTree>
    <p:extLst>
      <p:ext uri="{BB962C8B-B14F-4D97-AF65-F5344CB8AC3E}">
        <p14:creationId xmlns:p14="http://schemas.microsoft.com/office/powerpoint/2010/main" val="10933152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Text Box 9"/>
          <p:cNvSpPr txBox="1">
            <a:spLocks noChangeArrowheads="1"/>
          </p:cNvSpPr>
          <p:nvPr/>
        </p:nvSpPr>
        <p:spPr bwMode="auto">
          <a:xfrm>
            <a:off x="827088" y="981075"/>
            <a:ext cx="8316912" cy="2320925"/>
          </a:xfrm>
          <a:prstGeom prst="rect">
            <a:avLst/>
          </a:prstGeom>
          <a:solidFill>
            <a:srgbClr val="A6F8E4"/>
          </a:solidFill>
          <a:ln w="9525">
            <a:noFill/>
            <a:miter lim="800000"/>
            <a:headEnd/>
            <a:tailEnd/>
          </a:ln>
        </p:spPr>
        <p:txBody>
          <a:bodyPr>
            <a:spAutoFit/>
          </a:bodyPr>
          <a:lstStyle/>
          <a:p>
            <a:pPr algn="ctr" eaLnBrk="1" hangingPunct="1">
              <a:spcBef>
                <a:spcPct val="50000"/>
              </a:spcBef>
            </a:pPr>
            <a:r>
              <a:rPr lang="it-IT" altLang="it-IT" sz="2000"/>
              <a:t>Per le epatiti post-trasfusionali:</a:t>
            </a:r>
          </a:p>
          <a:p>
            <a:pPr algn="ctr" eaLnBrk="1" hangingPunct="1">
              <a:spcBef>
                <a:spcPct val="50000"/>
              </a:spcBef>
            </a:pPr>
            <a:endParaRPr lang="it-IT" altLang="it-IT" sz="2000"/>
          </a:p>
          <a:p>
            <a:pPr eaLnBrk="1" hangingPunct="1"/>
            <a:r>
              <a:rPr lang="it-IT" altLang="it-IT" sz="1600" b="1"/>
              <a:t>15) Le affezioni gastro-enteriche e delle ghiandole annesse con </a:t>
            </a:r>
          </a:p>
          <a:p>
            <a:pPr eaLnBrk="1" hangingPunct="1"/>
            <a:r>
              <a:rPr lang="it-IT" altLang="it-IT" sz="1600" b="1"/>
              <a:t>      grave e permanente deperimento organico.			  II CATEGORIA</a:t>
            </a:r>
          </a:p>
          <a:p>
            <a:pPr eaLnBrk="1" hangingPunct="1"/>
            <a:r>
              <a:rPr lang="it-IT" altLang="it-IT" sz="1600" b="1"/>
              <a:t>25) Colecistite cronica con disfunzione epatica persistente.	VII CATEGORIA</a:t>
            </a:r>
          </a:p>
          <a:p>
            <a:pPr eaLnBrk="1" hangingPunct="1"/>
            <a:r>
              <a:rPr lang="it-IT" altLang="it-IT" sz="1600" b="1"/>
              <a:t>22) Colecistite cronica o esiti di colecistectomia con  persistente</a:t>
            </a:r>
          </a:p>
          <a:p>
            <a:pPr eaLnBrk="1" hangingPunct="1"/>
            <a:r>
              <a:rPr lang="it-IT" altLang="it-IT" sz="1600" b="1"/>
              <a:t>       disepatismo.						VIII CATEGORIA</a:t>
            </a:r>
          </a:p>
          <a:p>
            <a:pPr eaLnBrk="1" hangingPunct="1"/>
            <a:endParaRPr lang="it-IT" altLang="it-IT" sz="1600" b="1"/>
          </a:p>
        </p:txBody>
      </p:sp>
      <p:sp>
        <p:nvSpPr>
          <p:cNvPr id="24587" name="Text Box 11"/>
          <p:cNvSpPr txBox="1">
            <a:spLocks noChangeArrowheads="1"/>
          </p:cNvSpPr>
          <p:nvPr/>
        </p:nvSpPr>
        <p:spPr bwMode="auto">
          <a:xfrm>
            <a:off x="144463" y="3382963"/>
            <a:ext cx="8999537" cy="3359150"/>
          </a:xfrm>
          <a:prstGeom prst="rect">
            <a:avLst/>
          </a:prstGeom>
          <a:solidFill>
            <a:srgbClr val="F0F6A8"/>
          </a:solidFill>
          <a:ln w="9525">
            <a:noFill/>
            <a:miter lim="800000"/>
            <a:headEnd/>
            <a:tailEnd/>
          </a:ln>
        </p:spPr>
        <p:txBody>
          <a:bodyPr>
            <a:spAutoFit/>
          </a:bodyPr>
          <a:lstStyle/>
          <a:p>
            <a:pPr algn="just" eaLnBrk="1" hangingPunct="1">
              <a:spcBef>
                <a:spcPct val="50000"/>
              </a:spcBef>
            </a:pPr>
            <a:r>
              <a:rPr lang="it-IT" altLang="it-IT" sz="2000" b="1">
                <a:solidFill>
                  <a:srgbClr val="9C1D08"/>
                </a:solidFill>
              </a:rPr>
              <a:t>Sulla base di parametri clinici ed anatomopatologici si è sintetizzato il seguente schema (Licciardello):</a:t>
            </a:r>
          </a:p>
          <a:p>
            <a:pPr algn="just" eaLnBrk="1" hangingPunct="1">
              <a:spcBef>
                <a:spcPct val="50000"/>
              </a:spcBef>
            </a:pPr>
            <a:endParaRPr lang="it-IT" altLang="it-IT" sz="2000" b="1">
              <a:solidFill>
                <a:srgbClr val="9C1D08"/>
              </a:solidFill>
            </a:endParaRPr>
          </a:p>
          <a:p>
            <a:pPr algn="just" eaLnBrk="1" hangingPunct="1">
              <a:spcBef>
                <a:spcPct val="50000"/>
              </a:spcBef>
            </a:pPr>
            <a:r>
              <a:rPr lang="it-IT" altLang="it-IT" sz="1600" b="1"/>
              <a:t>Epatite guarita senza danno anatomico e con PFE nella norma.     NESSUNA CATEGORIA </a:t>
            </a:r>
          </a:p>
          <a:p>
            <a:pPr algn="just" eaLnBrk="1" hangingPunct="1">
              <a:spcBef>
                <a:spcPct val="50000"/>
              </a:spcBef>
            </a:pPr>
            <a:r>
              <a:rPr lang="it-IT" altLang="it-IT" sz="1600" b="1"/>
              <a:t>Epatite cronica persistente con PFE lievemente alterate.                             VIII CATEGORIA</a:t>
            </a:r>
          </a:p>
          <a:p>
            <a:pPr algn="just" eaLnBrk="1" hangingPunct="1">
              <a:spcBef>
                <a:spcPct val="50000"/>
              </a:spcBef>
            </a:pPr>
            <a:r>
              <a:rPr lang="it-IT" altLang="it-IT" sz="1600" b="1"/>
              <a:t>Epatite cronica attiva con PFE alterate.                                       Dalla  V alla VII CATEGORIA</a:t>
            </a:r>
          </a:p>
          <a:p>
            <a:pPr algn="just" eaLnBrk="1" hangingPunct="1">
              <a:spcBef>
                <a:spcPct val="50000"/>
              </a:spcBef>
            </a:pPr>
            <a:r>
              <a:rPr lang="it-IT" altLang="it-IT" sz="1600" b="1"/>
              <a:t>Epatite cronica attiva ad iniziale ev. cirrogena senza ipertensione portale.   IV CATEGORIA</a:t>
            </a:r>
          </a:p>
          <a:p>
            <a:pPr algn="just" eaLnBrk="1" hangingPunct="1">
              <a:spcBef>
                <a:spcPct val="50000"/>
              </a:spcBef>
            </a:pPr>
            <a:r>
              <a:rPr lang="it-IT" altLang="it-IT" sz="1600" b="1"/>
              <a:t>Cirrosi epatica o ipertensione portale				          II- III  CATEGORIA</a:t>
            </a:r>
          </a:p>
          <a:p>
            <a:pPr algn="just" eaLnBrk="1" hangingPunct="1">
              <a:spcBef>
                <a:spcPct val="50000"/>
              </a:spcBef>
            </a:pPr>
            <a:r>
              <a:rPr lang="it-IT" altLang="it-IT" sz="1600" b="1"/>
              <a:t>Cirrosi epatica con segni di encefalopatia e disturbi di personalità.                 I CATEGORIA   </a:t>
            </a:r>
          </a:p>
        </p:txBody>
      </p:sp>
      <p:sp>
        <p:nvSpPr>
          <p:cNvPr id="46084" name="Text Box 13"/>
          <p:cNvSpPr txBox="1">
            <a:spLocks noChangeArrowheads="1"/>
          </p:cNvSpPr>
          <p:nvPr/>
        </p:nvSpPr>
        <p:spPr bwMode="auto">
          <a:xfrm>
            <a:off x="0" y="-100013"/>
            <a:ext cx="9144000" cy="1004888"/>
          </a:xfrm>
          <a:prstGeom prst="rect">
            <a:avLst/>
          </a:prstGeom>
          <a:solidFill>
            <a:srgbClr val="A46200"/>
          </a:solidFill>
          <a:ln w="9525">
            <a:noFill/>
            <a:miter lim="800000"/>
            <a:headEnd/>
            <a:tailEnd/>
          </a:ln>
        </p:spPr>
        <p:txBody>
          <a:bodyPr>
            <a:spAutoFit/>
          </a:bodyPr>
          <a:lstStyle/>
          <a:p>
            <a:pPr algn="ctr" eaLnBrk="1" hangingPunct="1">
              <a:lnSpc>
                <a:spcPct val="50000"/>
              </a:lnSpc>
              <a:spcBef>
                <a:spcPct val="50000"/>
              </a:spcBef>
            </a:pPr>
            <a:endParaRPr lang="it-IT" altLang="it-IT" sz="2400" b="1"/>
          </a:p>
          <a:p>
            <a:pPr algn="ctr" eaLnBrk="1" hangingPunct="1">
              <a:lnSpc>
                <a:spcPct val="50000"/>
              </a:lnSpc>
              <a:spcBef>
                <a:spcPct val="50000"/>
              </a:spcBef>
            </a:pPr>
            <a:r>
              <a:rPr lang="it-IT" altLang="it-IT" sz="2400" b="1">
                <a:solidFill>
                  <a:srgbClr val="FFFF00"/>
                </a:solidFill>
              </a:rPr>
              <a:t>VALUTAZIONE DEL DANNO PERMANENTE</a:t>
            </a:r>
          </a:p>
          <a:p>
            <a:pPr algn="ctr" eaLnBrk="1" hangingPunct="1">
              <a:lnSpc>
                <a:spcPct val="50000"/>
              </a:lnSpc>
              <a:spcBef>
                <a:spcPct val="50000"/>
              </a:spcBef>
            </a:pPr>
            <a:r>
              <a:rPr lang="it-IT" altLang="it-IT" sz="2400" b="1">
                <a:solidFill>
                  <a:srgbClr val="FFFF00"/>
                </a:solidFill>
              </a:rPr>
              <a:t>EPATITI</a:t>
            </a:r>
            <a:endParaRPr lang="it-IT" altLang="it-IT" sz="1800" b="1">
              <a:solidFill>
                <a:srgbClr val="FFFF00"/>
              </a:solidFill>
            </a:endParaRPr>
          </a:p>
        </p:txBody>
      </p:sp>
    </p:spTree>
    <p:extLst>
      <p:ext uri="{BB962C8B-B14F-4D97-AF65-F5344CB8AC3E}">
        <p14:creationId xmlns:p14="http://schemas.microsoft.com/office/powerpoint/2010/main" val="969373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checkerboard(across)">
                                      <p:cBhvr>
                                        <p:cTn id="7" dur="500"/>
                                        <p:tgtEl>
                                          <p:spTgt spid="24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87"/>
                                        </p:tgtEl>
                                        <p:attrNameLst>
                                          <p:attrName>style.visibility</p:attrName>
                                        </p:attrNameLst>
                                      </p:cBhvr>
                                      <p:to>
                                        <p:strVal val="visible"/>
                                      </p:to>
                                    </p:set>
                                    <p:animEffect transition="in" filter="diamond(in)">
                                      <p:cBhvr>
                                        <p:cTn id="12" dur="20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24587"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Text Box 11"/>
          <p:cNvSpPr txBox="1">
            <a:spLocks noChangeArrowheads="1"/>
          </p:cNvSpPr>
          <p:nvPr/>
        </p:nvSpPr>
        <p:spPr bwMode="auto">
          <a:xfrm>
            <a:off x="1331913" y="1125538"/>
            <a:ext cx="7345362" cy="1801812"/>
          </a:xfrm>
          <a:prstGeom prst="rect">
            <a:avLst/>
          </a:prstGeom>
          <a:solidFill>
            <a:srgbClr val="A6F8E4"/>
          </a:solidFill>
          <a:ln w="9525">
            <a:noFill/>
            <a:miter lim="800000"/>
            <a:headEnd/>
            <a:tailEnd/>
          </a:ln>
        </p:spPr>
        <p:txBody>
          <a:bodyPr>
            <a:spAutoFit/>
          </a:bodyPr>
          <a:lstStyle/>
          <a:p>
            <a:pPr algn="ctr" eaLnBrk="1" hangingPunct="1">
              <a:spcBef>
                <a:spcPct val="50000"/>
              </a:spcBef>
            </a:pPr>
            <a:r>
              <a:rPr lang="it-IT" altLang="it-IT" sz="2400" b="1">
                <a:solidFill>
                  <a:srgbClr val="9C1D08"/>
                </a:solidFill>
              </a:rPr>
              <a:t>A.I.D.S.</a:t>
            </a:r>
          </a:p>
          <a:p>
            <a:pPr algn="just" eaLnBrk="1" hangingPunct="1">
              <a:spcBef>
                <a:spcPct val="50000"/>
              </a:spcBef>
            </a:pPr>
            <a:r>
              <a:rPr lang="it-IT" altLang="it-IT" sz="1600" b="1"/>
              <a:t>Ancora più difficile inquadrare i polimorfi quadri clinici della malattia: La Circolare del Ministero della Sanità del 29/04/1994 “Revisione della definizione di caso di AIDS ai fini della sorveglianza epidemiologica” ha chiarito alcuni parametri clinici di valutazione, da basarsi sullo studio della malattia e sul grado di deficit immunitario  (CD4).</a:t>
            </a:r>
          </a:p>
        </p:txBody>
      </p:sp>
      <p:grpSp>
        <p:nvGrpSpPr>
          <p:cNvPr id="2" name="Group 15"/>
          <p:cNvGrpSpPr>
            <a:grpSpLocks/>
          </p:cNvGrpSpPr>
          <p:nvPr/>
        </p:nvGrpSpPr>
        <p:grpSpPr bwMode="auto">
          <a:xfrm>
            <a:off x="1187450" y="3068638"/>
            <a:ext cx="7488238" cy="3375025"/>
            <a:chOff x="500" y="2152"/>
            <a:chExt cx="4717" cy="2126"/>
          </a:xfrm>
        </p:grpSpPr>
        <p:sp>
          <p:nvSpPr>
            <p:cNvPr id="47109" name="AutoShape 12"/>
            <p:cNvSpPr>
              <a:spLocks noChangeArrowheads="1"/>
            </p:cNvSpPr>
            <p:nvPr/>
          </p:nvSpPr>
          <p:spPr bwMode="auto">
            <a:xfrm>
              <a:off x="2699" y="2152"/>
              <a:ext cx="317" cy="27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47110" name="Text Box 14"/>
            <p:cNvSpPr txBox="1">
              <a:spLocks noChangeArrowheads="1"/>
            </p:cNvSpPr>
            <p:nvPr/>
          </p:nvSpPr>
          <p:spPr bwMode="auto">
            <a:xfrm>
              <a:off x="500" y="2478"/>
              <a:ext cx="4717" cy="1800"/>
            </a:xfrm>
            <a:prstGeom prst="rect">
              <a:avLst/>
            </a:prstGeom>
            <a:solidFill>
              <a:srgbClr val="FF9933"/>
            </a:solidFill>
            <a:ln w="9525">
              <a:noFill/>
              <a:miter lim="800000"/>
              <a:headEnd/>
              <a:tailEnd/>
            </a:ln>
          </p:spPr>
          <p:txBody>
            <a:bodyPr>
              <a:spAutoFit/>
            </a:bodyPr>
            <a:lstStyle/>
            <a:p>
              <a:pPr eaLnBrk="1" hangingPunct="1">
                <a:spcBef>
                  <a:spcPct val="50000"/>
                </a:spcBef>
                <a:buFontTx/>
                <a:buChar char="-"/>
              </a:pPr>
              <a:r>
                <a:rPr lang="it-IT" altLang="it-IT" b="1">
                  <a:solidFill>
                    <a:srgbClr val="FFFF00"/>
                  </a:solidFill>
                </a:rPr>
                <a:t>Portatore asintomatico anticorpo positivo senza deficit immunologico CD4&gt;500/mc. </a:t>
              </a:r>
            </a:p>
            <a:p>
              <a:pPr eaLnBrk="1" hangingPunct="1">
                <a:spcBef>
                  <a:spcPct val="50000"/>
                </a:spcBef>
              </a:pPr>
              <a:r>
                <a:rPr lang="it-IT" altLang="it-IT" b="1">
                  <a:solidFill>
                    <a:srgbClr val="FFFF00"/>
                  </a:solidFill>
                </a:rPr>
                <a:t>                                                                                                                         VIII Categoria</a:t>
              </a:r>
            </a:p>
            <a:p>
              <a:pPr eaLnBrk="1" hangingPunct="1">
                <a:spcBef>
                  <a:spcPct val="50000"/>
                </a:spcBef>
                <a:buFontTx/>
                <a:buChar char="-"/>
              </a:pPr>
              <a:r>
                <a:rPr lang="it-IT" altLang="it-IT" b="1">
                  <a:solidFill>
                    <a:srgbClr val="FFFF00"/>
                  </a:solidFill>
                </a:rPr>
                <a:t>Iimmunodeficienza secondaria asintomatica con deficit immunologico CD4 &lt; 500/mc.</a:t>
              </a:r>
            </a:p>
            <a:p>
              <a:pPr eaLnBrk="1" hangingPunct="1">
                <a:spcBef>
                  <a:spcPct val="50000"/>
                </a:spcBef>
              </a:pPr>
              <a:r>
                <a:rPr lang="it-IT" altLang="it-IT" b="1">
                  <a:solidFill>
                    <a:srgbClr val="FFFF00"/>
                  </a:solidFill>
                </a:rPr>
                <a:t>						           VII Categoria</a:t>
              </a:r>
            </a:p>
            <a:p>
              <a:pPr eaLnBrk="1" hangingPunct="1">
                <a:spcBef>
                  <a:spcPct val="50000"/>
                </a:spcBef>
              </a:pPr>
              <a:r>
                <a:rPr lang="it-IT" altLang="it-IT" b="1">
                  <a:solidFill>
                    <a:srgbClr val="FFFF00"/>
                  </a:solidFill>
                </a:rPr>
                <a:t>- A.R.C. e L.G.P. (perdita di peso 15%,linfopenia,leucopenia,diarrea cronica,mughetto)</a:t>
              </a:r>
            </a:p>
            <a:p>
              <a:pPr eaLnBrk="1" hangingPunct="1">
                <a:spcBef>
                  <a:spcPct val="50000"/>
                </a:spcBef>
              </a:pPr>
              <a:r>
                <a:rPr lang="it-IT" altLang="it-IT" b="1">
                  <a:solidFill>
                    <a:srgbClr val="FFFF00"/>
                  </a:solidFill>
                </a:rPr>
                <a:t>						          VI Categoria</a:t>
              </a:r>
            </a:p>
            <a:p>
              <a:pPr eaLnBrk="1" hangingPunct="1">
                <a:spcBef>
                  <a:spcPct val="50000"/>
                </a:spcBef>
              </a:pPr>
              <a:r>
                <a:rPr lang="it-IT" altLang="it-IT" b="1">
                  <a:solidFill>
                    <a:srgbClr val="FFFF00"/>
                  </a:solidFill>
                </a:rPr>
                <a:t>-Wasting Syndrome					           V Categoria</a:t>
              </a:r>
            </a:p>
            <a:p>
              <a:pPr eaLnBrk="1" hangingPunct="1">
                <a:spcBef>
                  <a:spcPct val="50000"/>
                </a:spcBef>
              </a:pPr>
              <a:r>
                <a:rPr lang="it-IT" altLang="it-IT" b="1">
                  <a:solidFill>
                    <a:srgbClr val="FFFF00"/>
                  </a:solidFill>
                </a:rPr>
                <a:t>-Malattia conclamata con interessamento neurologico		           IV Categoria</a:t>
              </a:r>
            </a:p>
            <a:p>
              <a:pPr eaLnBrk="1" hangingPunct="1">
                <a:spcBef>
                  <a:spcPct val="50000"/>
                </a:spcBef>
              </a:pPr>
              <a:r>
                <a:rPr lang="it-IT" altLang="it-IT" b="1">
                  <a:solidFill>
                    <a:srgbClr val="FFFF00"/>
                  </a:solidFill>
                </a:rPr>
                <a:t>-Malattia conclamata con infezioni opportunistiche neoplasie,etc.	  dalla III alla I Cat.</a:t>
              </a:r>
            </a:p>
          </p:txBody>
        </p:sp>
      </p:grpSp>
      <p:sp>
        <p:nvSpPr>
          <p:cNvPr id="47108" name="Text Box 18"/>
          <p:cNvSpPr txBox="1">
            <a:spLocks noChangeArrowheads="1"/>
          </p:cNvSpPr>
          <p:nvPr/>
        </p:nvSpPr>
        <p:spPr bwMode="auto">
          <a:xfrm>
            <a:off x="0" y="-100013"/>
            <a:ext cx="9144000" cy="1004888"/>
          </a:xfrm>
          <a:prstGeom prst="rect">
            <a:avLst/>
          </a:prstGeom>
          <a:solidFill>
            <a:srgbClr val="A46200"/>
          </a:solidFill>
          <a:ln w="9525">
            <a:noFill/>
            <a:miter lim="800000"/>
            <a:headEnd/>
            <a:tailEnd/>
          </a:ln>
        </p:spPr>
        <p:txBody>
          <a:bodyPr>
            <a:spAutoFit/>
          </a:bodyPr>
          <a:lstStyle/>
          <a:p>
            <a:pPr algn="ctr" eaLnBrk="1" hangingPunct="1">
              <a:lnSpc>
                <a:spcPct val="50000"/>
              </a:lnSpc>
              <a:spcBef>
                <a:spcPct val="50000"/>
              </a:spcBef>
            </a:pPr>
            <a:endParaRPr lang="it-IT" altLang="it-IT" sz="2400" b="1"/>
          </a:p>
          <a:p>
            <a:pPr algn="ctr" eaLnBrk="1" hangingPunct="1">
              <a:lnSpc>
                <a:spcPct val="50000"/>
              </a:lnSpc>
              <a:spcBef>
                <a:spcPct val="50000"/>
              </a:spcBef>
            </a:pPr>
            <a:r>
              <a:rPr lang="it-IT" altLang="it-IT" sz="2400" b="1">
                <a:solidFill>
                  <a:srgbClr val="FFFF00"/>
                </a:solidFill>
              </a:rPr>
              <a:t>VALUTAZIONE DEL DANNO PERMANENTE</a:t>
            </a:r>
          </a:p>
          <a:p>
            <a:pPr algn="ctr" eaLnBrk="1" hangingPunct="1">
              <a:lnSpc>
                <a:spcPct val="50000"/>
              </a:lnSpc>
              <a:spcBef>
                <a:spcPct val="50000"/>
              </a:spcBef>
            </a:pPr>
            <a:r>
              <a:rPr lang="it-IT" altLang="it-IT" sz="2400" b="1">
                <a:solidFill>
                  <a:srgbClr val="FFFF00"/>
                </a:solidFill>
              </a:rPr>
              <a:t>HIV</a:t>
            </a:r>
            <a:endParaRPr lang="it-IT" altLang="it-IT" sz="1800" b="1">
              <a:solidFill>
                <a:srgbClr val="FFFF00"/>
              </a:solidFill>
            </a:endParaRPr>
          </a:p>
        </p:txBody>
      </p:sp>
    </p:spTree>
    <p:extLst>
      <p:ext uri="{BB962C8B-B14F-4D97-AF65-F5344CB8AC3E}">
        <p14:creationId xmlns:p14="http://schemas.microsoft.com/office/powerpoint/2010/main" val="1274598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slide(fromBottom)">
                                      <p:cBhvr>
                                        <p:cTn id="7" dur="500"/>
                                        <p:tgtEl>
                                          <p:spTgt spid="25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9" name="Oval 13"/>
          <p:cNvSpPr>
            <a:spLocks noChangeArrowheads="1"/>
          </p:cNvSpPr>
          <p:nvPr/>
        </p:nvSpPr>
        <p:spPr bwMode="auto">
          <a:xfrm>
            <a:off x="1547813" y="3141663"/>
            <a:ext cx="5761037" cy="1800225"/>
          </a:xfrm>
          <a:prstGeom prst="ellipse">
            <a:avLst/>
          </a:prstGeom>
          <a:solidFill>
            <a:srgbClr val="FFFF00"/>
          </a:solidFill>
          <a:ln w="9525">
            <a:solidFill>
              <a:schemeClr val="tx1"/>
            </a:solidFill>
            <a:round/>
            <a:headEnd/>
            <a:tailEnd/>
          </a:ln>
        </p:spPr>
        <p:txBody>
          <a:bodyPr wrap="none" anchor="ctr"/>
          <a:lstStyle/>
          <a:p>
            <a:pPr algn="ctr" eaLnBrk="1" hangingPunct="1"/>
            <a:endParaRPr lang="it-IT" altLang="it-IT"/>
          </a:p>
        </p:txBody>
      </p:sp>
      <p:sp>
        <p:nvSpPr>
          <p:cNvPr id="265219" name="Rectangle 3"/>
          <p:cNvSpPr>
            <a:spLocks noGrp="1" noChangeArrowheads="1"/>
          </p:cNvSpPr>
          <p:nvPr>
            <p:ph type="body" idx="1"/>
          </p:nvPr>
        </p:nvSpPr>
        <p:spPr>
          <a:xfrm>
            <a:off x="2268538" y="3775075"/>
            <a:ext cx="4392612" cy="576263"/>
          </a:xfrm>
        </p:spPr>
        <p:txBody>
          <a:bodyPr/>
          <a:lstStyle/>
          <a:p>
            <a:pPr>
              <a:buFontTx/>
              <a:buNone/>
            </a:pPr>
            <a:r>
              <a:rPr lang="it-IT" altLang="it-IT" sz="2800" smtClean="0"/>
              <a:t>	</a:t>
            </a:r>
            <a:r>
              <a:rPr lang="it-IT" altLang="it-IT" sz="2800" b="1" smtClean="0">
                <a:solidFill>
                  <a:srgbClr val="FF3300"/>
                </a:solidFill>
              </a:rPr>
              <a:t>ESITI   PERMANENTI</a:t>
            </a:r>
          </a:p>
        </p:txBody>
      </p:sp>
      <p:sp>
        <p:nvSpPr>
          <p:cNvPr id="48132" name="Text Box 5"/>
          <p:cNvSpPr txBox="1">
            <a:spLocks noChangeArrowheads="1"/>
          </p:cNvSpPr>
          <p:nvPr/>
        </p:nvSpPr>
        <p:spPr bwMode="auto">
          <a:xfrm>
            <a:off x="0" y="-100013"/>
            <a:ext cx="9144000" cy="1004888"/>
          </a:xfrm>
          <a:prstGeom prst="rect">
            <a:avLst/>
          </a:prstGeom>
          <a:solidFill>
            <a:srgbClr val="A46200"/>
          </a:solidFill>
          <a:ln w="9525">
            <a:noFill/>
            <a:miter lim="800000"/>
            <a:headEnd/>
            <a:tailEnd/>
          </a:ln>
        </p:spPr>
        <p:txBody>
          <a:bodyPr>
            <a:spAutoFit/>
          </a:bodyPr>
          <a:lstStyle/>
          <a:p>
            <a:pPr algn="ctr" eaLnBrk="1" hangingPunct="1">
              <a:lnSpc>
                <a:spcPct val="50000"/>
              </a:lnSpc>
              <a:spcBef>
                <a:spcPct val="50000"/>
              </a:spcBef>
            </a:pPr>
            <a:endParaRPr lang="it-IT" altLang="it-IT" sz="2400" b="1"/>
          </a:p>
          <a:p>
            <a:pPr algn="ctr" eaLnBrk="1" hangingPunct="1">
              <a:lnSpc>
                <a:spcPct val="50000"/>
              </a:lnSpc>
              <a:spcBef>
                <a:spcPct val="50000"/>
              </a:spcBef>
            </a:pPr>
            <a:r>
              <a:rPr lang="it-IT" altLang="it-IT" sz="2400" b="1">
                <a:solidFill>
                  <a:srgbClr val="FFFF00"/>
                </a:solidFill>
              </a:rPr>
              <a:t>VALUTAZIONE DEL DANNO PERMANENTE</a:t>
            </a:r>
          </a:p>
          <a:p>
            <a:pPr algn="ctr" eaLnBrk="1" hangingPunct="1">
              <a:lnSpc>
                <a:spcPct val="50000"/>
              </a:lnSpc>
              <a:spcBef>
                <a:spcPct val="50000"/>
              </a:spcBef>
            </a:pPr>
            <a:r>
              <a:rPr lang="it-IT" altLang="it-IT" sz="2400" b="1">
                <a:solidFill>
                  <a:srgbClr val="FFFF00"/>
                </a:solidFill>
              </a:rPr>
              <a:t>VACCINAZIONI</a:t>
            </a:r>
            <a:endParaRPr lang="it-IT" altLang="it-IT" sz="1800" b="1">
              <a:solidFill>
                <a:srgbClr val="FFFF00"/>
              </a:solidFill>
            </a:endParaRPr>
          </a:p>
        </p:txBody>
      </p:sp>
      <p:grpSp>
        <p:nvGrpSpPr>
          <p:cNvPr id="2" name="Group 6"/>
          <p:cNvGrpSpPr>
            <a:grpSpLocks/>
          </p:cNvGrpSpPr>
          <p:nvPr/>
        </p:nvGrpSpPr>
        <p:grpSpPr bwMode="auto">
          <a:xfrm>
            <a:off x="755650" y="1916113"/>
            <a:ext cx="7705725" cy="1946275"/>
            <a:chOff x="793" y="1252"/>
            <a:chExt cx="4854" cy="1226"/>
          </a:xfrm>
        </p:grpSpPr>
        <p:grpSp>
          <p:nvGrpSpPr>
            <p:cNvPr id="3" name="Group 7"/>
            <p:cNvGrpSpPr>
              <a:grpSpLocks/>
            </p:cNvGrpSpPr>
            <p:nvPr/>
          </p:nvGrpSpPr>
          <p:grpSpPr bwMode="auto">
            <a:xfrm>
              <a:off x="793" y="1298"/>
              <a:ext cx="2132" cy="1180"/>
              <a:chOff x="521" y="1525"/>
              <a:chExt cx="2132" cy="1180"/>
            </a:xfrm>
          </p:grpSpPr>
          <p:sp>
            <p:nvSpPr>
              <p:cNvPr id="48138" name="AutoShape 8"/>
              <p:cNvSpPr>
                <a:spLocks noChangeArrowheads="1"/>
              </p:cNvSpPr>
              <p:nvPr/>
            </p:nvSpPr>
            <p:spPr bwMode="auto">
              <a:xfrm>
                <a:off x="521" y="1525"/>
                <a:ext cx="2132" cy="1180"/>
              </a:xfrm>
              <a:prstGeom prst="irregularSeal2">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48139" name="Text Box 9"/>
              <p:cNvSpPr txBox="1">
                <a:spLocks noChangeArrowheads="1"/>
              </p:cNvSpPr>
              <p:nvPr/>
            </p:nvSpPr>
            <p:spPr bwMode="auto">
              <a:xfrm>
                <a:off x="930" y="1933"/>
                <a:ext cx="1180" cy="212"/>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rgbClr val="9C1D08"/>
                    </a:solidFill>
                  </a:rPr>
                  <a:t>REAZIONI</a:t>
                </a:r>
              </a:p>
            </p:txBody>
          </p:sp>
        </p:grpSp>
        <p:grpSp>
          <p:nvGrpSpPr>
            <p:cNvPr id="4" name="Group 10"/>
            <p:cNvGrpSpPr>
              <a:grpSpLocks/>
            </p:cNvGrpSpPr>
            <p:nvPr/>
          </p:nvGrpSpPr>
          <p:grpSpPr bwMode="auto">
            <a:xfrm>
              <a:off x="3515" y="1252"/>
              <a:ext cx="2132" cy="1180"/>
              <a:chOff x="3016" y="1525"/>
              <a:chExt cx="2132" cy="1180"/>
            </a:xfrm>
          </p:grpSpPr>
          <p:sp>
            <p:nvSpPr>
              <p:cNvPr id="48136" name="AutoShape 11"/>
              <p:cNvSpPr>
                <a:spLocks noChangeArrowheads="1"/>
              </p:cNvSpPr>
              <p:nvPr/>
            </p:nvSpPr>
            <p:spPr bwMode="auto">
              <a:xfrm>
                <a:off x="3016" y="1525"/>
                <a:ext cx="2132" cy="1180"/>
              </a:xfrm>
              <a:prstGeom prst="irregularSeal2">
                <a:avLst/>
              </a:prstGeom>
              <a:solidFill>
                <a:srgbClr val="8BCACF"/>
              </a:solidFill>
              <a:ln w="9525">
                <a:solidFill>
                  <a:schemeClr val="tx1"/>
                </a:solidFill>
                <a:miter lim="800000"/>
                <a:headEnd/>
                <a:tailEnd/>
              </a:ln>
            </p:spPr>
            <p:txBody>
              <a:bodyPr wrap="none" anchor="ctr"/>
              <a:lstStyle/>
              <a:p>
                <a:pPr algn="ctr" eaLnBrk="1" hangingPunct="1"/>
                <a:endParaRPr lang="it-IT" altLang="it-IT"/>
              </a:p>
            </p:txBody>
          </p:sp>
          <p:sp>
            <p:nvSpPr>
              <p:cNvPr id="48137" name="Text Box 12"/>
              <p:cNvSpPr txBox="1">
                <a:spLocks noChangeArrowheads="1"/>
              </p:cNvSpPr>
              <p:nvPr/>
            </p:nvSpPr>
            <p:spPr bwMode="auto">
              <a:xfrm>
                <a:off x="3469" y="1933"/>
                <a:ext cx="1180" cy="212"/>
              </a:xfrm>
              <a:prstGeom prst="rect">
                <a:avLst/>
              </a:prstGeom>
              <a:solidFill>
                <a:srgbClr val="8BCACF"/>
              </a:solidFill>
              <a:ln w="9525">
                <a:noFill/>
                <a:miter lim="800000"/>
                <a:headEnd/>
                <a:tailEnd/>
              </a:ln>
            </p:spPr>
            <p:txBody>
              <a:bodyPr>
                <a:spAutoFit/>
              </a:bodyPr>
              <a:lstStyle/>
              <a:p>
                <a:pPr algn="ctr" eaLnBrk="1" hangingPunct="1">
                  <a:spcBef>
                    <a:spcPct val="50000"/>
                  </a:spcBef>
                </a:pPr>
                <a:r>
                  <a:rPr lang="it-IT" altLang="it-IT" sz="1600" b="1">
                    <a:solidFill>
                      <a:srgbClr val="9C1D08"/>
                    </a:solidFill>
                  </a:rPr>
                  <a:t>COMPLICANZE</a:t>
                </a:r>
              </a:p>
            </p:txBody>
          </p:sp>
        </p:grpSp>
      </p:grpSp>
    </p:spTree>
    <p:extLst>
      <p:ext uri="{BB962C8B-B14F-4D97-AF65-F5344CB8AC3E}">
        <p14:creationId xmlns:p14="http://schemas.microsoft.com/office/powerpoint/2010/main" val="1180292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65229"/>
                                        </p:tgtEl>
                                        <p:attrNameLst>
                                          <p:attrName>style.visibility</p:attrName>
                                        </p:attrNameLst>
                                      </p:cBhvr>
                                      <p:to>
                                        <p:strVal val="visible"/>
                                      </p:to>
                                    </p:set>
                                    <p:animEffect transition="in" filter="checkerboard(across)">
                                      <p:cBhvr>
                                        <p:cTn id="11" dur="500"/>
                                        <p:tgtEl>
                                          <p:spTgt spid="265229"/>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65219">
                                            <p:txEl>
                                              <p:pRg st="0" end="0"/>
                                            </p:txEl>
                                          </p:spTgt>
                                        </p:tgtEl>
                                        <p:attrNameLst>
                                          <p:attrName>style.visibility</p:attrName>
                                        </p:attrNameLst>
                                      </p:cBhvr>
                                      <p:to>
                                        <p:strVal val="visible"/>
                                      </p:to>
                                    </p:set>
                                    <p:animEffect transition="in" filter="checkerboard(across)">
                                      <p:cBhvr>
                                        <p:cTn id="15" dur="500"/>
                                        <p:tgtEl>
                                          <p:spTgt spid="265219">
                                            <p:txEl>
                                              <p:pRg st="0" end="0"/>
                                            </p:txEl>
                                          </p:spTgt>
                                        </p:tgtEl>
                                      </p:cBhvr>
                                    </p:animEffect>
                                  </p:childTnLst>
                                </p:cTn>
                              </p:par>
                            </p:childTnLst>
                          </p:cTn>
                        </p:par>
                        <p:par>
                          <p:cTn id="16" fill="hold" nodeType="afterGroup">
                            <p:stCondLst>
                              <p:cond delay="1500"/>
                            </p:stCondLst>
                            <p:childTnLst>
                              <p:par>
                                <p:cTn id="17" presetID="6" presetClass="emph" presetSubtype="0" fill="hold" grpId="1" nodeType="afterEffect">
                                  <p:stCondLst>
                                    <p:cond delay="0"/>
                                  </p:stCondLst>
                                  <p:childTnLst>
                                    <p:animScale>
                                      <p:cBhvr>
                                        <p:cTn id="18" dur="2000" fill="hold"/>
                                        <p:tgtEl>
                                          <p:spTgt spid="2652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9" grpId="0" animBg="1"/>
      <p:bldP spid="265229" grpId="1" animBg="1"/>
      <p:bldP spid="265219"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1331913" y="1557338"/>
            <a:ext cx="6481762" cy="366712"/>
          </a:xfrm>
          <a:prstGeom prst="rect">
            <a:avLst/>
          </a:prstGeom>
          <a:solidFill>
            <a:schemeClr val="folHlink"/>
          </a:solidFill>
          <a:ln w="9525">
            <a:noFill/>
            <a:miter lim="800000"/>
            <a:headEnd/>
            <a:tailEnd/>
          </a:ln>
        </p:spPr>
        <p:txBody>
          <a:bodyPr>
            <a:spAutoFit/>
          </a:bodyPr>
          <a:lstStyle/>
          <a:p>
            <a:pPr algn="ctr" eaLnBrk="1" hangingPunct="1">
              <a:spcBef>
                <a:spcPct val="50000"/>
              </a:spcBef>
            </a:pPr>
            <a:r>
              <a:rPr lang="it-IT" altLang="it-IT" sz="1800"/>
              <a:t>VACCINAZIONI</a:t>
            </a:r>
          </a:p>
        </p:txBody>
      </p:sp>
      <p:sp>
        <p:nvSpPr>
          <p:cNvPr id="9221" name="Rectangle 5"/>
          <p:cNvSpPr>
            <a:spLocks noChangeArrowheads="1"/>
          </p:cNvSpPr>
          <p:nvPr/>
        </p:nvSpPr>
        <p:spPr bwMode="blackWhite">
          <a:xfrm>
            <a:off x="1763713" y="333375"/>
            <a:ext cx="5700712" cy="719138"/>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PRINCIPALI COMPLICAZIONI</a:t>
            </a:r>
            <a:endParaRPr lang="en-US" sz="1800" b="1">
              <a:solidFill>
                <a:schemeClr val="accent2"/>
              </a:solidFill>
              <a:effectLst>
                <a:outerShdw blurRad="38100" dist="38100" dir="2700000" algn="tl">
                  <a:srgbClr val="000000"/>
                </a:outerShdw>
              </a:effectLst>
            </a:endParaRPr>
          </a:p>
        </p:txBody>
      </p:sp>
      <p:sp>
        <p:nvSpPr>
          <p:cNvPr id="49156" name="Text Box 6"/>
          <p:cNvSpPr txBox="1">
            <a:spLocks noChangeArrowheads="1"/>
          </p:cNvSpPr>
          <p:nvPr/>
        </p:nvSpPr>
        <p:spPr bwMode="auto">
          <a:xfrm>
            <a:off x="1619250" y="3998913"/>
            <a:ext cx="3527425" cy="366712"/>
          </a:xfrm>
          <a:prstGeom prst="rect">
            <a:avLst/>
          </a:prstGeom>
          <a:noFill/>
          <a:ln w="9525">
            <a:noFill/>
            <a:miter lim="800000"/>
            <a:headEnd/>
            <a:tailEnd/>
          </a:ln>
        </p:spPr>
        <p:txBody>
          <a:bodyPr>
            <a:spAutoFit/>
          </a:bodyPr>
          <a:lstStyle/>
          <a:p>
            <a:pPr algn="ctr" eaLnBrk="1" hangingPunct="1">
              <a:spcBef>
                <a:spcPct val="50000"/>
              </a:spcBef>
            </a:pPr>
            <a:endParaRPr lang="it-IT" altLang="it-IT" sz="1800"/>
          </a:p>
        </p:txBody>
      </p:sp>
      <p:grpSp>
        <p:nvGrpSpPr>
          <p:cNvPr id="2" name="Group 33"/>
          <p:cNvGrpSpPr>
            <a:grpSpLocks/>
          </p:cNvGrpSpPr>
          <p:nvPr/>
        </p:nvGrpSpPr>
        <p:grpSpPr bwMode="auto">
          <a:xfrm>
            <a:off x="-36513" y="2565400"/>
            <a:ext cx="4683126" cy="3168650"/>
            <a:chOff x="-23" y="1616"/>
            <a:chExt cx="2950" cy="1996"/>
          </a:xfrm>
        </p:grpSpPr>
        <p:grpSp>
          <p:nvGrpSpPr>
            <p:cNvPr id="3" name="Group 21"/>
            <p:cNvGrpSpPr>
              <a:grpSpLocks/>
            </p:cNvGrpSpPr>
            <p:nvPr/>
          </p:nvGrpSpPr>
          <p:grpSpPr bwMode="auto">
            <a:xfrm>
              <a:off x="-23" y="1662"/>
              <a:ext cx="1225" cy="453"/>
              <a:chOff x="249" y="1389"/>
              <a:chExt cx="1225" cy="453"/>
            </a:xfrm>
          </p:grpSpPr>
          <p:sp>
            <p:nvSpPr>
              <p:cNvPr id="49180" name="Oval 14"/>
              <p:cNvSpPr>
                <a:spLocks noChangeArrowheads="1"/>
              </p:cNvSpPr>
              <p:nvPr/>
            </p:nvSpPr>
            <p:spPr bwMode="auto">
              <a:xfrm>
                <a:off x="295" y="1389"/>
                <a:ext cx="1134"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49181" name="Text Box 8"/>
              <p:cNvSpPr txBox="1">
                <a:spLocks noChangeArrowheads="1"/>
              </p:cNvSpPr>
              <p:nvPr/>
            </p:nvSpPr>
            <p:spPr bwMode="auto">
              <a:xfrm>
                <a:off x="249" y="1480"/>
                <a:ext cx="1225" cy="288"/>
              </a:xfrm>
              <a:prstGeom prst="rect">
                <a:avLst/>
              </a:prstGeom>
              <a:noFill/>
              <a:ln w="9525">
                <a:noFill/>
                <a:miter lim="800000"/>
                <a:headEnd/>
                <a:tailEnd/>
              </a:ln>
            </p:spPr>
            <p:txBody>
              <a:bodyPr>
                <a:spAutoFit/>
              </a:bodyPr>
              <a:lstStyle/>
              <a:p>
                <a:pPr algn="ctr" eaLnBrk="1" hangingPunct="1">
                  <a:spcBef>
                    <a:spcPct val="50000"/>
                  </a:spcBef>
                </a:pPr>
                <a:r>
                  <a:rPr lang="it-IT" altLang="it-IT" sz="1200"/>
                  <a:t>Stato immunitario del vaccinato</a:t>
                </a:r>
              </a:p>
            </p:txBody>
          </p:sp>
        </p:grpSp>
        <p:grpSp>
          <p:nvGrpSpPr>
            <p:cNvPr id="4" name="Group 20"/>
            <p:cNvGrpSpPr>
              <a:grpSpLocks/>
            </p:cNvGrpSpPr>
            <p:nvPr/>
          </p:nvGrpSpPr>
          <p:grpSpPr bwMode="auto">
            <a:xfrm>
              <a:off x="1429" y="1616"/>
              <a:ext cx="1316" cy="453"/>
              <a:chOff x="1836" y="1344"/>
              <a:chExt cx="1316" cy="453"/>
            </a:xfrm>
          </p:grpSpPr>
          <p:sp>
            <p:nvSpPr>
              <p:cNvPr id="49178" name="Oval 15"/>
              <p:cNvSpPr>
                <a:spLocks noChangeArrowheads="1"/>
              </p:cNvSpPr>
              <p:nvPr/>
            </p:nvSpPr>
            <p:spPr bwMode="auto">
              <a:xfrm>
                <a:off x="1882" y="1344"/>
                <a:ext cx="1225"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49179" name="Text Box 9"/>
              <p:cNvSpPr txBox="1">
                <a:spLocks noChangeArrowheads="1"/>
              </p:cNvSpPr>
              <p:nvPr/>
            </p:nvSpPr>
            <p:spPr bwMode="auto">
              <a:xfrm>
                <a:off x="1836" y="1480"/>
                <a:ext cx="1316" cy="173"/>
              </a:xfrm>
              <a:prstGeom prst="rect">
                <a:avLst/>
              </a:prstGeom>
              <a:noFill/>
              <a:ln w="9525">
                <a:noFill/>
                <a:miter lim="800000"/>
                <a:headEnd/>
                <a:tailEnd/>
              </a:ln>
            </p:spPr>
            <p:txBody>
              <a:bodyPr>
                <a:spAutoFit/>
              </a:bodyPr>
              <a:lstStyle/>
              <a:p>
                <a:pPr algn="ctr" eaLnBrk="1" hangingPunct="1">
                  <a:spcBef>
                    <a:spcPct val="50000"/>
                  </a:spcBef>
                </a:pPr>
                <a:r>
                  <a:rPr lang="it-IT" altLang="it-IT" sz="1200"/>
                  <a:t>Alterazione dei componenti</a:t>
                </a:r>
              </a:p>
            </p:txBody>
          </p:sp>
        </p:grpSp>
        <p:grpSp>
          <p:nvGrpSpPr>
            <p:cNvPr id="5" name="Group 19"/>
            <p:cNvGrpSpPr>
              <a:grpSpLocks/>
            </p:cNvGrpSpPr>
            <p:nvPr/>
          </p:nvGrpSpPr>
          <p:grpSpPr bwMode="auto">
            <a:xfrm>
              <a:off x="1429" y="3067"/>
              <a:ext cx="1498" cy="545"/>
              <a:chOff x="2017" y="3067"/>
              <a:chExt cx="1498" cy="545"/>
            </a:xfrm>
          </p:grpSpPr>
          <p:sp>
            <p:nvSpPr>
              <p:cNvPr id="49176" name="Oval 17"/>
              <p:cNvSpPr>
                <a:spLocks noChangeArrowheads="1"/>
              </p:cNvSpPr>
              <p:nvPr/>
            </p:nvSpPr>
            <p:spPr bwMode="auto">
              <a:xfrm>
                <a:off x="2109" y="3067"/>
                <a:ext cx="1270" cy="545"/>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49177" name="Text Box 10"/>
              <p:cNvSpPr txBox="1">
                <a:spLocks noChangeArrowheads="1"/>
              </p:cNvSpPr>
              <p:nvPr/>
            </p:nvSpPr>
            <p:spPr bwMode="auto">
              <a:xfrm>
                <a:off x="2017" y="3158"/>
                <a:ext cx="1498" cy="346"/>
              </a:xfrm>
              <a:prstGeom prst="rect">
                <a:avLst/>
              </a:prstGeom>
              <a:noFill/>
              <a:ln w="9525">
                <a:noFill/>
                <a:miter lim="800000"/>
                <a:headEnd/>
                <a:tailEnd/>
              </a:ln>
            </p:spPr>
            <p:txBody>
              <a:bodyPr>
                <a:spAutoFit/>
              </a:bodyPr>
              <a:lstStyle/>
              <a:p>
                <a:pPr algn="ctr" eaLnBrk="1" hangingPunct="1">
                  <a:spcBef>
                    <a:spcPct val="50000"/>
                  </a:spcBef>
                </a:pPr>
                <a:r>
                  <a:rPr lang="it-IT" altLang="it-IT" sz="1200"/>
                  <a:t>Proprietà allergizzanti </a:t>
                </a:r>
              </a:p>
              <a:p>
                <a:pPr algn="ctr" eaLnBrk="1" hangingPunct="1">
                  <a:spcBef>
                    <a:spcPct val="50000"/>
                  </a:spcBef>
                </a:pPr>
                <a:r>
                  <a:rPr lang="it-IT" altLang="it-IT" sz="1200"/>
                  <a:t>di adiuvanti, terreni coltura </a:t>
                </a:r>
              </a:p>
            </p:txBody>
          </p:sp>
        </p:grpSp>
        <p:grpSp>
          <p:nvGrpSpPr>
            <p:cNvPr id="6" name="Group 18"/>
            <p:cNvGrpSpPr>
              <a:grpSpLocks/>
            </p:cNvGrpSpPr>
            <p:nvPr/>
          </p:nvGrpSpPr>
          <p:grpSpPr bwMode="auto">
            <a:xfrm>
              <a:off x="68" y="3113"/>
              <a:ext cx="1134" cy="453"/>
              <a:chOff x="657" y="3430"/>
              <a:chExt cx="1134" cy="453"/>
            </a:xfrm>
          </p:grpSpPr>
          <p:sp>
            <p:nvSpPr>
              <p:cNvPr id="49174" name="Oval 16"/>
              <p:cNvSpPr>
                <a:spLocks noChangeArrowheads="1"/>
              </p:cNvSpPr>
              <p:nvPr/>
            </p:nvSpPr>
            <p:spPr bwMode="auto">
              <a:xfrm>
                <a:off x="657" y="3430"/>
                <a:ext cx="1134"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49175" name="Text Box 11"/>
              <p:cNvSpPr txBox="1">
                <a:spLocks noChangeArrowheads="1"/>
              </p:cNvSpPr>
              <p:nvPr/>
            </p:nvSpPr>
            <p:spPr bwMode="auto">
              <a:xfrm>
                <a:off x="710" y="3507"/>
                <a:ext cx="1044" cy="288"/>
              </a:xfrm>
              <a:prstGeom prst="rect">
                <a:avLst/>
              </a:prstGeom>
              <a:noFill/>
              <a:ln w="9525">
                <a:noFill/>
                <a:miter lim="800000"/>
                <a:headEnd/>
                <a:tailEnd/>
              </a:ln>
            </p:spPr>
            <p:txBody>
              <a:bodyPr>
                <a:spAutoFit/>
              </a:bodyPr>
              <a:lstStyle/>
              <a:p>
                <a:pPr algn="ctr" eaLnBrk="1" hangingPunct="1">
                  <a:spcBef>
                    <a:spcPct val="50000"/>
                  </a:spcBef>
                </a:pPr>
                <a:r>
                  <a:rPr lang="it-IT" altLang="it-IT" sz="1200"/>
                  <a:t>Modalità di somministrazione</a:t>
                </a:r>
              </a:p>
            </p:txBody>
          </p:sp>
        </p:grpSp>
      </p:grpSp>
      <p:sp>
        <p:nvSpPr>
          <p:cNvPr id="9228" name="Rectangle 12"/>
          <p:cNvSpPr>
            <a:spLocks noChangeArrowheads="1"/>
          </p:cNvSpPr>
          <p:nvPr/>
        </p:nvSpPr>
        <p:spPr bwMode="blackWhite">
          <a:xfrm>
            <a:off x="539750" y="3646488"/>
            <a:ext cx="3048000" cy="719137"/>
          </a:xfrm>
          <a:prstGeom prst="rect">
            <a:avLst/>
          </a:prstGeom>
          <a:solidFill>
            <a:srgbClr val="8BCACF"/>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8BCACF"/>
            </a:extrusionClr>
          </a:sp3d>
        </p:spPr>
        <p:txBody>
          <a:bodyPr wrap="none" lIns="90488" tIns="44450" rIns="90488" bIns="44450" anchor="ctr">
            <a:flatTx/>
          </a:bodyPr>
          <a:lstStyle/>
          <a:p>
            <a:pPr algn="ctr">
              <a:defRPr/>
            </a:pPr>
            <a:r>
              <a:rPr lang="en-US" sz="1600" b="1">
                <a:solidFill>
                  <a:srgbClr val="FFCC00"/>
                </a:solidFill>
                <a:effectLst>
                  <a:outerShdw blurRad="38100" dist="38100" dir="2700000" algn="tl">
                    <a:srgbClr val="000000"/>
                  </a:outerShdw>
                </a:effectLst>
              </a:rPr>
              <a:t>REAZIONI</a:t>
            </a:r>
          </a:p>
        </p:txBody>
      </p:sp>
      <p:sp>
        <p:nvSpPr>
          <p:cNvPr id="9229" name="Rectangle 13"/>
          <p:cNvSpPr>
            <a:spLocks noChangeArrowheads="1"/>
          </p:cNvSpPr>
          <p:nvPr/>
        </p:nvSpPr>
        <p:spPr bwMode="blackWhite">
          <a:xfrm>
            <a:off x="5435600" y="3573463"/>
            <a:ext cx="3048000" cy="719137"/>
          </a:xfrm>
          <a:prstGeom prst="rect">
            <a:avLst/>
          </a:prstGeom>
          <a:solidFill>
            <a:srgbClr val="E773C6"/>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E773C6"/>
            </a:extrusionClr>
          </a:sp3d>
        </p:spPr>
        <p:txBody>
          <a:bodyPr wrap="none" lIns="90488" tIns="44450" rIns="90488" bIns="44450" anchor="ctr">
            <a:flatTx/>
          </a:bodyPr>
          <a:lstStyle/>
          <a:p>
            <a:pPr algn="ctr">
              <a:defRPr/>
            </a:pPr>
            <a:r>
              <a:rPr lang="en-US" sz="1600" b="1">
                <a:solidFill>
                  <a:srgbClr val="FFCC00"/>
                </a:solidFill>
                <a:effectLst>
                  <a:outerShdw blurRad="38100" dist="38100" dir="2700000" algn="tl">
                    <a:srgbClr val="000000"/>
                  </a:outerShdw>
                </a:effectLst>
              </a:rPr>
              <a:t>COMPLICANZE</a:t>
            </a:r>
          </a:p>
        </p:txBody>
      </p:sp>
      <p:grpSp>
        <p:nvGrpSpPr>
          <p:cNvPr id="7" name="Group 34"/>
          <p:cNvGrpSpPr>
            <a:grpSpLocks/>
          </p:cNvGrpSpPr>
          <p:nvPr/>
        </p:nvGrpSpPr>
        <p:grpSpPr bwMode="auto">
          <a:xfrm>
            <a:off x="4787900" y="2565400"/>
            <a:ext cx="4321175" cy="3095625"/>
            <a:chOff x="3016" y="1616"/>
            <a:chExt cx="2722" cy="1950"/>
          </a:xfrm>
        </p:grpSpPr>
        <p:grpSp>
          <p:nvGrpSpPr>
            <p:cNvPr id="8" name="Group 25"/>
            <p:cNvGrpSpPr>
              <a:grpSpLocks/>
            </p:cNvGrpSpPr>
            <p:nvPr/>
          </p:nvGrpSpPr>
          <p:grpSpPr bwMode="auto">
            <a:xfrm>
              <a:off x="3016" y="3113"/>
              <a:ext cx="1270" cy="453"/>
              <a:chOff x="3970" y="2840"/>
              <a:chExt cx="1270" cy="545"/>
            </a:xfrm>
          </p:grpSpPr>
          <p:sp>
            <p:nvSpPr>
              <p:cNvPr id="49168" name="Oval 23"/>
              <p:cNvSpPr>
                <a:spLocks noChangeArrowheads="1"/>
              </p:cNvSpPr>
              <p:nvPr/>
            </p:nvSpPr>
            <p:spPr bwMode="auto">
              <a:xfrm>
                <a:off x="3970" y="2840"/>
                <a:ext cx="1270" cy="545"/>
              </a:xfrm>
              <a:prstGeom prst="ellipse">
                <a:avLst/>
              </a:prstGeom>
              <a:solidFill>
                <a:srgbClr val="E773C6"/>
              </a:solidFill>
              <a:ln w="9525">
                <a:solidFill>
                  <a:schemeClr val="tx1"/>
                </a:solidFill>
                <a:round/>
                <a:headEnd/>
                <a:tailEnd/>
              </a:ln>
            </p:spPr>
            <p:txBody>
              <a:bodyPr wrap="none" anchor="ctr"/>
              <a:lstStyle/>
              <a:p>
                <a:pPr algn="ctr" eaLnBrk="1" hangingPunct="1"/>
                <a:endParaRPr lang="it-IT" altLang="it-IT"/>
              </a:p>
            </p:txBody>
          </p:sp>
          <p:sp>
            <p:nvSpPr>
              <p:cNvPr id="49169" name="Text Box 24"/>
              <p:cNvSpPr txBox="1">
                <a:spLocks noChangeArrowheads="1"/>
              </p:cNvSpPr>
              <p:nvPr/>
            </p:nvSpPr>
            <p:spPr bwMode="auto">
              <a:xfrm>
                <a:off x="4105" y="3022"/>
                <a:ext cx="1043" cy="208"/>
              </a:xfrm>
              <a:prstGeom prst="rect">
                <a:avLst/>
              </a:prstGeom>
              <a:solidFill>
                <a:srgbClr val="E773C6"/>
              </a:solidFill>
              <a:ln w="9525">
                <a:noFill/>
                <a:miter lim="800000"/>
                <a:headEnd/>
                <a:tailEnd/>
              </a:ln>
            </p:spPr>
            <p:txBody>
              <a:bodyPr>
                <a:spAutoFit/>
              </a:bodyPr>
              <a:lstStyle/>
              <a:p>
                <a:pPr algn="ctr" eaLnBrk="1" hangingPunct="1">
                  <a:spcBef>
                    <a:spcPct val="50000"/>
                  </a:spcBef>
                </a:pPr>
                <a:r>
                  <a:rPr lang="it-IT" altLang="it-IT" sz="1200"/>
                  <a:t>Virus attenuati</a:t>
                </a:r>
              </a:p>
            </p:txBody>
          </p:sp>
        </p:grpSp>
        <p:grpSp>
          <p:nvGrpSpPr>
            <p:cNvPr id="9" name="Group 26"/>
            <p:cNvGrpSpPr>
              <a:grpSpLocks/>
            </p:cNvGrpSpPr>
            <p:nvPr/>
          </p:nvGrpSpPr>
          <p:grpSpPr bwMode="auto">
            <a:xfrm>
              <a:off x="3742" y="1616"/>
              <a:ext cx="1270" cy="453"/>
              <a:chOff x="3970" y="2840"/>
              <a:chExt cx="1270" cy="545"/>
            </a:xfrm>
          </p:grpSpPr>
          <p:sp>
            <p:nvSpPr>
              <p:cNvPr id="49166" name="Oval 27"/>
              <p:cNvSpPr>
                <a:spLocks noChangeArrowheads="1"/>
              </p:cNvSpPr>
              <p:nvPr/>
            </p:nvSpPr>
            <p:spPr bwMode="auto">
              <a:xfrm>
                <a:off x="3970" y="2840"/>
                <a:ext cx="1270" cy="545"/>
              </a:xfrm>
              <a:prstGeom prst="ellipse">
                <a:avLst/>
              </a:prstGeom>
              <a:solidFill>
                <a:srgbClr val="E773C6"/>
              </a:solidFill>
              <a:ln w="9525">
                <a:solidFill>
                  <a:schemeClr val="tx1"/>
                </a:solidFill>
                <a:round/>
                <a:headEnd/>
                <a:tailEnd/>
              </a:ln>
            </p:spPr>
            <p:txBody>
              <a:bodyPr wrap="none" anchor="ctr"/>
              <a:lstStyle/>
              <a:p>
                <a:pPr algn="ctr" eaLnBrk="1" hangingPunct="1"/>
                <a:endParaRPr lang="it-IT" altLang="it-IT"/>
              </a:p>
            </p:txBody>
          </p:sp>
          <p:sp>
            <p:nvSpPr>
              <p:cNvPr id="49167" name="Text Box 28"/>
              <p:cNvSpPr txBox="1">
                <a:spLocks noChangeArrowheads="1"/>
              </p:cNvSpPr>
              <p:nvPr/>
            </p:nvSpPr>
            <p:spPr bwMode="auto">
              <a:xfrm>
                <a:off x="4105" y="3022"/>
                <a:ext cx="1043" cy="208"/>
              </a:xfrm>
              <a:prstGeom prst="rect">
                <a:avLst/>
              </a:prstGeom>
              <a:solidFill>
                <a:srgbClr val="E773C6"/>
              </a:solidFill>
              <a:ln w="9525">
                <a:noFill/>
                <a:miter lim="800000"/>
                <a:headEnd/>
                <a:tailEnd/>
              </a:ln>
            </p:spPr>
            <p:txBody>
              <a:bodyPr>
                <a:spAutoFit/>
              </a:bodyPr>
              <a:lstStyle/>
              <a:p>
                <a:pPr algn="ctr" eaLnBrk="1" hangingPunct="1">
                  <a:spcBef>
                    <a:spcPct val="50000"/>
                  </a:spcBef>
                </a:pPr>
                <a:r>
                  <a:rPr lang="it-IT" altLang="it-IT" sz="1200"/>
                  <a:t>Parallergeni</a:t>
                </a:r>
              </a:p>
            </p:txBody>
          </p:sp>
        </p:grpSp>
        <p:grpSp>
          <p:nvGrpSpPr>
            <p:cNvPr id="10" name="Group 32"/>
            <p:cNvGrpSpPr>
              <a:grpSpLocks/>
            </p:cNvGrpSpPr>
            <p:nvPr/>
          </p:nvGrpSpPr>
          <p:grpSpPr bwMode="auto">
            <a:xfrm>
              <a:off x="4468" y="3083"/>
              <a:ext cx="1270" cy="453"/>
              <a:chOff x="4105" y="3657"/>
              <a:chExt cx="1270" cy="453"/>
            </a:xfrm>
          </p:grpSpPr>
          <p:sp>
            <p:nvSpPr>
              <p:cNvPr id="49164" name="Oval 30"/>
              <p:cNvSpPr>
                <a:spLocks noChangeArrowheads="1"/>
              </p:cNvSpPr>
              <p:nvPr/>
            </p:nvSpPr>
            <p:spPr bwMode="auto">
              <a:xfrm>
                <a:off x="4105" y="3657"/>
                <a:ext cx="1270" cy="453"/>
              </a:xfrm>
              <a:prstGeom prst="ellipse">
                <a:avLst/>
              </a:prstGeom>
              <a:solidFill>
                <a:srgbClr val="E773C6"/>
              </a:solidFill>
              <a:ln w="9525">
                <a:solidFill>
                  <a:schemeClr val="tx1"/>
                </a:solidFill>
                <a:round/>
                <a:headEnd/>
                <a:tailEnd/>
              </a:ln>
            </p:spPr>
            <p:txBody>
              <a:bodyPr wrap="none" anchor="ctr"/>
              <a:lstStyle/>
              <a:p>
                <a:pPr algn="ctr" eaLnBrk="1" hangingPunct="1"/>
                <a:endParaRPr lang="it-IT" altLang="it-IT"/>
              </a:p>
            </p:txBody>
          </p:sp>
          <p:sp>
            <p:nvSpPr>
              <p:cNvPr id="49165" name="Text Box 31"/>
              <p:cNvSpPr txBox="1">
                <a:spLocks noChangeArrowheads="1"/>
              </p:cNvSpPr>
              <p:nvPr/>
            </p:nvSpPr>
            <p:spPr bwMode="auto">
              <a:xfrm>
                <a:off x="4376" y="3732"/>
                <a:ext cx="772" cy="288"/>
              </a:xfrm>
              <a:prstGeom prst="rect">
                <a:avLst/>
              </a:prstGeom>
              <a:solidFill>
                <a:srgbClr val="E773C6"/>
              </a:solidFill>
              <a:ln w="9525">
                <a:noFill/>
                <a:miter lim="800000"/>
                <a:headEnd/>
                <a:tailEnd/>
              </a:ln>
            </p:spPr>
            <p:txBody>
              <a:bodyPr>
                <a:spAutoFit/>
              </a:bodyPr>
              <a:lstStyle/>
              <a:p>
                <a:pPr algn="ctr" eaLnBrk="1" hangingPunct="1">
                  <a:spcBef>
                    <a:spcPct val="50000"/>
                  </a:spcBef>
                </a:pPr>
                <a:r>
                  <a:rPr lang="it-IT" altLang="it-IT" sz="1200"/>
                  <a:t>Sequestro virus nel SNC</a:t>
                </a:r>
              </a:p>
            </p:txBody>
          </p:sp>
        </p:grpSp>
      </p:grpSp>
    </p:spTree>
    <p:extLst>
      <p:ext uri="{BB962C8B-B14F-4D97-AF65-F5344CB8AC3E}">
        <p14:creationId xmlns:p14="http://schemas.microsoft.com/office/powerpoint/2010/main" val="4128173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additive="base">
                                        <p:cTn id="7" dur="500" fill="hold"/>
                                        <p:tgtEl>
                                          <p:spTgt spid="9228"/>
                                        </p:tgtEl>
                                        <p:attrNameLst>
                                          <p:attrName>ppt_x</p:attrName>
                                        </p:attrNameLst>
                                      </p:cBhvr>
                                      <p:tavLst>
                                        <p:tav tm="0">
                                          <p:val>
                                            <p:strVal val="0-#ppt_w/2"/>
                                          </p:val>
                                        </p:tav>
                                        <p:tav tm="100000">
                                          <p:val>
                                            <p:strVal val="#ppt_x"/>
                                          </p:val>
                                        </p:tav>
                                      </p:tavLst>
                                    </p:anim>
                                    <p:anim calcmode="lin" valueType="num">
                                      <p:cBhvr additive="base">
                                        <p:cTn id="8" dur="500" fill="hold"/>
                                        <p:tgtEl>
                                          <p:spTgt spid="92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29"/>
                                        </p:tgtEl>
                                        <p:attrNameLst>
                                          <p:attrName>style.visibility</p:attrName>
                                        </p:attrNameLst>
                                      </p:cBhvr>
                                      <p:to>
                                        <p:strVal val="visible"/>
                                      </p:to>
                                    </p:set>
                                    <p:anim calcmode="lin" valueType="num">
                                      <p:cBhvr additive="base">
                                        <p:cTn id="13" dur="500" fill="hold"/>
                                        <p:tgtEl>
                                          <p:spTgt spid="9229"/>
                                        </p:tgtEl>
                                        <p:attrNameLst>
                                          <p:attrName>ppt_x</p:attrName>
                                        </p:attrNameLst>
                                      </p:cBhvr>
                                      <p:tavLst>
                                        <p:tav tm="0">
                                          <p:val>
                                            <p:strVal val="1+#ppt_w/2"/>
                                          </p:val>
                                        </p:tav>
                                        <p:tav tm="100000">
                                          <p:val>
                                            <p:strVal val="#ppt_x"/>
                                          </p:val>
                                        </p:tav>
                                      </p:tavLst>
                                    </p:anim>
                                    <p:anim calcmode="lin" valueType="num">
                                      <p:cBhvr additive="base">
                                        <p:cTn id="14" dur="500" fill="hold"/>
                                        <p:tgtEl>
                                          <p:spTgt spid="92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autoUpdateAnimBg="0"/>
      <p:bldP spid="922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3131840" y="116633"/>
            <a:ext cx="3384376" cy="1800200"/>
          </a:xfrm>
        </p:spPr>
        <p:txBody>
          <a:bodyPr>
            <a:noAutofit/>
          </a:bodyPr>
          <a:lstStyle/>
          <a:p>
            <a:r>
              <a:rPr lang="it-IT" sz="1800" i="1" smtClean="0">
                <a:solidFill>
                  <a:schemeClr val="tx2"/>
                </a:solidFill>
              </a:rPr>
              <a:t>«Dall’essere di Parmenide al valore della persona: tra storia e medicina legale della Pubblica Amministrazione» </a:t>
            </a:r>
            <a:endParaRPr lang="it-IT" sz="1800" i="1" dirty="0">
              <a:solidFill>
                <a:schemeClr val="tx2"/>
              </a:solidFill>
            </a:endParaRPr>
          </a:p>
        </p:txBody>
      </p:sp>
      <p:sp>
        <p:nvSpPr>
          <p:cNvPr id="3" name="Sottotitolo 2"/>
          <p:cNvSpPr>
            <a:spLocks noGrp="1"/>
          </p:cNvSpPr>
          <p:nvPr>
            <p:ph type="subTitle" idx="1"/>
          </p:nvPr>
        </p:nvSpPr>
        <p:spPr>
          <a:xfrm>
            <a:off x="971600" y="2852936"/>
            <a:ext cx="7416824" cy="3816424"/>
          </a:xfrm>
        </p:spPr>
        <p:txBody>
          <a:bodyPr>
            <a:normAutofit fontScale="85000" lnSpcReduction="10000"/>
          </a:bodyPr>
          <a:lstStyle/>
          <a:p>
            <a:endParaRPr lang="it-IT" dirty="0" smtClean="0"/>
          </a:p>
          <a:p>
            <a:r>
              <a:rPr lang="it-IT" dirty="0" smtClean="0">
                <a:solidFill>
                  <a:schemeClr val="tx2"/>
                </a:solidFill>
              </a:rPr>
              <a:t>Avv. Maurizio Maria Guerra</a:t>
            </a:r>
          </a:p>
          <a:p>
            <a:endParaRPr lang="it-IT" dirty="0" smtClean="0">
              <a:solidFill>
                <a:schemeClr val="tx2"/>
              </a:solidFill>
            </a:endParaRPr>
          </a:p>
          <a:p>
            <a:endParaRPr lang="it-IT" dirty="0" smtClean="0">
              <a:solidFill>
                <a:schemeClr val="tx2"/>
              </a:solidFill>
            </a:endParaRPr>
          </a:p>
          <a:p>
            <a:r>
              <a:rPr lang="it-IT" i="1" dirty="0" smtClean="0">
                <a:solidFill>
                  <a:schemeClr val="tx2"/>
                </a:solidFill>
              </a:rPr>
              <a:t>«Avvocato e Ministero: l’importanza del contraddittorio»</a:t>
            </a:r>
            <a:endParaRPr lang="it-IT" i="1" dirty="0" smtClean="0"/>
          </a:p>
          <a:p>
            <a:endParaRPr lang="it-IT" i="1" dirty="0" smtClean="0"/>
          </a:p>
          <a:p>
            <a:endParaRPr lang="it-IT" dirty="0" smtClean="0"/>
          </a:p>
          <a:p>
            <a:endParaRPr lang="it-IT" dirty="0" smtClean="0"/>
          </a:p>
          <a:p>
            <a:pPr lvl="1"/>
            <a:r>
              <a:rPr lang="it-IT" sz="1600" dirty="0" smtClean="0">
                <a:solidFill>
                  <a:schemeClr val="tx2"/>
                </a:solidFill>
              </a:rPr>
              <a:t>Ascea – </a:t>
            </a:r>
            <a:r>
              <a:rPr lang="it-IT" sz="1600" dirty="0" err="1" smtClean="0">
                <a:solidFill>
                  <a:schemeClr val="tx2"/>
                </a:solidFill>
              </a:rPr>
              <a:t>Casalvelino</a:t>
            </a:r>
            <a:r>
              <a:rPr lang="it-IT" sz="1600" dirty="0" smtClean="0">
                <a:solidFill>
                  <a:schemeClr val="tx2"/>
                </a:solidFill>
              </a:rPr>
              <a:t> 28-29-30 settembre 2016</a:t>
            </a:r>
          </a:p>
          <a:p>
            <a:r>
              <a:rPr lang="it-IT" sz="2000" dirty="0" smtClean="0">
                <a:solidFill>
                  <a:schemeClr val="tx2"/>
                </a:solidFill>
              </a:rPr>
              <a:t>Associazione nazionale di Medicina Legale per la Pubblica Amministrazione</a:t>
            </a:r>
          </a:p>
          <a:p>
            <a:r>
              <a:rPr lang="it-IT" sz="2000" dirty="0" smtClean="0">
                <a:solidFill>
                  <a:schemeClr val="tx2"/>
                </a:solidFill>
              </a:rPr>
              <a:t>I Congresso Nazionale </a:t>
            </a:r>
            <a:endParaRPr lang="it-IT" sz="2000" dirty="0">
              <a:solidFill>
                <a:schemeClr val="tx2"/>
              </a:solidFill>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742" y="332656"/>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252028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9198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blackWhite">
          <a:xfrm>
            <a:off x="1763713" y="333375"/>
            <a:ext cx="5700712" cy="719138"/>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PRINCIPALI COMPLICAZIONI</a:t>
            </a:r>
            <a:endParaRPr lang="en-US" sz="1800" b="1">
              <a:solidFill>
                <a:schemeClr val="accent2"/>
              </a:solidFill>
              <a:effectLst>
                <a:outerShdw blurRad="38100" dist="38100" dir="2700000" algn="tl">
                  <a:srgbClr val="000000"/>
                </a:outerShdw>
              </a:effectLst>
            </a:endParaRPr>
          </a:p>
        </p:txBody>
      </p:sp>
      <p:sp>
        <p:nvSpPr>
          <p:cNvPr id="50179" name="Text Box 5"/>
          <p:cNvSpPr txBox="1">
            <a:spLocks noChangeArrowheads="1"/>
          </p:cNvSpPr>
          <p:nvPr/>
        </p:nvSpPr>
        <p:spPr bwMode="auto">
          <a:xfrm>
            <a:off x="1331913" y="1412875"/>
            <a:ext cx="6481762" cy="366713"/>
          </a:xfrm>
          <a:prstGeom prst="rect">
            <a:avLst/>
          </a:prstGeom>
          <a:solidFill>
            <a:schemeClr val="folHlink"/>
          </a:solidFill>
          <a:ln w="9525">
            <a:noFill/>
            <a:miter lim="800000"/>
            <a:headEnd/>
            <a:tailEnd/>
          </a:ln>
        </p:spPr>
        <p:txBody>
          <a:bodyPr>
            <a:spAutoFit/>
          </a:bodyPr>
          <a:lstStyle/>
          <a:p>
            <a:pPr algn="ctr" eaLnBrk="1" hangingPunct="1">
              <a:spcBef>
                <a:spcPct val="50000"/>
              </a:spcBef>
            </a:pPr>
            <a:r>
              <a:rPr lang="it-IT" altLang="it-IT" sz="1800"/>
              <a:t>VACCINAZIONI</a:t>
            </a:r>
          </a:p>
        </p:txBody>
      </p:sp>
      <p:grpSp>
        <p:nvGrpSpPr>
          <p:cNvPr id="2" name="Group 44"/>
          <p:cNvGrpSpPr>
            <a:grpSpLocks/>
          </p:cNvGrpSpPr>
          <p:nvPr/>
        </p:nvGrpSpPr>
        <p:grpSpPr bwMode="auto">
          <a:xfrm>
            <a:off x="1258888" y="1987550"/>
            <a:ext cx="7705725" cy="1946275"/>
            <a:chOff x="793" y="1252"/>
            <a:chExt cx="4854" cy="1226"/>
          </a:xfrm>
        </p:grpSpPr>
        <p:grpSp>
          <p:nvGrpSpPr>
            <p:cNvPr id="3" name="Group 12"/>
            <p:cNvGrpSpPr>
              <a:grpSpLocks/>
            </p:cNvGrpSpPr>
            <p:nvPr/>
          </p:nvGrpSpPr>
          <p:grpSpPr bwMode="auto">
            <a:xfrm>
              <a:off x="793" y="1298"/>
              <a:ext cx="2132" cy="1180"/>
              <a:chOff x="521" y="1525"/>
              <a:chExt cx="2132" cy="1180"/>
            </a:xfrm>
          </p:grpSpPr>
          <p:sp>
            <p:nvSpPr>
              <p:cNvPr id="50213" name="AutoShape 6"/>
              <p:cNvSpPr>
                <a:spLocks noChangeArrowheads="1"/>
              </p:cNvSpPr>
              <p:nvPr/>
            </p:nvSpPr>
            <p:spPr bwMode="auto">
              <a:xfrm>
                <a:off x="521" y="1525"/>
                <a:ext cx="2132" cy="1180"/>
              </a:xfrm>
              <a:prstGeom prst="irregularSeal2">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50214" name="Text Box 7"/>
              <p:cNvSpPr txBox="1">
                <a:spLocks noChangeArrowheads="1"/>
              </p:cNvSpPr>
              <p:nvPr/>
            </p:nvSpPr>
            <p:spPr bwMode="auto">
              <a:xfrm>
                <a:off x="930" y="1933"/>
                <a:ext cx="1180" cy="366"/>
              </a:xfrm>
              <a:prstGeom prst="rect">
                <a:avLst/>
              </a:prstGeom>
              <a:noFill/>
              <a:ln w="9525">
                <a:noFill/>
                <a:miter lim="800000"/>
                <a:headEnd/>
                <a:tailEnd/>
              </a:ln>
            </p:spPr>
            <p:txBody>
              <a:bodyPr>
                <a:spAutoFit/>
              </a:bodyPr>
              <a:lstStyle/>
              <a:p>
                <a:pPr algn="ctr" eaLnBrk="1" hangingPunct="1">
                  <a:spcBef>
                    <a:spcPct val="50000"/>
                  </a:spcBef>
                </a:pPr>
                <a:r>
                  <a:rPr lang="it-IT" altLang="it-IT" sz="1600" b="1">
                    <a:solidFill>
                      <a:srgbClr val="9C1D08"/>
                    </a:solidFill>
                  </a:rPr>
                  <a:t>REAZIONI LOCALI</a:t>
                </a:r>
              </a:p>
            </p:txBody>
          </p:sp>
        </p:grpSp>
        <p:grpSp>
          <p:nvGrpSpPr>
            <p:cNvPr id="4" name="Group 28"/>
            <p:cNvGrpSpPr>
              <a:grpSpLocks/>
            </p:cNvGrpSpPr>
            <p:nvPr/>
          </p:nvGrpSpPr>
          <p:grpSpPr bwMode="auto">
            <a:xfrm>
              <a:off x="3515" y="1252"/>
              <a:ext cx="2132" cy="1180"/>
              <a:chOff x="3016" y="1525"/>
              <a:chExt cx="2132" cy="1180"/>
            </a:xfrm>
          </p:grpSpPr>
          <p:sp>
            <p:nvSpPr>
              <p:cNvPr id="50211" name="AutoShape 29"/>
              <p:cNvSpPr>
                <a:spLocks noChangeArrowheads="1"/>
              </p:cNvSpPr>
              <p:nvPr/>
            </p:nvSpPr>
            <p:spPr bwMode="auto">
              <a:xfrm>
                <a:off x="3016" y="1525"/>
                <a:ext cx="2132" cy="1180"/>
              </a:xfrm>
              <a:prstGeom prst="irregularSeal2">
                <a:avLst/>
              </a:prstGeom>
              <a:solidFill>
                <a:srgbClr val="8BCACF"/>
              </a:solidFill>
              <a:ln w="9525">
                <a:solidFill>
                  <a:schemeClr val="tx1"/>
                </a:solidFill>
                <a:miter lim="800000"/>
                <a:headEnd/>
                <a:tailEnd/>
              </a:ln>
            </p:spPr>
            <p:txBody>
              <a:bodyPr wrap="none" anchor="ctr"/>
              <a:lstStyle/>
              <a:p>
                <a:pPr algn="ctr" eaLnBrk="1" hangingPunct="1"/>
                <a:endParaRPr lang="it-IT" altLang="it-IT"/>
              </a:p>
            </p:txBody>
          </p:sp>
          <p:sp>
            <p:nvSpPr>
              <p:cNvPr id="50212" name="Text Box 30"/>
              <p:cNvSpPr txBox="1">
                <a:spLocks noChangeArrowheads="1"/>
              </p:cNvSpPr>
              <p:nvPr/>
            </p:nvSpPr>
            <p:spPr bwMode="auto">
              <a:xfrm>
                <a:off x="3469" y="1933"/>
                <a:ext cx="1180" cy="366"/>
              </a:xfrm>
              <a:prstGeom prst="rect">
                <a:avLst/>
              </a:prstGeom>
              <a:solidFill>
                <a:srgbClr val="8BCACF"/>
              </a:solidFill>
              <a:ln w="9525">
                <a:noFill/>
                <a:miter lim="800000"/>
                <a:headEnd/>
                <a:tailEnd/>
              </a:ln>
            </p:spPr>
            <p:txBody>
              <a:bodyPr>
                <a:spAutoFit/>
              </a:bodyPr>
              <a:lstStyle/>
              <a:p>
                <a:pPr algn="ctr" eaLnBrk="1" hangingPunct="1">
                  <a:spcBef>
                    <a:spcPct val="50000"/>
                  </a:spcBef>
                </a:pPr>
                <a:r>
                  <a:rPr lang="it-IT" altLang="it-IT" sz="1600" b="1">
                    <a:solidFill>
                      <a:srgbClr val="9C1D08"/>
                    </a:solidFill>
                  </a:rPr>
                  <a:t>REAZIONI GENERALI</a:t>
                </a:r>
              </a:p>
            </p:txBody>
          </p:sp>
        </p:grpSp>
      </p:grpSp>
      <p:grpSp>
        <p:nvGrpSpPr>
          <p:cNvPr id="5" name="Group 47"/>
          <p:cNvGrpSpPr>
            <a:grpSpLocks/>
          </p:cNvGrpSpPr>
          <p:nvPr/>
        </p:nvGrpSpPr>
        <p:grpSpPr bwMode="auto">
          <a:xfrm>
            <a:off x="5651500" y="4005263"/>
            <a:ext cx="1439863" cy="863600"/>
            <a:chOff x="3560" y="2523"/>
            <a:chExt cx="907" cy="544"/>
          </a:xfrm>
        </p:grpSpPr>
        <p:sp>
          <p:nvSpPr>
            <p:cNvPr id="50207" name="Rectangle 26"/>
            <p:cNvSpPr>
              <a:spLocks noChangeArrowheads="1"/>
            </p:cNvSpPr>
            <p:nvPr/>
          </p:nvSpPr>
          <p:spPr bwMode="auto">
            <a:xfrm>
              <a:off x="3560" y="2794"/>
              <a:ext cx="907" cy="273"/>
            </a:xfrm>
            <a:prstGeom prst="rect">
              <a:avLst/>
            </a:prstGeom>
            <a:solidFill>
              <a:srgbClr val="8BCACF"/>
            </a:solidFill>
            <a:ln w="9525">
              <a:solidFill>
                <a:schemeClr val="tx1"/>
              </a:solidFill>
              <a:miter lim="800000"/>
              <a:headEnd/>
              <a:tailEnd/>
            </a:ln>
          </p:spPr>
          <p:txBody>
            <a:bodyPr wrap="none" anchor="ctr"/>
            <a:lstStyle/>
            <a:p>
              <a:pPr algn="ctr" eaLnBrk="1" hangingPunct="1"/>
              <a:r>
                <a:rPr lang="it-IT" altLang="it-IT" sz="1200" b="1"/>
                <a:t>FEBBRE</a:t>
              </a:r>
            </a:p>
          </p:txBody>
        </p:sp>
        <p:sp>
          <p:nvSpPr>
            <p:cNvPr id="50208" name="AutoShape 40"/>
            <p:cNvSpPr>
              <a:spLocks noChangeArrowheads="1"/>
            </p:cNvSpPr>
            <p:nvPr/>
          </p:nvSpPr>
          <p:spPr bwMode="auto">
            <a:xfrm rot="1650329">
              <a:off x="4105" y="2523"/>
              <a:ext cx="183" cy="176"/>
            </a:xfrm>
            <a:prstGeom prst="downArrow">
              <a:avLst>
                <a:gd name="adj1" fmla="val 50000"/>
                <a:gd name="adj2" fmla="val 25000"/>
              </a:avLst>
            </a:prstGeom>
            <a:solidFill>
              <a:srgbClr val="8BCACF"/>
            </a:solidFill>
            <a:ln w="9525">
              <a:solidFill>
                <a:schemeClr val="tx1"/>
              </a:solidFill>
              <a:miter lim="800000"/>
              <a:headEnd/>
              <a:tailEnd/>
            </a:ln>
          </p:spPr>
          <p:txBody>
            <a:bodyPr wrap="none" anchor="ctr"/>
            <a:lstStyle/>
            <a:p>
              <a:pPr algn="ctr" eaLnBrk="1" hangingPunct="1"/>
              <a:endParaRPr lang="it-IT" altLang="it-IT"/>
            </a:p>
          </p:txBody>
        </p:sp>
      </p:grpSp>
      <p:grpSp>
        <p:nvGrpSpPr>
          <p:cNvPr id="6" name="Group 48"/>
          <p:cNvGrpSpPr>
            <a:grpSpLocks/>
          </p:cNvGrpSpPr>
          <p:nvPr/>
        </p:nvGrpSpPr>
        <p:grpSpPr bwMode="auto">
          <a:xfrm>
            <a:off x="7667625" y="4013200"/>
            <a:ext cx="1295400" cy="855663"/>
            <a:chOff x="4830" y="2528"/>
            <a:chExt cx="816" cy="539"/>
          </a:xfrm>
        </p:grpSpPr>
        <p:sp>
          <p:nvSpPr>
            <p:cNvPr id="50205" name="Rectangle 27"/>
            <p:cNvSpPr>
              <a:spLocks noChangeArrowheads="1"/>
            </p:cNvSpPr>
            <p:nvPr/>
          </p:nvSpPr>
          <p:spPr bwMode="auto">
            <a:xfrm>
              <a:off x="4830" y="2794"/>
              <a:ext cx="816" cy="273"/>
            </a:xfrm>
            <a:prstGeom prst="rect">
              <a:avLst/>
            </a:prstGeom>
            <a:solidFill>
              <a:srgbClr val="8BCACF"/>
            </a:solidFill>
            <a:ln w="9525">
              <a:solidFill>
                <a:schemeClr val="tx1"/>
              </a:solidFill>
              <a:miter lim="800000"/>
              <a:headEnd/>
              <a:tailEnd/>
            </a:ln>
          </p:spPr>
          <p:txBody>
            <a:bodyPr wrap="none" anchor="ctr"/>
            <a:lstStyle/>
            <a:p>
              <a:pPr algn="ctr" eaLnBrk="1" hangingPunct="1"/>
              <a:r>
                <a:rPr lang="it-IT" altLang="it-IT" sz="1200" b="1"/>
                <a:t>ANAFILASSI</a:t>
              </a:r>
            </a:p>
          </p:txBody>
        </p:sp>
        <p:sp>
          <p:nvSpPr>
            <p:cNvPr id="50206" name="AutoShape 41"/>
            <p:cNvSpPr>
              <a:spLocks noChangeArrowheads="1"/>
            </p:cNvSpPr>
            <p:nvPr/>
          </p:nvSpPr>
          <p:spPr bwMode="auto">
            <a:xfrm rot="-1520290">
              <a:off x="5010" y="2528"/>
              <a:ext cx="183" cy="176"/>
            </a:xfrm>
            <a:prstGeom prst="downArrow">
              <a:avLst>
                <a:gd name="adj1" fmla="val 50000"/>
                <a:gd name="adj2" fmla="val 25000"/>
              </a:avLst>
            </a:prstGeom>
            <a:solidFill>
              <a:srgbClr val="8BCACF"/>
            </a:solidFill>
            <a:ln w="9525">
              <a:solidFill>
                <a:schemeClr val="tx1"/>
              </a:solidFill>
              <a:miter lim="800000"/>
              <a:headEnd/>
              <a:tailEnd/>
            </a:ln>
          </p:spPr>
          <p:txBody>
            <a:bodyPr wrap="none" anchor="ctr"/>
            <a:lstStyle/>
            <a:p>
              <a:pPr algn="ctr" eaLnBrk="1" hangingPunct="1"/>
              <a:endParaRPr lang="it-IT" altLang="it-IT"/>
            </a:p>
          </p:txBody>
        </p:sp>
      </p:grpSp>
      <p:grpSp>
        <p:nvGrpSpPr>
          <p:cNvPr id="7" name="Group 46"/>
          <p:cNvGrpSpPr>
            <a:grpSpLocks/>
          </p:cNvGrpSpPr>
          <p:nvPr/>
        </p:nvGrpSpPr>
        <p:grpSpPr bwMode="auto">
          <a:xfrm>
            <a:off x="3492500" y="3933825"/>
            <a:ext cx="1800225" cy="2159000"/>
            <a:chOff x="2200" y="2478"/>
            <a:chExt cx="1134" cy="1360"/>
          </a:xfrm>
        </p:grpSpPr>
        <p:sp>
          <p:nvSpPr>
            <p:cNvPr id="50199" name="Rectangle 11"/>
            <p:cNvSpPr>
              <a:spLocks noChangeArrowheads="1"/>
            </p:cNvSpPr>
            <p:nvPr/>
          </p:nvSpPr>
          <p:spPr bwMode="auto">
            <a:xfrm>
              <a:off x="2200" y="2794"/>
              <a:ext cx="1134" cy="273"/>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200" b="1"/>
                <a:t>NON IMMUNOLOGICHE</a:t>
              </a:r>
            </a:p>
          </p:txBody>
        </p:sp>
        <p:grpSp>
          <p:nvGrpSpPr>
            <p:cNvPr id="8" name="Group 31"/>
            <p:cNvGrpSpPr>
              <a:grpSpLocks/>
            </p:cNvGrpSpPr>
            <p:nvPr/>
          </p:nvGrpSpPr>
          <p:grpSpPr bwMode="auto">
            <a:xfrm>
              <a:off x="2200" y="3475"/>
              <a:ext cx="1134" cy="363"/>
              <a:chOff x="2109" y="3203"/>
              <a:chExt cx="862" cy="453"/>
            </a:xfrm>
          </p:grpSpPr>
          <p:sp>
            <p:nvSpPr>
              <p:cNvPr id="50203" name="Oval 32"/>
              <p:cNvSpPr>
                <a:spLocks noChangeArrowheads="1"/>
              </p:cNvSpPr>
              <p:nvPr/>
            </p:nvSpPr>
            <p:spPr bwMode="auto">
              <a:xfrm>
                <a:off x="2109" y="3203"/>
                <a:ext cx="862"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50204" name="Text Box 33"/>
              <p:cNvSpPr txBox="1">
                <a:spLocks noChangeArrowheads="1"/>
              </p:cNvSpPr>
              <p:nvPr/>
            </p:nvSpPr>
            <p:spPr bwMode="auto">
              <a:xfrm>
                <a:off x="2285" y="3328"/>
                <a:ext cx="500" cy="216"/>
              </a:xfrm>
              <a:prstGeom prst="rect">
                <a:avLst/>
              </a:prstGeom>
              <a:noFill/>
              <a:ln w="9525">
                <a:noFill/>
                <a:miter lim="800000"/>
                <a:headEnd/>
                <a:tailEnd/>
              </a:ln>
            </p:spPr>
            <p:txBody>
              <a:bodyPr>
                <a:spAutoFit/>
              </a:bodyPr>
              <a:lstStyle/>
              <a:p>
                <a:pPr algn="ctr" eaLnBrk="1" hangingPunct="1">
                  <a:spcBef>
                    <a:spcPct val="50000"/>
                  </a:spcBef>
                </a:pPr>
                <a:r>
                  <a:rPr lang="it-IT" altLang="it-IT" sz="1200" b="1"/>
                  <a:t>ADIUVANTI</a:t>
                </a:r>
              </a:p>
            </p:txBody>
          </p:sp>
        </p:grpSp>
        <p:sp>
          <p:nvSpPr>
            <p:cNvPr id="50201" name="AutoShape 39"/>
            <p:cNvSpPr>
              <a:spLocks noChangeArrowheads="1"/>
            </p:cNvSpPr>
            <p:nvPr/>
          </p:nvSpPr>
          <p:spPr bwMode="auto">
            <a:xfrm>
              <a:off x="2699" y="3209"/>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50202" name="AutoShape 42"/>
            <p:cNvSpPr>
              <a:spLocks noChangeArrowheads="1"/>
            </p:cNvSpPr>
            <p:nvPr/>
          </p:nvSpPr>
          <p:spPr bwMode="auto">
            <a:xfrm rot="-2111195">
              <a:off x="2245" y="2478"/>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grpSp>
        <p:nvGrpSpPr>
          <p:cNvPr id="9" name="Group 45"/>
          <p:cNvGrpSpPr>
            <a:grpSpLocks/>
          </p:cNvGrpSpPr>
          <p:nvPr/>
        </p:nvGrpSpPr>
        <p:grpSpPr bwMode="auto">
          <a:xfrm>
            <a:off x="34925" y="3933825"/>
            <a:ext cx="3241675" cy="2198688"/>
            <a:chOff x="22" y="2478"/>
            <a:chExt cx="2042" cy="1385"/>
          </a:xfrm>
        </p:grpSpPr>
        <p:sp>
          <p:nvSpPr>
            <p:cNvPr id="50185" name="Rectangle 10"/>
            <p:cNvSpPr>
              <a:spLocks noChangeArrowheads="1"/>
            </p:cNvSpPr>
            <p:nvPr/>
          </p:nvSpPr>
          <p:spPr bwMode="auto">
            <a:xfrm>
              <a:off x="566" y="2795"/>
              <a:ext cx="953" cy="273"/>
            </a:xfrm>
            <a:prstGeom prst="rect">
              <a:avLst/>
            </a:prstGeom>
            <a:solidFill>
              <a:schemeClr val="accent1"/>
            </a:solidFill>
            <a:ln w="9525">
              <a:solidFill>
                <a:schemeClr val="tx1"/>
              </a:solidFill>
              <a:miter lim="800000"/>
              <a:headEnd/>
              <a:tailEnd/>
            </a:ln>
          </p:spPr>
          <p:txBody>
            <a:bodyPr wrap="none" anchor="ctr"/>
            <a:lstStyle/>
            <a:p>
              <a:pPr algn="ctr" eaLnBrk="1" hangingPunct="1"/>
              <a:r>
                <a:rPr lang="it-IT" altLang="it-IT" sz="1200" b="1"/>
                <a:t>IMMUNOLOGICHE</a:t>
              </a:r>
            </a:p>
          </p:txBody>
        </p:sp>
        <p:grpSp>
          <p:nvGrpSpPr>
            <p:cNvPr id="10" name="Group 25"/>
            <p:cNvGrpSpPr>
              <a:grpSpLocks/>
            </p:cNvGrpSpPr>
            <p:nvPr/>
          </p:nvGrpSpPr>
          <p:grpSpPr bwMode="auto">
            <a:xfrm>
              <a:off x="22" y="3249"/>
              <a:ext cx="657" cy="363"/>
              <a:chOff x="204" y="3249"/>
              <a:chExt cx="862" cy="453"/>
            </a:xfrm>
          </p:grpSpPr>
          <p:sp>
            <p:nvSpPr>
              <p:cNvPr id="50197" name="Oval 17"/>
              <p:cNvSpPr>
                <a:spLocks noChangeArrowheads="1"/>
              </p:cNvSpPr>
              <p:nvPr/>
            </p:nvSpPr>
            <p:spPr bwMode="auto">
              <a:xfrm>
                <a:off x="204" y="3249"/>
                <a:ext cx="862"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50198" name="Text Box 18"/>
              <p:cNvSpPr txBox="1">
                <a:spLocks noChangeArrowheads="1"/>
              </p:cNvSpPr>
              <p:nvPr/>
            </p:nvSpPr>
            <p:spPr bwMode="auto">
              <a:xfrm>
                <a:off x="380" y="3374"/>
                <a:ext cx="498" cy="216"/>
              </a:xfrm>
              <a:prstGeom prst="rect">
                <a:avLst/>
              </a:prstGeom>
              <a:noFill/>
              <a:ln w="9525">
                <a:noFill/>
                <a:miter lim="800000"/>
                <a:headEnd/>
                <a:tailEnd/>
              </a:ln>
            </p:spPr>
            <p:txBody>
              <a:bodyPr>
                <a:spAutoFit/>
              </a:bodyPr>
              <a:lstStyle/>
              <a:p>
                <a:pPr algn="ctr" eaLnBrk="1" hangingPunct="1">
                  <a:spcBef>
                    <a:spcPct val="50000"/>
                  </a:spcBef>
                </a:pPr>
                <a:r>
                  <a:rPr lang="it-IT" altLang="it-IT" sz="1200" b="1"/>
                  <a:t>Tipo I</a:t>
                </a:r>
              </a:p>
            </p:txBody>
          </p:sp>
        </p:grpSp>
        <p:grpSp>
          <p:nvGrpSpPr>
            <p:cNvPr id="11" name="Group 24"/>
            <p:cNvGrpSpPr>
              <a:grpSpLocks/>
            </p:cNvGrpSpPr>
            <p:nvPr/>
          </p:nvGrpSpPr>
          <p:grpSpPr bwMode="auto">
            <a:xfrm>
              <a:off x="658" y="3475"/>
              <a:ext cx="680" cy="388"/>
              <a:chOff x="1156" y="3339"/>
              <a:chExt cx="862" cy="484"/>
            </a:xfrm>
          </p:grpSpPr>
          <p:sp>
            <p:nvSpPr>
              <p:cNvPr id="50195" name="Oval 19"/>
              <p:cNvSpPr>
                <a:spLocks noChangeArrowheads="1"/>
              </p:cNvSpPr>
              <p:nvPr/>
            </p:nvSpPr>
            <p:spPr bwMode="auto">
              <a:xfrm>
                <a:off x="1156" y="3339"/>
                <a:ext cx="862"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50196" name="Text Box 20"/>
              <p:cNvSpPr txBox="1">
                <a:spLocks noChangeArrowheads="1"/>
              </p:cNvSpPr>
              <p:nvPr/>
            </p:nvSpPr>
            <p:spPr bwMode="auto">
              <a:xfrm>
                <a:off x="1332" y="3464"/>
                <a:ext cx="498" cy="359"/>
              </a:xfrm>
              <a:prstGeom prst="rect">
                <a:avLst/>
              </a:prstGeom>
              <a:noFill/>
              <a:ln w="9525">
                <a:noFill/>
                <a:miter lim="800000"/>
                <a:headEnd/>
                <a:tailEnd/>
              </a:ln>
            </p:spPr>
            <p:txBody>
              <a:bodyPr>
                <a:spAutoFit/>
              </a:bodyPr>
              <a:lstStyle/>
              <a:p>
                <a:pPr algn="ctr" eaLnBrk="1" hangingPunct="1">
                  <a:spcBef>
                    <a:spcPct val="50000"/>
                  </a:spcBef>
                </a:pPr>
                <a:r>
                  <a:rPr lang="it-IT" altLang="it-IT" sz="1200" b="1"/>
                  <a:t>Tipo III</a:t>
                </a:r>
              </a:p>
            </p:txBody>
          </p:sp>
        </p:grpSp>
        <p:grpSp>
          <p:nvGrpSpPr>
            <p:cNvPr id="12" name="Group 23"/>
            <p:cNvGrpSpPr>
              <a:grpSpLocks/>
            </p:cNvGrpSpPr>
            <p:nvPr/>
          </p:nvGrpSpPr>
          <p:grpSpPr bwMode="auto">
            <a:xfrm>
              <a:off x="1338" y="3249"/>
              <a:ext cx="726" cy="388"/>
              <a:chOff x="2109" y="3203"/>
              <a:chExt cx="862" cy="484"/>
            </a:xfrm>
          </p:grpSpPr>
          <p:sp>
            <p:nvSpPr>
              <p:cNvPr id="50193" name="Oval 21"/>
              <p:cNvSpPr>
                <a:spLocks noChangeArrowheads="1"/>
              </p:cNvSpPr>
              <p:nvPr/>
            </p:nvSpPr>
            <p:spPr bwMode="auto">
              <a:xfrm>
                <a:off x="2109" y="3203"/>
                <a:ext cx="862" cy="453"/>
              </a:xfrm>
              <a:prstGeom prst="ellipse">
                <a:avLst/>
              </a:prstGeom>
              <a:solidFill>
                <a:schemeClr val="accent1"/>
              </a:solidFill>
              <a:ln w="9525">
                <a:solidFill>
                  <a:schemeClr val="tx1"/>
                </a:solidFill>
                <a:round/>
                <a:headEnd/>
                <a:tailEnd/>
              </a:ln>
            </p:spPr>
            <p:txBody>
              <a:bodyPr wrap="none" anchor="ctr"/>
              <a:lstStyle/>
              <a:p>
                <a:pPr algn="ctr" eaLnBrk="1" hangingPunct="1"/>
                <a:endParaRPr lang="it-IT" altLang="it-IT"/>
              </a:p>
            </p:txBody>
          </p:sp>
          <p:sp>
            <p:nvSpPr>
              <p:cNvPr id="50194" name="Text Box 22"/>
              <p:cNvSpPr txBox="1">
                <a:spLocks noChangeArrowheads="1"/>
              </p:cNvSpPr>
              <p:nvPr/>
            </p:nvSpPr>
            <p:spPr bwMode="auto">
              <a:xfrm>
                <a:off x="2285" y="3328"/>
                <a:ext cx="500" cy="359"/>
              </a:xfrm>
              <a:prstGeom prst="rect">
                <a:avLst/>
              </a:prstGeom>
              <a:noFill/>
              <a:ln w="9525">
                <a:noFill/>
                <a:miter lim="800000"/>
                <a:headEnd/>
                <a:tailEnd/>
              </a:ln>
            </p:spPr>
            <p:txBody>
              <a:bodyPr>
                <a:spAutoFit/>
              </a:bodyPr>
              <a:lstStyle/>
              <a:p>
                <a:pPr algn="ctr" eaLnBrk="1" hangingPunct="1">
                  <a:spcBef>
                    <a:spcPct val="50000"/>
                  </a:spcBef>
                </a:pPr>
                <a:r>
                  <a:rPr lang="it-IT" altLang="it-IT" sz="1200" b="1"/>
                  <a:t>Tipo IV</a:t>
                </a:r>
              </a:p>
            </p:txBody>
          </p:sp>
        </p:grpSp>
        <p:sp>
          <p:nvSpPr>
            <p:cNvPr id="50189" name="AutoShape 36"/>
            <p:cNvSpPr>
              <a:spLocks noChangeArrowheads="1"/>
            </p:cNvSpPr>
            <p:nvPr/>
          </p:nvSpPr>
          <p:spPr bwMode="auto">
            <a:xfrm rot="-2386300">
              <a:off x="1248" y="3113"/>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50190" name="AutoShape 37"/>
            <p:cNvSpPr>
              <a:spLocks noChangeArrowheads="1"/>
            </p:cNvSpPr>
            <p:nvPr/>
          </p:nvSpPr>
          <p:spPr bwMode="auto">
            <a:xfrm rot="2144304">
              <a:off x="612" y="3113"/>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50191" name="AutoShape 38"/>
            <p:cNvSpPr>
              <a:spLocks noChangeArrowheads="1"/>
            </p:cNvSpPr>
            <p:nvPr/>
          </p:nvSpPr>
          <p:spPr bwMode="auto">
            <a:xfrm>
              <a:off x="928" y="3203"/>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sp>
          <p:nvSpPr>
            <p:cNvPr id="50192" name="AutoShape 43"/>
            <p:cNvSpPr>
              <a:spLocks noChangeArrowheads="1"/>
            </p:cNvSpPr>
            <p:nvPr/>
          </p:nvSpPr>
          <p:spPr bwMode="auto">
            <a:xfrm rot="2849920">
              <a:off x="1198" y="2482"/>
              <a:ext cx="183" cy="17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endParaRPr lang="it-IT" altLang="it-IT"/>
            </a:p>
          </p:txBody>
        </p:sp>
      </p:grpSp>
    </p:spTree>
    <p:extLst>
      <p:ext uri="{BB962C8B-B14F-4D97-AF65-F5344CB8AC3E}">
        <p14:creationId xmlns:p14="http://schemas.microsoft.com/office/powerpoint/2010/main" val="4208049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987675" y="2708275"/>
            <a:ext cx="3384550" cy="1873250"/>
            <a:chOff x="2290" y="1344"/>
            <a:chExt cx="2132" cy="1180"/>
          </a:xfrm>
        </p:grpSpPr>
        <p:sp>
          <p:nvSpPr>
            <p:cNvPr id="51212" name="AutoShape 5"/>
            <p:cNvSpPr>
              <a:spLocks noChangeArrowheads="1"/>
            </p:cNvSpPr>
            <p:nvPr/>
          </p:nvSpPr>
          <p:spPr bwMode="auto">
            <a:xfrm>
              <a:off x="2290" y="1344"/>
              <a:ext cx="2132" cy="1180"/>
            </a:xfrm>
            <a:prstGeom prst="irregularSeal2">
              <a:avLst/>
            </a:prstGeom>
            <a:solidFill>
              <a:srgbClr val="E773C6"/>
            </a:solidFill>
            <a:ln w="9525">
              <a:solidFill>
                <a:schemeClr val="tx1"/>
              </a:solidFill>
              <a:miter lim="800000"/>
              <a:headEnd/>
              <a:tailEnd/>
            </a:ln>
          </p:spPr>
          <p:txBody>
            <a:bodyPr wrap="none" anchor="ctr"/>
            <a:lstStyle/>
            <a:p>
              <a:pPr algn="ctr" eaLnBrk="1" hangingPunct="1"/>
              <a:endParaRPr lang="it-IT" altLang="it-IT"/>
            </a:p>
          </p:txBody>
        </p:sp>
        <p:sp>
          <p:nvSpPr>
            <p:cNvPr id="51213" name="Text Box 6"/>
            <p:cNvSpPr txBox="1">
              <a:spLocks noChangeArrowheads="1"/>
            </p:cNvSpPr>
            <p:nvPr/>
          </p:nvSpPr>
          <p:spPr bwMode="auto">
            <a:xfrm>
              <a:off x="2699" y="1857"/>
              <a:ext cx="1180" cy="212"/>
            </a:xfrm>
            <a:prstGeom prst="rect">
              <a:avLst/>
            </a:prstGeom>
            <a:solidFill>
              <a:srgbClr val="E773C6"/>
            </a:solidFill>
            <a:ln w="9525">
              <a:noFill/>
              <a:miter lim="800000"/>
              <a:headEnd/>
              <a:tailEnd/>
            </a:ln>
          </p:spPr>
          <p:txBody>
            <a:bodyPr>
              <a:spAutoFit/>
            </a:bodyPr>
            <a:lstStyle/>
            <a:p>
              <a:pPr algn="ctr" eaLnBrk="1" hangingPunct="1">
                <a:spcBef>
                  <a:spcPct val="50000"/>
                </a:spcBef>
              </a:pPr>
              <a:r>
                <a:rPr lang="it-IT" altLang="it-IT" sz="1600" b="1">
                  <a:solidFill>
                    <a:srgbClr val="9C1D08"/>
                  </a:solidFill>
                </a:rPr>
                <a:t>COMPLICANZE</a:t>
              </a:r>
            </a:p>
          </p:txBody>
        </p:sp>
      </p:grpSp>
      <p:sp>
        <p:nvSpPr>
          <p:cNvPr id="31751" name="Rectangle 7"/>
          <p:cNvSpPr>
            <a:spLocks noChangeArrowheads="1"/>
          </p:cNvSpPr>
          <p:nvPr/>
        </p:nvSpPr>
        <p:spPr bwMode="blackWhite">
          <a:xfrm>
            <a:off x="1763713" y="333375"/>
            <a:ext cx="5700712" cy="719138"/>
          </a:xfrm>
          <a:prstGeom prst="rect">
            <a:avLst/>
          </a:prstGeom>
          <a:gradFill rotWithShape="0">
            <a:gsLst>
              <a:gs pos="0">
                <a:srgbClr val="FFFF00"/>
              </a:gs>
              <a:gs pos="100000">
                <a:srgbClr val="FFFF00">
                  <a:gamma/>
                  <a:tint val="94118"/>
                  <a:invGamma/>
                </a:srgbClr>
              </a:gs>
            </a:gsLst>
            <a:lin ang="5400000" scaled="1"/>
          </a:gra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lIns="90488" tIns="44450" rIns="90488" bIns="44450" anchor="ctr">
            <a:flatTx/>
          </a:bodyPr>
          <a:lstStyle/>
          <a:p>
            <a:pPr algn="ctr">
              <a:defRPr/>
            </a:pPr>
            <a:r>
              <a:rPr lang="en-US" sz="1800" b="1">
                <a:solidFill>
                  <a:schemeClr val="accent2"/>
                </a:solidFill>
              </a:rPr>
              <a:t>PRINCIPALI COMPLICAZIONI</a:t>
            </a:r>
            <a:endParaRPr lang="en-US" sz="1800" b="1">
              <a:solidFill>
                <a:schemeClr val="accent2"/>
              </a:solidFill>
              <a:effectLst>
                <a:outerShdw blurRad="38100" dist="38100" dir="2700000" algn="tl">
                  <a:srgbClr val="000000"/>
                </a:outerShdw>
              </a:effectLst>
            </a:endParaRPr>
          </a:p>
        </p:txBody>
      </p:sp>
      <p:sp>
        <p:nvSpPr>
          <p:cNvPr id="51204" name="Text Box 8"/>
          <p:cNvSpPr txBox="1">
            <a:spLocks noChangeArrowheads="1"/>
          </p:cNvSpPr>
          <p:nvPr/>
        </p:nvSpPr>
        <p:spPr bwMode="auto">
          <a:xfrm>
            <a:off x="1331913" y="1412875"/>
            <a:ext cx="6481762" cy="366713"/>
          </a:xfrm>
          <a:prstGeom prst="rect">
            <a:avLst/>
          </a:prstGeom>
          <a:solidFill>
            <a:schemeClr val="folHlink"/>
          </a:solidFill>
          <a:ln w="9525">
            <a:noFill/>
            <a:miter lim="800000"/>
            <a:headEnd/>
            <a:tailEnd/>
          </a:ln>
        </p:spPr>
        <p:txBody>
          <a:bodyPr>
            <a:spAutoFit/>
          </a:bodyPr>
          <a:lstStyle/>
          <a:p>
            <a:pPr algn="ctr" eaLnBrk="1" hangingPunct="1">
              <a:spcBef>
                <a:spcPct val="50000"/>
              </a:spcBef>
            </a:pPr>
            <a:r>
              <a:rPr lang="it-IT" altLang="it-IT" sz="1800"/>
              <a:t>VACCINAZIONI</a:t>
            </a:r>
          </a:p>
        </p:txBody>
      </p:sp>
      <p:grpSp>
        <p:nvGrpSpPr>
          <p:cNvPr id="3" name="Group 17"/>
          <p:cNvGrpSpPr>
            <a:grpSpLocks/>
          </p:cNvGrpSpPr>
          <p:nvPr/>
        </p:nvGrpSpPr>
        <p:grpSpPr bwMode="auto">
          <a:xfrm>
            <a:off x="611188" y="2205038"/>
            <a:ext cx="7777162" cy="3457575"/>
            <a:chOff x="385" y="1389"/>
            <a:chExt cx="4899" cy="2178"/>
          </a:xfrm>
        </p:grpSpPr>
        <p:sp>
          <p:nvSpPr>
            <p:cNvPr id="51206" name="Rectangle 10"/>
            <p:cNvSpPr>
              <a:spLocks noChangeArrowheads="1"/>
            </p:cNvSpPr>
            <p:nvPr/>
          </p:nvSpPr>
          <p:spPr bwMode="auto">
            <a:xfrm>
              <a:off x="612" y="1434"/>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POLIO PARALISI</a:t>
              </a:r>
            </a:p>
          </p:txBody>
        </p:sp>
        <p:sp>
          <p:nvSpPr>
            <p:cNvPr id="51207" name="Rectangle 12"/>
            <p:cNvSpPr>
              <a:spLocks noChangeArrowheads="1"/>
            </p:cNvSpPr>
            <p:nvPr/>
          </p:nvSpPr>
          <p:spPr bwMode="auto">
            <a:xfrm>
              <a:off x="385" y="2478"/>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OSTEITE</a:t>
              </a:r>
            </a:p>
          </p:txBody>
        </p:sp>
        <p:sp>
          <p:nvSpPr>
            <p:cNvPr id="51208" name="Rectangle 13"/>
            <p:cNvSpPr>
              <a:spLocks noChangeArrowheads="1"/>
            </p:cNvSpPr>
            <p:nvPr/>
          </p:nvSpPr>
          <p:spPr bwMode="auto">
            <a:xfrm>
              <a:off x="4059" y="2523"/>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SIDS</a:t>
              </a:r>
            </a:p>
          </p:txBody>
        </p:sp>
        <p:sp>
          <p:nvSpPr>
            <p:cNvPr id="51209" name="Rectangle 14"/>
            <p:cNvSpPr>
              <a:spLocks noChangeArrowheads="1"/>
            </p:cNvSpPr>
            <p:nvPr/>
          </p:nvSpPr>
          <p:spPr bwMode="auto">
            <a:xfrm>
              <a:off x="3833" y="1389"/>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GUILLAN-BARRE’</a:t>
              </a:r>
            </a:p>
          </p:txBody>
        </p:sp>
        <p:sp>
          <p:nvSpPr>
            <p:cNvPr id="51210" name="Rectangle 15"/>
            <p:cNvSpPr>
              <a:spLocks noChangeArrowheads="1"/>
            </p:cNvSpPr>
            <p:nvPr/>
          </p:nvSpPr>
          <p:spPr bwMode="auto">
            <a:xfrm>
              <a:off x="1338" y="3294"/>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PESS</a:t>
              </a:r>
            </a:p>
          </p:txBody>
        </p:sp>
        <p:sp>
          <p:nvSpPr>
            <p:cNvPr id="51211" name="Rectangle 16"/>
            <p:cNvSpPr>
              <a:spLocks noChangeArrowheads="1"/>
            </p:cNvSpPr>
            <p:nvPr/>
          </p:nvSpPr>
          <p:spPr bwMode="auto">
            <a:xfrm>
              <a:off x="3061" y="3293"/>
              <a:ext cx="1225" cy="273"/>
            </a:xfrm>
            <a:prstGeom prst="rect">
              <a:avLst/>
            </a:prstGeom>
            <a:solidFill>
              <a:srgbClr val="E773C6"/>
            </a:solidFill>
            <a:ln w="9525">
              <a:solidFill>
                <a:schemeClr val="tx1"/>
              </a:solidFill>
              <a:miter lim="800000"/>
              <a:headEnd/>
              <a:tailEnd/>
            </a:ln>
          </p:spPr>
          <p:txBody>
            <a:bodyPr wrap="none" anchor="ctr"/>
            <a:lstStyle/>
            <a:p>
              <a:pPr algn="ctr" eaLnBrk="1" hangingPunct="1"/>
              <a:r>
                <a:rPr lang="it-IT" altLang="it-IT" b="1"/>
                <a:t>ENCEFALITE</a:t>
              </a:r>
            </a:p>
          </p:txBody>
        </p:sp>
      </p:grpSp>
    </p:spTree>
    <p:extLst>
      <p:ext uri="{BB962C8B-B14F-4D97-AF65-F5344CB8AC3E}">
        <p14:creationId xmlns:p14="http://schemas.microsoft.com/office/powerpoint/2010/main" val="2715731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124075" y="260350"/>
            <a:ext cx="4968875" cy="6453188"/>
            <a:chOff x="1338" y="164"/>
            <a:chExt cx="3130" cy="4065"/>
          </a:xfrm>
        </p:grpSpPr>
        <p:pic>
          <p:nvPicPr>
            <p:cNvPr id="52227" name="Picture 4" descr="compli"/>
            <p:cNvPicPr>
              <a:picLocks noChangeAspect="1" noChangeArrowheads="1"/>
            </p:cNvPicPr>
            <p:nvPr/>
          </p:nvPicPr>
          <p:blipFill>
            <a:blip r:embed="rId3" cstate="print"/>
            <a:srcRect/>
            <a:stretch>
              <a:fillRect/>
            </a:stretch>
          </p:blipFill>
          <p:spPr bwMode="auto">
            <a:xfrm>
              <a:off x="1338" y="164"/>
              <a:ext cx="3130" cy="4065"/>
            </a:xfrm>
            <a:prstGeom prst="rect">
              <a:avLst/>
            </a:prstGeom>
            <a:noFill/>
            <a:ln w="9525">
              <a:noFill/>
              <a:miter lim="800000"/>
              <a:headEnd/>
              <a:tailEnd/>
            </a:ln>
          </p:spPr>
        </p:pic>
        <p:sp>
          <p:nvSpPr>
            <p:cNvPr id="52228" name="Oval 5"/>
            <p:cNvSpPr>
              <a:spLocks noChangeArrowheads="1"/>
            </p:cNvSpPr>
            <p:nvPr/>
          </p:nvSpPr>
          <p:spPr bwMode="auto">
            <a:xfrm>
              <a:off x="1413" y="3022"/>
              <a:ext cx="226" cy="120"/>
            </a:xfrm>
            <a:prstGeom prst="ellipse">
              <a:avLst/>
            </a:prstGeom>
            <a:solidFill>
              <a:schemeClr val="bg1"/>
            </a:solidFill>
            <a:ln w="9525">
              <a:noFill/>
              <a:round/>
              <a:headEnd/>
              <a:tailEnd/>
            </a:ln>
          </p:spPr>
          <p:txBody>
            <a:bodyPr wrap="none" anchor="ctr"/>
            <a:lstStyle/>
            <a:p>
              <a:pPr algn="ctr" eaLnBrk="1" hangingPunct="1"/>
              <a:endParaRPr lang="it-IT" altLang="it-IT"/>
            </a:p>
          </p:txBody>
        </p:sp>
      </p:grpSp>
    </p:spTree>
    <p:extLst>
      <p:ext uri="{BB962C8B-B14F-4D97-AF65-F5344CB8AC3E}">
        <p14:creationId xmlns:p14="http://schemas.microsoft.com/office/powerpoint/2010/main" val="417735251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914400"/>
          </a:xfrm>
          <a:solidFill>
            <a:srgbClr val="FFFF00"/>
          </a:solidFill>
        </p:spPr>
        <p:txBody>
          <a:bodyPr>
            <a:normAutofit fontScale="90000"/>
          </a:bodyPr>
          <a:lstStyle/>
          <a:p>
            <a:pPr algn="ctr"/>
            <a:r>
              <a:rPr lang="it-IT" altLang="it-IT" sz="3200" b="1" smtClean="0"/>
              <a:t>VALUTAZIONE DEL DANNO PERMANENTE DA VACCINAZIONE</a:t>
            </a:r>
          </a:p>
        </p:txBody>
      </p:sp>
      <p:sp>
        <p:nvSpPr>
          <p:cNvPr id="53251" name="Text Box 4"/>
          <p:cNvSpPr txBox="1">
            <a:spLocks noChangeArrowheads="1"/>
          </p:cNvSpPr>
          <p:nvPr/>
        </p:nvSpPr>
        <p:spPr bwMode="auto">
          <a:xfrm>
            <a:off x="1258888" y="2636838"/>
            <a:ext cx="7416800" cy="1917700"/>
          </a:xfrm>
          <a:prstGeom prst="rect">
            <a:avLst/>
          </a:prstGeom>
          <a:noFill/>
          <a:ln w="9525">
            <a:noFill/>
            <a:miter lim="800000"/>
            <a:headEnd/>
            <a:tailEnd/>
          </a:ln>
        </p:spPr>
        <p:txBody>
          <a:bodyPr>
            <a:spAutoFit/>
          </a:bodyPr>
          <a:lstStyle/>
          <a:p>
            <a:pPr algn="just" eaLnBrk="1" hangingPunct="1">
              <a:spcBef>
                <a:spcPct val="50000"/>
              </a:spcBef>
            </a:pPr>
            <a:r>
              <a:rPr lang="it-IT" altLang="it-IT" sz="2400"/>
              <a:t>In merito al risarcimento del danno a carattere permanente dei soggetti vaccinati, la valutazione va riferita agli esiti permanenti per stabilire la percentuale di invalidità e compararla a quella prevista dalla tabella A</a:t>
            </a:r>
          </a:p>
        </p:txBody>
      </p:sp>
    </p:spTree>
    <p:extLst>
      <p:ext uri="{BB962C8B-B14F-4D97-AF65-F5344CB8AC3E}">
        <p14:creationId xmlns:p14="http://schemas.microsoft.com/office/powerpoint/2010/main" val="113144398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4213" y="0"/>
            <a:ext cx="7772400" cy="914400"/>
          </a:xfrm>
        </p:spPr>
        <p:txBody>
          <a:bodyPr>
            <a:normAutofit fontScale="90000"/>
          </a:bodyPr>
          <a:lstStyle/>
          <a:p>
            <a:pPr algn="ctr"/>
            <a:r>
              <a:rPr lang="it-IT" altLang="it-IT" sz="4000" smtClean="0"/>
              <a:t>STATISTICA DMML ROMA</a:t>
            </a:r>
            <a:br>
              <a:rPr lang="it-IT" altLang="it-IT" sz="4000" smtClean="0"/>
            </a:br>
            <a:r>
              <a:rPr lang="it-IT" altLang="it-IT" sz="2800" smtClean="0"/>
              <a:t>2007 - 2014</a:t>
            </a:r>
          </a:p>
        </p:txBody>
      </p:sp>
      <p:graphicFrame>
        <p:nvGraphicFramePr>
          <p:cNvPr id="274552" name="Group 120"/>
          <p:cNvGraphicFramePr>
            <a:graphicFrameLocks noGrp="1"/>
          </p:cNvGraphicFramePr>
          <p:nvPr>
            <p:ph type="tbl" idx="1"/>
          </p:nvPr>
        </p:nvGraphicFramePr>
        <p:xfrm>
          <a:off x="684213" y="1154113"/>
          <a:ext cx="7416800" cy="4535436"/>
        </p:xfrm>
        <a:graphic>
          <a:graphicData uri="http://schemas.openxmlformats.org/drawingml/2006/table">
            <a:tbl>
              <a:tblPr/>
              <a:tblGrid>
                <a:gridCol w="2259012">
                  <a:extLst>
                    <a:ext uri="{9D8B030D-6E8A-4147-A177-3AD203B41FA5}">
                      <a16:colId xmlns:a16="http://schemas.microsoft.com/office/drawing/2014/main" val="20000"/>
                    </a:ext>
                  </a:extLst>
                </a:gridCol>
                <a:gridCol w="1700213">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gridCol w="1800225">
                  <a:extLst>
                    <a:ext uri="{9D8B030D-6E8A-4147-A177-3AD203B41FA5}">
                      <a16:colId xmlns:a16="http://schemas.microsoft.com/office/drawing/2014/main" val="20003"/>
                    </a:ext>
                  </a:extLst>
                </a:gridCol>
              </a:tblGrid>
              <a:tr h="9693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1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Riconoscimento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Non riconoscimento</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800" b="0"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TOT.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accent2"/>
                          </a:solidFill>
                          <a:effectLst/>
                          <a:latin typeface="Times New Roman" pitchFamily="18" charset="0"/>
                        </a:rPr>
                        <a:t>Trasfusione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511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228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739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accent2"/>
                          </a:solidFill>
                          <a:effectLst/>
                          <a:latin typeface="Times New Roman" pitchFamily="18" charset="0"/>
                        </a:rPr>
                        <a:t>Emoderivati</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21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9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accent2"/>
                          </a:solidFill>
                          <a:effectLst/>
                          <a:latin typeface="Times New Roman" pitchFamily="18" charset="0"/>
                        </a:rPr>
                        <a:t>Operatori Sanitari</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76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93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accent2"/>
                          </a:solidFill>
                          <a:effectLst/>
                          <a:latin typeface="Times New Roman" pitchFamily="18" charset="0"/>
                        </a:rPr>
                        <a:t>Vaccinazione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rPr>
                        <a:t>153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8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1" i="0" u="none" strike="noStrike" cap="none" normalizeH="0" baseline="0" smtClean="0">
                          <a:ln>
                            <a:noFill/>
                          </a:ln>
                          <a:solidFill>
                            <a:srgbClr val="FF3300"/>
                          </a:solidFill>
                          <a:effectLst/>
                          <a:latin typeface="Times New Roman" pitchFamily="18" charset="0"/>
                        </a:rPr>
                        <a:t>TOTALE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659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330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989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1852458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684213" y="549275"/>
            <a:ext cx="7772400" cy="608013"/>
          </a:xfrm>
          <a:noFill/>
        </p:spPr>
        <p:txBody>
          <a:bodyPr>
            <a:normAutofit fontScale="90000"/>
          </a:bodyPr>
          <a:lstStyle/>
          <a:p>
            <a:pPr algn="ctr"/>
            <a:r>
              <a:rPr lang="it-IT" altLang="it-IT" sz="4000" b="1" smtClean="0"/>
              <a:t>STATISTICA DMML ROMA</a:t>
            </a:r>
            <a:br>
              <a:rPr lang="it-IT" altLang="it-IT" sz="4000" b="1" smtClean="0"/>
            </a:br>
            <a:endParaRPr lang="it-IT" altLang="it-IT" sz="4000" b="1" smtClean="0"/>
          </a:p>
        </p:txBody>
      </p:sp>
      <p:graphicFrame>
        <p:nvGraphicFramePr>
          <p:cNvPr id="278618" name="Group 90"/>
          <p:cNvGraphicFramePr>
            <a:graphicFrameLocks noGrp="1"/>
          </p:cNvGraphicFramePr>
          <p:nvPr>
            <p:ph idx="1"/>
          </p:nvPr>
        </p:nvGraphicFramePr>
        <p:xfrm>
          <a:off x="684213" y="1773238"/>
          <a:ext cx="8135937" cy="3840190"/>
        </p:xfrm>
        <a:graphic>
          <a:graphicData uri="http://schemas.openxmlformats.org/drawingml/2006/table">
            <a:tbl>
              <a:tblPr/>
              <a:tblGrid>
                <a:gridCol w="2157412">
                  <a:extLst>
                    <a:ext uri="{9D8B030D-6E8A-4147-A177-3AD203B41FA5}">
                      <a16:colId xmlns:a16="http://schemas.microsoft.com/office/drawing/2014/main" val="20000"/>
                    </a:ext>
                  </a:extLst>
                </a:gridCol>
                <a:gridCol w="1874838">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2087562">
                  <a:extLst>
                    <a:ext uri="{9D8B030D-6E8A-4147-A177-3AD203B41FA5}">
                      <a16:colId xmlns:a16="http://schemas.microsoft.com/office/drawing/2014/main" val="20003"/>
                    </a:ext>
                  </a:extLst>
                </a:gridCol>
              </a:tblGrid>
              <a:tr h="86491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SI Tempestività</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NO Tempestività</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TOT.</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606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accent2"/>
                          </a:solidFill>
                          <a:effectLst/>
                          <a:latin typeface="Times New Roman" pitchFamily="18" charset="0"/>
                        </a:rPr>
                        <a:t>Anno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accent2"/>
                          </a:solidFill>
                          <a:effectLst/>
                          <a:latin typeface="Times New Roman" pitchFamily="18" charset="0"/>
                        </a:rPr>
                        <a:t>2001-2006</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1215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413</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rPr>
                        <a:t>1628</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900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accent2"/>
                          </a:solidFill>
                          <a:effectLst/>
                          <a:latin typeface="Times New Roman" pitchFamily="18" charset="0"/>
                        </a:rPr>
                        <a:t>Anno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accent2"/>
                          </a:solidFill>
                          <a:effectLst/>
                          <a:latin typeface="Times New Roman" pitchFamily="18" charset="0"/>
                        </a:rPr>
                        <a:t>2007-2014</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rPr>
                        <a:t>671</a:t>
                      </a:r>
                      <a:endParaRPr kumimoji="0" lang="it-IT" sz="2000" b="0" i="0" u="none" strike="noStrike" cap="none" normalizeH="0" baseline="0" dirty="0" smtClean="0">
                        <a:ln>
                          <a:noFill/>
                        </a:ln>
                        <a:solidFill>
                          <a:schemeClr val="tx1"/>
                        </a:solidFill>
                        <a:effectLst/>
                        <a:latin typeface="Times New Roman" pitchFamily="18"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rPr>
                        <a:t>315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rPr>
                        <a:t>986</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017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1" i="0" u="none" strike="noStrike" cap="none" normalizeH="0" baseline="0" smtClean="0">
                          <a:ln>
                            <a:noFill/>
                          </a:ln>
                          <a:solidFill>
                            <a:srgbClr val="FF3300"/>
                          </a:solidFill>
                          <a:effectLst/>
                          <a:latin typeface="Times New Roman" pitchFamily="18" charset="0"/>
                        </a:rPr>
                        <a:t>TOTALE</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rgbClr val="FF3300"/>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1886</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smtClean="0">
                        <a:ln>
                          <a:noFill/>
                        </a:ln>
                        <a:solidFill>
                          <a:srgbClr val="FF3300"/>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728</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smtClean="0">
                        <a:ln>
                          <a:noFill/>
                        </a:ln>
                        <a:solidFill>
                          <a:srgbClr val="FF3300"/>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rgbClr val="FF3300"/>
                          </a:solidFill>
                          <a:effectLst/>
                          <a:latin typeface="Times New Roman" pitchFamily="18" charset="0"/>
                        </a:rPr>
                        <a:t>2614</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608090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p:cNvSpPr>
            <a:spLocks noGrp="1"/>
          </p:cNvSpPr>
          <p:nvPr>
            <p:ph type="title"/>
          </p:nvPr>
        </p:nvSpPr>
        <p:spPr>
          <a:xfrm>
            <a:off x="685800" y="260350"/>
            <a:ext cx="7772400" cy="914400"/>
          </a:xfrm>
        </p:spPr>
        <p:txBody>
          <a:bodyPr>
            <a:normAutofit fontScale="90000"/>
          </a:bodyPr>
          <a:lstStyle/>
          <a:p>
            <a:pPr algn="ctr"/>
            <a:r>
              <a:rPr lang="it-IT" altLang="it-IT" sz="3600" b="1" smtClean="0">
                <a:solidFill>
                  <a:srgbClr val="9C1D08"/>
                </a:solidFill>
              </a:rPr>
              <a:t>Sentenza n.107/2012 </a:t>
            </a:r>
            <a:br>
              <a:rPr lang="it-IT" altLang="it-IT" sz="3600" b="1" smtClean="0">
                <a:solidFill>
                  <a:srgbClr val="9C1D08"/>
                </a:solidFill>
              </a:rPr>
            </a:br>
            <a:r>
              <a:rPr lang="it-IT" altLang="it-IT" sz="3600" b="1" smtClean="0">
                <a:solidFill>
                  <a:srgbClr val="9C1D08"/>
                </a:solidFill>
              </a:rPr>
              <a:t>Corte Costituzionale</a:t>
            </a:r>
          </a:p>
        </p:txBody>
      </p:sp>
      <p:sp>
        <p:nvSpPr>
          <p:cNvPr id="56323" name="Segnaposto tabella 2"/>
          <p:cNvSpPr>
            <a:spLocks noGrp="1" noTextEdit="1"/>
          </p:cNvSpPr>
          <p:nvPr>
            <p:ph type="tbl" idx="1"/>
          </p:nvPr>
        </p:nvSpPr>
        <p:spPr/>
      </p:sp>
      <p:sp>
        <p:nvSpPr>
          <p:cNvPr id="4" name="Rettangolo 3"/>
          <p:cNvSpPr/>
          <p:nvPr/>
        </p:nvSpPr>
        <p:spPr>
          <a:xfrm>
            <a:off x="685800" y="2220913"/>
            <a:ext cx="7772400" cy="4154487"/>
          </a:xfrm>
          <a:prstGeom prst="rect">
            <a:avLst/>
          </a:prstGeom>
        </p:spPr>
        <p:txBody>
          <a:bodyPr>
            <a:spAutoFit/>
          </a:bodyPr>
          <a:lstStyle/>
          <a:p>
            <a:pPr algn="ctr">
              <a:defRPr/>
            </a:pPr>
            <a:r>
              <a:rPr lang="it-IT" sz="2400" cap="all" dirty="0">
                <a:solidFill>
                  <a:srgbClr val="000000"/>
                </a:solidFill>
                <a:latin typeface="Times New Roman" panose="02020603050405020304" pitchFamily="18" charset="0"/>
              </a:rPr>
              <a:t>LA CORTE COSTITUZIONALE</a:t>
            </a:r>
          </a:p>
          <a:p>
            <a:pPr algn="just">
              <a:defRPr/>
            </a:pPr>
            <a:r>
              <a:rPr lang="it-IT" sz="2400" dirty="0">
                <a:solidFill>
                  <a:srgbClr val="000000"/>
                </a:solidFill>
                <a:latin typeface="Times New Roman" panose="02020603050405020304" pitchFamily="18" charset="0"/>
              </a:rPr>
              <a:t>dichiara l’illegittimità costituzionale dell’articolo 1, comma 1, della legge 25 febbraio 1992, n. 210 (Indennizzo a favore dei soggetti danneggiati da complicanze di tipo irreversibile a causa di vaccinazioni obbligatorie, trasfusioni e somministrazione di emoderivati), nella parte in cui non prevede il diritto ad un indennizzo, alle condizioni e nei modi stabiliti dalla medesima legge, nei confronti di coloro i quali abbiano subìto le conseguenze previste dallo stesso articolo 1, comma 1, a seguito di </a:t>
            </a:r>
            <a:r>
              <a:rPr lang="it-IT" sz="2400" b="1" i="1" u="sng" dirty="0">
                <a:solidFill>
                  <a:srgbClr val="000000"/>
                </a:solidFill>
                <a:latin typeface="Times New Roman" panose="02020603050405020304" pitchFamily="18" charset="0"/>
              </a:rPr>
              <a:t>vaccinazione contro il morbillo, la parotite e la rosolia.</a:t>
            </a:r>
          </a:p>
        </p:txBody>
      </p:sp>
    </p:spTree>
    <p:extLst>
      <p:ext uri="{BB962C8B-B14F-4D97-AF65-F5344CB8AC3E}">
        <p14:creationId xmlns:p14="http://schemas.microsoft.com/office/powerpoint/2010/main" val="75780704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p:nvPr>
        </p:nvSpPr>
        <p:spPr>
          <a:xfrm>
            <a:off x="323528" y="404664"/>
            <a:ext cx="8169275" cy="757238"/>
          </a:xfrm>
        </p:spPr>
        <p:txBody>
          <a:bodyPr>
            <a:normAutofit fontScale="90000"/>
          </a:bodyPr>
          <a:lstStyle/>
          <a:p>
            <a:pPr algn="ctr"/>
            <a:r>
              <a:rPr lang="it-IT" altLang="it-IT" b="1" u="sng" dirty="0" err="1" smtClean="0">
                <a:solidFill>
                  <a:srgbClr val="006699"/>
                </a:solidFill>
                <a:hlinkClick r:id="rId2"/>
              </a:rPr>
              <a:t>Cort</a:t>
            </a:r>
            <a:r>
              <a:rPr lang="it-IT" altLang="it-IT" b="1" u="sng" dirty="0" smtClean="0">
                <a:solidFill>
                  <a:srgbClr val="006699"/>
                </a:solidFill>
                <a:hlinkClick r:id="rId2"/>
              </a:rPr>
              <a:t>. Cost. n. 107/2012</a:t>
            </a:r>
            <a:r>
              <a:rPr lang="it-IT" altLang="it-IT" dirty="0" smtClean="0"/>
              <a:t/>
            </a:r>
            <a:br>
              <a:rPr lang="it-IT" altLang="it-IT" dirty="0" smtClean="0"/>
            </a:br>
            <a:endParaRPr lang="it-IT" altLang="it-IT" dirty="0" smtClean="0">
              <a:solidFill>
                <a:srgbClr val="555555"/>
              </a:solidFill>
            </a:endParaRPr>
          </a:p>
        </p:txBody>
      </p:sp>
      <p:sp>
        <p:nvSpPr>
          <p:cNvPr id="57347" name="Segnaposto tabella 2"/>
          <p:cNvSpPr>
            <a:spLocks noGrp="1" noTextEdit="1"/>
          </p:cNvSpPr>
          <p:nvPr>
            <p:ph type="tbl" idx="1"/>
          </p:nvPr>
        </p:nvSpPr>
        <p:spPr>
          <a:xfrm>
            <a:off x="685800" y="1412875"/>
            <a:ext cx="7772400" cy="4648200"/>
          </a:xfrm>
        </p:spPr>
      </p:sp>
      <p:sp>
        <p:nvSpPr>
          <p:cNvPr id="4" name="Rettangolo 3"/>
          <p:cNvSpPr/>
          <p:nvPr/>
        </p:nvSpPr>
        <p:spPr>
          <a:xfrm>
            <a:off x="685800" y="1982788"/>
            <a:ext cx="7772400" cy="4154487"/>
          </a:xfrm>
          <a:prstGeom prst="rect">
            <a:avLst/>
          </a:prstGeom>
        </p:spPr>
        <p:txBody>
          <a:bodyPr>
            <a:spAutoFit/>
          </a:bodyPr>
          <a:lstStyle/>
          <a:p>
            <a:pPr algn="just">
              <a:defRPr/>
            </a:pPr>
            <a:r>
              <a:rPr lang="it-IT" sz="2400" dirty="0">
                <a:solidFill>
                  <a:srgbClr val="555555"/>
                </a:solidFill>
                <a:latin typeface="+mn-lt"/>
              </a:rPr>
              <a:t>La Corte ha infatti precisato che “</a:t>
            </a:r>
            <a:r>
              <a:rPr lang="it-IT" sz="2400" i="1" dirty="0">
                <a:solidFill>
                  <a:srgbClr val="555555"/>
                </a:solidFill>
                <a:latin typeface="+mn-lt"/>
              </a:rPr>
              <a:t>In un contesto di irrinunciabile solidarietà la misura indennitaria appare per se stessa destinata non tanto, come quella risarcitoria, a riparare un danno ingiusto, quanto piuttosto a compensare il sacrificio individuale ritenuto corrispondente a un vantaggio collettivo: sarebbe, infatti, irragionevole che la collettività possa, tramite gli organi competenti, imporre o anche solo sollecitare comportamenti diretti alla protezione della salute pubblica senza che essa poi non debba reciprocamente rispondere delle conseguenze pregiudizievoli per la salute di coloro che si sono uniformati</a:t>
            </a:r>
            <a:r>
              <a:rPr lang="it-IT" sz="2400" dirty="0">
                <a:solidFill>
                  <a:srgbClr val="555555"/>
                </a:solidFill>
                <a:latin typeface="+mn-lt"/>
              </a:rPr>
              <a:t>”.</a:t>
            </a:r>
            <a:endParaRPr lang="it-IT" sz="2400" dirty="0">
              <a:latin typeface="+mn-lt"/>
            </a:endParaRPr>
          </a:p>
        </p:txBody>
      </p:sp>
    </p:spTree>
    <p:extLst>
      <p:ext uri="{BB962C8B-B14F-4D97-AF65-F5344CB8AC3E}">
        <p14:creationId xmlns:p14="http://schemas.microsoft.com/office/powerpoint/2010/main" val="172485415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p:cNvSpPr>
            <a:spLocks noGrp="1"/>
          </p:cNvSpPr>
          <p:nvPr>
            <p:ph type="title"/>
          </p:nvPr>
        </p:nvSpPr>
        <p:spPr>
          <a:xfrm>
            <a:off x="323528" y="620688"/>
            <a:ext cx="8169275" cy="757238"/>
          </a:xfrm>
        </p:spPr>
        <p:txBody>
          <a:bodyPr>
            <a:normAutofit fontScale="90000"/>
          </a:bodyPr>
          <a:lstStyle/>
          <a:p>
            <a:pPr algn="ctr"/>
            <a:r>
              <a:rPr lang="it-IT" altLang="it-IT" sz="3200" b="1" dirty="0" smtClean="0"/>
              <a:t/>
            </a:r>
            <a:br>
              <a:rPr lang="it-IT" altLang="it-IT" sz="3200" b="1" dirty="0" smtClean="0"/>
            </a:br>
            <a:r>
              <a:rPr lang="it-IT" altLang="it-IT" sz="3200" b="1" dirty="0" smtClean="0"/>
              <a:t>Corte Costituzionale</a:t>
            </a:r>
            <a:r>
              <a:rPr lang="it-IT" altLang="it-IT" sz="3200" dirty="0" smtClean="0"/>
              <a:t/>
            </a:r>
            <a:br>
              <a:rPr lang="it-IT" altLang="it-IT" sz="3200" dirty="0" smtClean="0"/>
            </a:br>
            <a:r>
              <a:rPr lang="it-IT" altLang="it-IT" sz="3200" b="1" dirty="0" smtClean="0"/>
              <a:t>Sentenza 16 ottobre 2000, n. 423</a:t>
            </a:r>
            <a:r>
              <a:rPr lang="it-IT" altLang="it-IT" sz="3200" dirty="0" smtClean="0"/>
              <a:t/>
            </a:r>
            <a:br>
              <a:rPr lang="it-IT" altLang="it-IT" sz="3200" dirty="0" smtClean="0"/>
            </a:br>
            <a:r>
              <a:rPr lang="it-IT" altLang="it-IT" sz="3200" dirty="0" smtClean="0"/>
              <a:t>  </a:t>
            </a:r>
          </a:p>
        </p:txBody>
      </p:sp>
      <p:sp>
        <p:nvSpPr>
          <p:cNvPr id="58371" name="Segnaposto tabella 2"/>
          <p:cNvSpPr>
            <a:spLocks noGrp="1" noTextEdit="1"/>
          </p:cNvSpPr>
          <p:nvPr>
            <p:ph type="tbl" idx="1"/>
          </p:nvPr>
        </p:nvSpPr>
        <p:spPr/>
      </p:sp>
      <p:sp>
        <p:nvSpPr>
          <p:cNvPr id="4" name="Rettangolo 3"/>
          <p:cNvSpPr/>
          <p:nvPr/>
        </p:nvSpPr>
        <p:spPr>
          <a:xfrm>
            <a:off x="685800" y="2413000"/>
            <a:ext cx="7772400" cy="3048000"/>
          </a:xfrm>
          <a:prstGeom prst="rect">
            <a:avLst/>
          </a:prstGeom>
        </p:spPr>
        <p:txBody>
          <a:bodyPr>
            <a:spAutoFit/>
          </a:bodyPr>
          <a:lstStyle/>
          <a:p>
            <a:pPr algn="just">
              <a:defRPr/>
            </a:pPr>
            <a:r>
              <a:rPr lang="it-IT" sz="2400" b="1" dirty="0">
                <a:solidFill>
                  <a:srgbClr val="555555"/>
                </a:solidFill>
                <a:latin typeface="+mn-lt"/>
              </a:rPr>
              <a:t>dichiara l'illegittimità costituzionale dell'art. 1, comma 1, della legge 25 febbraio 1992, n. 210 (Indennizzo a favore dei soggetti danneggiati da complicanze di tipo irreversibile a causa di vaccinazioni obbligatorie, trasfusioni e somministrazione di emoderivati), nella parte in cui non prevede il diritto all'indennizzo, alle condizioni ivi stabilite, di coloro che siano stati sottoposti a vaccinazione antiepatite B, a partire dall'anno 1983</a:t>
            </a:r>
            <a:endParaRPr lang="it-IT" sz="2400" dirty="0">
              <a:latin typeface="+mn-lt"/>
            </a:endParaRPr>
          </a:p>
        </p:txBody>
      </p:sp>
    </p:spTree>
    <p:extLst>
      <p:ext uri="{BB962C8B-B14F-4D97-AF65-F5344CB8AC3E}">
        <p14:creationId xmlns:p14="http://schemas.microsoft.com/office/powerpoint/2010/main" val="101981233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p:nvPr>
        </p:nvSpPr>
        <p:spPr>
          <a:xfrm>
            <a:off x="827584" y="980728"/>
            <a:ext cx="7772400" cy="1328738"/>
          </a:xfrm>
        </p:spPr>
        <p:txBody>
          <a:bodyPr>
            <a:normAutofit fontScale="90000"/>
          </a:bodyPr>
          <a:lstStyle/>
          <a:p>
            <a:pPr algn="ctr"/>
            <a:r>
              <a:rPr lang="it-IT" altLang="it-IT" dirty="0" smtClean="0"/>
              <a:t>Tribunale di Milano </a:t>
            </a:r>
            <a:br>
              <a:rPr lang="it-IT" altLang="it-IT" dirty="0" smtClean="0"/>
            </a:br>
            <a:r>
              <a:rPr lang="it-IT" altLang="it-IT" dirty="0" smtClean="0"/>
              <a:t>Sezione Lavoro Sentenza I grado del 23/09/14</a:t>
            </a:r>
          </a:p>
        </p:txBody>
      </p:sp>
      <p:sp>
        <p:nvSpPr>
          <p:cNvPr id="59395" name="Segnaposto tabella 2"/>
          <p:cNvSpPr>
            <a:spLocks noGrp="1" noTextEdit="1"/>
          </p:cNvSpPr>
          <p:nvPr>
            <p:ph type="tbl" idx="1"/>
          </p:nvPr>
        </p:nvSpPr>
        <p:spPr/>
      </p:sp>
      <p:sp>
        <p:nvSpPr>
          <p:cNvPr id="4" name="Rettangolo 3"/>
          <p:cNvSpPr/>
          <p:nvPr/>
        </p:nvSpPr>
        <p:spPr>
          <a:xfrm>
            <a:off x="685800" y="2844800"/>
            <a:ext cx="7772400" cy="2676525"/>
          </a:xfrm>
          <a:prstGeom prst="rect">
            <a:avLst/>
          </a:prstGeom>
        </p:spPr>
        <p:txBody>
          <a:bodyPr>
            <a:spAutoFit/>
          </a:bodyPr>
          <a:lstStyle/>
          <a:p>
            <a:pPr algn="just">
              <a:defRPr/>
            </a:pPr>
            <a:r>
              <a:rPr lang="it-IT" sz="2800" dirty="0">
                <a:solidFill>
                  <a:srgbClr val="000000"/>
                </a:solidFill>
                <a:latin typeface="+mn-lt"/>
              </a:rPr>
              <a:t>Il tribunale del lavoro di Milano ha stabilito che un bambino affetto da autismo dovrà essere mantenuto a vita con un assegno bimestrale pagato dal Ministero della Salute, che ha presentato appello contro questa decisione tramite l’Avvocatura Distrettuale dello Stato.</a:t>
            </a:r>
            <a:endParaRPr lang="it-IT" sz="2800" dirty="0">
              <a:latin typeface="+mn-lt"/>
            </a:endParaRPr>
          </a:p>
        </p:txBody>
      </p:sp>
    </p:spTree>
    <p:extLst>
      <p:ext uri="{BB962C8B-B14F-4D97-AF65-F5344CB8AC3E}">
        <p14:creationId xmlns:p14="http://schemas.microsoft.com/office/powerpoint/2010/main" val="4145025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1800" i="1" dirty="0">
                <a:solidFill>
                  <a:schemeClr val="tx2"/>
                </a:solidFill>
              </a:rPr>
              <a:t>«Avvocato e Ministero: l’importanza del contraddittorio»</a:t>
            </a:r>
            <a:r>
              <a:rPr lang="it-IT" sz="1800" i="1" dirty="0"/>
              <a:t/>
            </a:r>
            <a:br>
              <a:rPr lang="it-IT" sz="1800" i="1" dirty="0"/>
            </a:br>
            <a:r>
              <a:rPr lang="it-IT" sz="1800" i="1" dirty="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r>
              <a:rPr lang="it-IT" b="1" dirty="0" smtClean="0">
                <a:solidFill>
                  <a:srgbClr val="000000"/>
                </a:solidFill>
                <a:latin typeface="Times New Roman" panose="02020603050405020304" pitchFamily="18" charset="0"/>
                <a:ea typeface="Times New Roman" panose="02020603050405020304" pitchFamily="18" charset="0"/>
              </a:rPr>
              <a:t>EQUIPARATI A VITTIME DEL DOVERE</a:t>
            </a:r>
            <a:endParaRPr lang="it-IT" b="1" dirty="0">
              <a:solidFill>
                <a:srgbClr val="000000"/>
              </a:solidFill>
              <a:latin typeface="Times New Roman" panose="02020603050405020304" pitchFamily="18" charset="0"/>
              <a:ea typeface="Times New Roman" panose="02020603050405020304" pitchFamily="18" charset="0"/>
            </a:endParaRPr>
          </a:p>
          <a:p>
            <a:pPr marL="0" indent="0" algn="just">
              <a:buNone/>
            </a:pPr>
            <a:endParaRPr lang="it-IT" dirty="0" smtClean="0">
              <a:solidFill>
                <a:srgbClr val="000000"/>
              </a:solidFill>
              <a:latin typeface="Times New Roman" panose="02020603050405020304" pitchFamily="18" charset="0"/>
              <a:ea typeface="Times New Roman" panose="02020603050405020304" pitchFamily="18" charset="0"/>
            </a:endParaRPr>
          </a:p>
          <a:p>
            <a:pPr marL="0" indent="0" algn="just">
              <a:buNone/>
            </a:pPr>
            <a:r>
              <a:rPr lang="it-IT" dirty="0" smtClean="0">
                <a:solidFill>
                  <a:srgbClr val="000000"/>
                </a:solidFill>
                <a:latin typeface="Times New Roman" panose="02020603050405020304" pitchFamily="18" charset="0"/>
                <a:ea typeface="Times New Roman" panose="02020603050405020304" pitchFamily="18" charset="0"/>
              </a:rPr>
              <a:t>coloro </a:t>
            </a:r>
            <a:r>
              <a:rPr lang="it-IT" dirty="0">
                <a:solidFill>
                  <a:srgbClr val="000000"/>
                </a:solidFill>
                <a:latin typeface="Times New Roman" panose="02020603050405020304" pitchFamily="18" charset="0"/>
                <a:ea typeface="Times New Roman" panose="02020603050405020304" pitchFamily="18" charset="0"/>
              </a:rPr>
              <a:t>che hanno contratto infermità permanentemente invalidanti o alle quali consegua il decesso, in occasione o a seguito di missioni di qualunque </a:t>
            </a:r>
            <a:r>
              <a:rPr lang="it-IT" dirty="0" smtClean="0">
                <a:solidFill>
                  <a:srgbClr val="000000"/>
                </a:solidFill>
                <a:latin typeface="Times New Roman" panose="02020603050405020304" pitchFamily="18" charset="0"/>
                <a:ea typeface="Times New Roman" panose="02020603050405020304" pitchFamily="18" charset="0"/>
              </a:rPr>
              <a:t>natura </a:t>
            </a:r>
            <a:r>
              <a:rPr lang="it-IT" dirty="0">
                <a:solidFill>
                  <a:srgbClr val="000000"/>
                </a:solidFill>
                <a:latin typeface="Times New Roman" panose="02020603050405020304" pitchFamily="18" charset="0"/>
                <a:ea typeface="Times New Roman" panose="02020603050405020304" pitchFamily="18" charset="0"/>
              </a:rPr>
              <a:t>e che siano riconosciute </a:t>
            </a:r>
            <a:r>
              <a:rPr lang="it-IT" i="1" dirty="0">
                <a:solidFill>
                  <a:srgbClr val="000000"/>
                </a:solidFill>
                <a:latin typeface="Times New Roman" panose="02020603050405020304" pitchFamily="18" charset="0"/>
                <a:ea typeface="Times New Roman" panose="02020603050405020304" pitchFamily="18" charset="0"/>
              </a:rPr>
              <a:t>dipendenti da causa di servizio</a:t>
            </a:r>
            <a:r>
              <a:rPr lang="it-IT" dirty="0">
                <a:solidFill>
                  <a:srgbClr val="000000"/>
                </a:solidFill>
                <a:latin typeface="Times New Roman" panose="02020603050405020304" pitchFamily="18" charset="0"/>
                <a:ea typeface="Times New Roman" panose="02020603050405020304" pitchFamily="18" charset="0"/>
              </a:rPr>
              <a:t> per le </a:t>
            </a:r>
            <a:r>
              <a:rPr lang="it-IT" i="1" dirty="0">
                <a:solidFill>
                  <a:srgbClr val="000000"/>
                </a:solidFill>
                <a:latin typeface="Times New Roman" panose="02020603050405020304" pitchFamily="18" charset="0"/>
                <a:ea typeface="Times New Roman" panose="02020603050405020304" pitchFamily="18" charset="0"/>
              </a:rPr>
              <a:t>particolari condizioni ambientali od </a:t>
            </a:r>
            <a:r>
              <a:rPr lang="it-IT" i="1" dirty="0" smtClean="0">
                <a:solidFill>
                  <a:srgbClr val="000000"/>
                </a:solidFill>
                <a:latin typeface="Times New Roman" panose="02020603050405020304" pitchFamily="18" charset="0"/>
                <a:ea typeface="Times New Roman" panose="02020603050405020304" pitchFamily="18" charset="0"/>
              </a:rPr>
              <a:t>operative</a:t>
            </a:r>
            <a:endParaRPr lang="it-IT" dirty="0">
              <a:solidFill>
                <a:srgbClr val="000000"/>
              </a:solidFill>
              <a:latin typeface="Times New Roman" panose="02020603050405020304" pitchFamily="18" charset="0"/>
            </a:endParaRPr>
          </a:p>
          <a:p>
            <a:pPr marL="0" indent="0">
              <a:buNone/>
            </a:pPr>
            <a:endParaRPr lang="it-IT" dirty="0" smtClean="0">
              <a:solidFill>
                <a:srgbClr val="000000"/>
              </a:solidFill>
              <a:latin typeface="Times New Roman" panose="02020603050405020304" pitchFamily="18" charset="0"/>
            </a:endParaRPr>
          </a:p>
          <a:p>
            <a:pPr marL="0" indent="0">
              <a:buNone/>
            </a:pPr>
            <a:endParaRPr lang="it-IT" dirty="0">
              <a:solidFill>
                <a:srgbClr val="000000"/>
              </a:solidFill>
              <a:latin typeface="Times New Roman" panose="02020603050405020304" pitchFamily="18" charset="0"/>
            </a:endParaRPr>
          </a:p>
          <a:p>
            <a:pPr marL="0" indent="0">
              <a:buNone/>
            </a:pPr>
            <a:endParaRPr lang="it-IT" dirty="0" smtClean="0">
              <a:solidFill>
                <a:srgbClr val="000000"/>
              </a:solidFill>
              <a:latin typeface="Times New Roman" panose="02020603050405020304" pitchFamily="18" charset="0"/>
            </a:endParaRPr>
          </a:p>
          <a:p>
            <a:pPr marL="0" indent="0">
              <a:buNone/>
            </a:pPr>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31792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a:xfrm>
            <a:off x="323528" y="476672"/>
            <a:ext cx="8169275" cy="757238"/>
          </a:xfrm>
        </p:spPr>
        <p:txBody>
          <a:bodyPr>
            <a:normAutofit fontScale="90000"/>
          </a:bodyPr>
          <a:lstStyle/>
          <a:p>
            <a:pPr algn="ctr"/>
            <a:r>
              <a:rPr lang="it-IT" altLang="it-IT" dirty="0" smtClean="0"/>
              <a:t>Tribunale di Milano</a:t>
            </a:r>
          </a:p>
        </p:txBody>
      </p:sp>
      <p:sp>
        <p:nvSpPr>
          <p:cNvPr id="60419" name="Segnaposto tabella 2"/>
          <p:cNvSpPr>
            <a:spLocks noGrp="1" noTextEdit="1"/>
          </p:cNvSpPr>
          <p:nvPr>
            <p:ph type="tbl" idx="1"/>
          </p:nvPr>
        </p:nvSpPr>
        <p:spPr>
          <a:xfrm>
            <a:off x="685800" y="2020888"/>
            <a:ext cx="7772400" cy="4648200"/>
          </a:xfrm>
        </p:spPr>
      </p:sp>
      <p:sp>
        <p:nvSpPr>
          <p:cNvPr id="4" name="Rettangolo 3"/>
          <p:cNvSpPr/>
          <p:nvPr/>
        </p:nvSpPr>
        <p:spPr>
          <a:xfrm>
            <a:off x="717550" y="1341438"/>
            <a:ext cx="7772400" cy="4892675"/>
          </a:xfrm>
          <a:prstGeom prst="rect">
            <a:avLst/>
          </a:prstGeom>
        </p:spPr>
        <p:txBody>
          <a:bodyPr>
            <a:spAutoFit/>
          </a:bodyPr>
          <a:lstStyle/>
          <a:p>
            <a:pPr algn="just">
              <a:defRPr/>
            </a:pPr>
            <a:r>
              <a:rPr lang="it-IT" sz="2400" dirty="0">
                <a:solidFill>
                  <a:srgbClr val="000000"/>
                </a:solidFill>
                <a:latin typeface="+mj-lt"/>
              </a:rPr>
              <a:t>Al bambino nel 2006 era stato iniettato il vaccino esavalente: il magistrato che si è occupato del caso ha reputato che sia stata “acclarata la sussistenza del nesso causale tra tale vaccinazione e la malattia”. La decisione del giudice sta facendo molto discutere sia in ambiente giuridico sia in ambito accademico, perché fino a oggi </a:t>
            </a:r>
            <a:r>
              <a:rPr lang="it-IT" sz="2400" b="1" dirty="0">
                <a:solidFill>
                  <a:srgbClr val="1C809E"/>
                </a:solidFill>
                <a:latin typeface="+mj-lt"/>
                <a:hlinkClick r:id="rId2"/>
              </a:rPr>
              <a:t>nessuna ricerca scientifica ha mai dimostrato una correlazione tra vaccinazioni e autismo</a:t>
            </a:r>
            <a:r>
              <a:rPr lang="it-IT" sz="2400" dirty="0">
                <a:solidFill>
                  <a:srgbClr val="000000"/>
                </a:solidFill>
                <a:latin typeface="+mj-lt"/>
              </a:rPr>
              <a:t>. Il tema è discusso da anni e considerata l’assenza di prove è ormai considerato una leggenda metropolitana: molte delle convinzioni errate sull’argomento da parte dell’opinione pubblica derivano da uno studio scientifico pubblicato nel 1998 sulla vaccinazione trivalente, poi ritirato perché scorretto e fraudolento.</a:t>
            </a:r>
            <a:endParaRPr lang="it-IT" sz="2400" dirty="0">
              <a:latin typeface="+mj-lt"/>
            </a:endParaRPr>
          </a:p>
        </p:txBody>
      </p:sp>
    </p:spTree>
    <p:extLst>
      <p:ext uri="{BB962C8B-B14F-4D97-AF65-F5344CB8AC3E}">
        <p14:creationId xmlns:p14="http://schemas.microsoft.com/office/powerpoint/2010/main" val="299363750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p:txBody>
          <a:bodyPr/>
          <a:lstStyle/>
          <a:p>
            <a:pPr algn="ctr"/>
            <a:r>
              <a:rPr lang="it-IT" altLang="it-IT" smtClean="0"/>
              <a:t>Tribunale di Milano</a:t>
            </a:r>
          </a:p>
        </p:txBody>
      </p:sp>
      <p:sp>
        <p:nvSpPr>
          <p:cNvPr id="61443" name="Segnaposto contenuto 2"/>
          <p:cNvSpPr>
            <a:spLocks noGrp="1"/>
          </p:cNvSpPr>
          <p:nvPr>
            <p:ph idx="1"/>
          </p:nvPr>
        </p:nvSpPr>
        <p:spPr/>
        <p:txBody>
          <a:bodyPr>
            <a:normAutofit fontScale="92500" lnSpcReduction="10000"/>
          </a:bodyPr>
          <a:lstStyle/>
          <a:p>
            <a:pPr algn="just"/>
            <a:r>
              <a:rPr lang="it-IT" altLang="it-IT" sz="2400" smtClean="0"/>
              <a:t>La decisione del giudice è motivata in una ventina di pagine, nelle quali sono riportate e accolte le considerazioni di una perizia del medico legale nominato dal tribunale. Vi si legge che “è probabile che il disturbo autistico del piccolo sia stato concausato, sulla base di un polimorfismo che lo ha reso suscettibile alla tossicità di uno o più ingredienti (o inquinanti), dal vaccino Infanrix Hexa” prodotto dall’azienda farmaceutica GlaxoSmithKline (GSK). Il riferimento è a un documento riservato della società sugli effetti collaterali del vaccino esavalente che secondo il perito sarebbero emersi durante la sperimentazione, prima della messa in vendita del prodotto, e “omessi dall’elenco degli effetti avversi sottoposto alle autorità sanitarie”.</a:t>
            </a:r>
          </a:p>
        </p:txBody>
      </p:sp>
    </p:spTree>
    <p:extLst>
      <p:ext uri="{BB962C8B-B14F-4D97-AF65-F5344CB8AC3E}">
        <p14:creationId xmlns:p14="http://schemas.microsoft.com/office/powerpoint/2010/main" val="4225032879"/>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1"/>
          <p:cNvSpPr>
            <a:spLocks noGrp="1"/>
          </p:cNvSpPr>
          <p:nvPr>
            <p:ph type="title"/>
          </p:nvPr>
        </p:nvSpPr>
        <p:spPr/>
        <p:txBody>
          <a:bodyPr/>
          <a:lstStyle/>
          <a:p>
            <a:pPr algn="ctr"/>
            <a:r>
              <a:rPr lang="it-IT" altLang="it-IT" smtClean="0"/>
              <a:t>Tribunale di Milano</a:t>
            </a:r>
          </a:p>
        </p:txBody>
      </p:sp>
      <p:sp>
        <p:nvSpPr>
          <p:cNvPr id="62467" name="Segnaposto contenuto 2"/>
          <p:cNvSpPr>
            <a:spLocks noGrp="1"/>
          </p:cNvSpPr>
          <p:nvPr>
            <p:ph idx="1"/>
          </p:nvPr>
        </p:nvSpPr>
        <p:spPr>
          <a:xfrm>
            <a:off x="468313" y="1268413"/>
            <a:ext cx="8280400" cy="4827587"/>
          </a:xfrm>
        </p:spPr>
        <p:txBody>
          <a:bodyPr>
            <a:normAutofit fontScale="92500" lnSpcReduction="10000"/>
          </a:bodyPr>
          <a:lstStyle/>
          <a:p>
            <a:pPr marL="0" indent="0" algn="just">
              <a:buFontTx/>
              <a:buNone/>
            </a:pPr>
            <a:r>
              <a:rPr lang="it-IT" altLang="it-IT" sz="2400" smtClean="0"/>
              <a:t>Il giudice in altri passaggi della decisione cita il medico legale scrivendo che nel vaccino sarebbe rilevabile “una specifica idoneità lesiva per il disturbo autistico” sottostimata e dovuta all’esistenza “di lotti del vaccino contenente un disinfettante a base di mercurio, oggi ufficialmente bandito per via della comprovata neurotossicità”. A oggi non esistono però ricerche scientifiche che abbiano dimostrato una correlazione tra la presenza di mercurio e lo sviluppo di malattie come l’autismo. Negli Stati Uniti era stato sollevato il problema anni fa, perché c’era il timore che facendo in contemporanea sei vaccinazioni in una volta sola i bambini potessero essere esposti a quantità di mercurio superiori alle soglie di cautela. Non fu mai dimostrato un danno dovuto alla somministrazione ma per ulteriore cautela in seguito furono elaborati sistemi per ridurre o rimuovere del tutto le già basse dosi di mercurio presenti.</a:t>
            </a:r>
          </a:p>
        </p:txBody>
      </p:sp>
    </p:spTree>
    <p:extLst>
      <p:ext uri="{BB962C8B-B14F-4D97-AF65-F5344CB8AC3E}">
        <p14:creationId xmlns:p14="http://schemas.microsoft.com/office/powerpoint/2010/main" val="412734057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p:txBody>
          <a:bodyPr/>
          <a:lstStyle/>
          <a:p>
            <a:pPr algn="ctr"/>
            <a:r>
              <a:rPr lang="it-IT" altLang="it-IT" smtClean="0"/>
              <a:t>Lo studio fraudolento del 1998</a:t>
            </a:r>
          </a:p>
        </p:txBody>
      </p:sp>
      <p:sp>
        <p:nvSpPr>
          <p:cNvPr id="63491" name="Segnaposto contenuto 2"/>
          <p:cNvSpPr>
            <a:spLocks noGrp="1"/>
          </p:cNvSpPr>
          <p:nvPr>
            <p:ph idx="1"/>
          </p:nvPr>
        </p:nvSpPr>
        <p:spPr/>
        <p:txBody>
          <a:bodyPr/>
          <a:lstStyle/>
          <a:p>
            <a:pPr marL="0" indent="0" algn="just">
              <a:buFontTx/>
              <a:buNone/>
            </a:pPr>
            <a:r>
              <a:rPr lang="it-IT" altLang="it-IT" sz="2400" smtClean="0"/>
              <a:t>La</a:t>
            </a:r>
            <a:r>
              <a:rPr lang="it-IT" altLang="it-IT" sz="2400" smtClean="0">
                <a:solidFill>
                  <a:srgbClr val="0070C0"/>
                </a:solidFill>
              </a:rPr>
              <a:t> </a:t>
            </a:r>
            <a:r>
              <a:rPr lang="it-IT" altLang="it-IT" sz="2400" b="1" smtClean="0">
                <a:solidFill>
                  <a:srgbClr val="FF0000"/>
                </a:solidFill>
                <a:hlinkClick r:id="rId2"/>
              </a:rPr>
              <a:t>ricerca pubblicata nel 1998</a:t>
            </a:r>
            <a:r>
              <a:rPr lang="it-IT" altLang="it-IT" sz="2400" smtClean="0"/>
              <a:t> si occupò del vaccino trivalente (MPR, morbillo, parotite, rosolia) e non dell’esavalente oggetto della decisione del giudice di Milano. L’allora medico Andrew Wakefield pubblicò su </a:t>
            </a:r>
            <a:r>
              <a:rPr lang="it-IT" altLang="it-IT" sz="2400" i="1" smtClean="0"/>
              <a:t>The Lancet</a:t>
            </a:r>
            <a:r>
              <a:rPr lang="it-IT" altLang="it-IT" sz="2400" smtClean="0"/>
              <a:t>, una delle più importanti riviste mediche al mondo, uno studio in cui si dava conto di 12 bambini che avrebbero sviluppato marcati disturbi del comportamento in seguito alla somministrazione del vaccino MPR. Wakefield sosteneva che i vaccini portassero ad alcuni problemi intestinali che potevano essere la causa di uno scorretto sviluppo neurologico durante la crescita dei bambini.</a:t>
            </a:r>
          </a:p>
        </p:txBody>
      </p:sp>
    </p:spTree>
    <p:extLst>
      <p:ext uri="{BB962C8B-B14F-4D97-AF65-F5344CB8AC3E}">
        <p14:creationId xmlns:p14="http://schemas.microsoft.com/office/powerpoint/2010/main" val="204292626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1"/>
          <p:cNvSpPr>
            <a:spLocks noGrp="1"/>
          </p:cNvSpPr>
          <p:nvPr>
            <p:ph type="title"/>
          </p:nvPr>
        </p:nvSpPr>
        <p:spPr/>
        <p:txBody>
          <a:bodyPr/>
          <a:lstStyle/>
          <a:p>
            <a:pPr algn="ctr"/>
            <a:r>
              <a:rPr lang="it-IT" altLang="it-IT" smtClean="0"/>
              <a:t>Lo studio fraudolento del 1998</a:t>
            </a:r>
          </a:p>
        </p:txBody>
      </p:sp>
      <p:sp>
        <p:nvSpPr>
          <p:cNvPr id="64515" name="Segnaposto contenuto 2"/>
          <p:cNvSpPr>
            <a:spLocks noGrp="1"/>
          </p:cNvSpPr>
          <p:nvPr>
            <p:ph idx="1"/>
          </p:nvPr>
        </p:nvSpPr>
        <p:spPr/>
        <p:txBody>
          <a:bodyPr>
            <a:normAutofit lnSpcReduction="10000"/>
          </a:bodyPr>
          <a:lstStyle/>
          <a:p>
            <a:pPr algn="just"/>
            <a:r>
              <a:rPr lang="it-IT" altLang="it-IT" sz="2800" smtClean="0"/>
              <a:t>La ricerca fece discutere, ma in seguito si scoprì che Wakefield aveva ricevuto 55mila sterline da un gruppo di persone alla ricerca di prove per dimostrare la presunta dannosità del vaccino MPR. </a:t>
            </a:r>
            <a:r>
              <a:rPr lang="it-IT" altLang="it-IT" sz="2800" i="1" smtClean="0"/>
              <a:t>The Lancet</a:t>
            </a:r>
            <a:r>
              <a:rPr lang="it-IT" altLang="it-IT" sz="2800" smtClean="0"/>
              <a:t> si scusò e nel 2010 ritirò completamente e integralmente lo studio, una cosa con pochi precedenti. Altre inchieste dimostrarono che Wakefield aveva omesso e distorto alcuni dati per sostenere meglio la sua tesi sull’autismo: fu radiato e gli fu vietato di proseguire la professione medica.</a:t>
            </a:r>
          </a:p>
        </p:txBody>
      </p:sp>
    </p:spTree>
    <p:extLst>
      <p:ext uri="{BB962C8B-B14F-4D97-AF65-F5344CB8AC3E}">
        <p14:creationId xmlns:p14="http://schemas.microsoft.com/office/powerpoint/2010/main" val="352928164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olo 1"/>
          <p:cNvSpPr>
            <a:spLocks noGrp="1"/>
          </p:cNvSpPr>
          <p:nvPr>
            <p:ph type="title"/>
          </p:nvPr>
        </p:nvSpPr>
        <p:spPr/>
        <p:txBody>
          <a:bodyPr/>
          <a:lstStyle/>
          <a:p>
            <a:pPr algn="ctr"/>
            <a:r>
              <a:rPr lang="it-IT" altLang="it-IT" smtClean="0"/>
              <a:t>Precedenti sentenze</a:t>
            </a:r>
          </a:p>
        </p:txBody>
      </p:sp>
      <p:sp>
        <p:nvSpPr>
          <p:cNvPr id="65539" name="Segnaposto contenuto 2"/>
          <p:cNvSpPr>
            <a:spLocks noGrp="1"/>
          </p:cNvSpPr>
          <p:nvPr>
            <p:ph idx="1"/>
          </p:nvPr>
        </p:nvSpPr>
        <p:spPr>
          <a:xfrm>
            <a:off x="179388" y="1447800"/>
            <a:ext cx="8856662" cy="4648200"/>
          </a:xfrm>
        </p:spPr>
        <p:txBody>
          <a:bodyPr>
            <a:normAutofit fontScale="92500" lnSpcReduction="10000"/>
          </a:bodyPr>
          <a:lstStyle/>
          <a:p>
            <a:pPr marL="0" indent="0" algn="just">
              <a:buFontTx/>
              <a:buNone/>
            </a:pPr>
            <a:r>
              <a:rPr lang="it-IT" altLang="it-IT" sz="2800" smtClean="0"/>
              <a:t>La decisione del tribunale di Milano sul vaccino esavalente ha comunque qualche precedente. Nel </a:t>
            </a:r>
            <a:r>
              <a:rPr lang="it-IT" altLang="it-IT" sz="2800" u="sng" smtClean="0"/>
              <a:t>luglio del 2013 </a:t>
            </a:r>
            <a:r>
              <a:rPr lang="it-IT" altLang="it-IT" sz="2800" smtClean="0"/>
              <a:t>il </a:t>
            </a:r>
            <a:r>
              <a:rPr lang="it-IT" altLang="it-IT" sz="2800" b="1" smtClean="0"/>
              <a:t>tribunale di Pesaro</a:t>
            </a:r>
            <a:r>
              <a:rPr lang="it-IT" altLang="it-IT" sz="2800" smtClean="0"/>
              <a:t> riconobbe colpevole in primo grado il ministero della Salute per la morte di una bambina di sei mesi nel febbraio del 2003. Per quanto riguarda il vaccino trivalente, invece, nel </a:t>
            </a:r>
            <a:r>
              <a:rPr lang="it-IT" altLang="it-IT" sz="2800" u="sng" smtClean="0"/>
              <a:t>marzo del 2012 </a:t>
            </a:r>
            <a:r>
              <a:rPr lang="it-IT" altLang="it-IT" sz="2800" smtClean="0"/>
              <a:t>il ministero della Salute fu condannato dal </a:t>
            </a:r>
            <a:r>
              <a:rPr lang="it-IT" altLang="it-IT" sz="2800" b="1" smtClean="0"/>
              <a:t>tribunale di Rimini </a:t>
            </a:r>
            <a:r>
              <a:rPr lang="it-IT" altLang="it-IT" sz="2800" smtClean="0"/>
              <a:t>a risarcire una coppia di genitori che avevano fatto causa sostenendo che il loro figlio fosse diventato autistico in seguito alla vaccinazione MPR. La sentenza era in parte basata proprio sullo studio di Wakefield del 1998 e anche per questo motivo il Ministero della Salute fece ricorso in appello.</a:t>
            </a:r>
          </a:p>
        </p:txBody>
      </p:sp>
    </p:spTree>
    <p:extLst>
      <p:ext uri="{BB962C8B-B14F-4D97-AF65-F5344CB8AC3E}">
        <p14:creationId xmlns:p14="http://schemas.microsoft.com/office/powerpoint/2010/main" val="109396730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395536" y="2924944"/>
            <a:ext cx="8153400" cy="769441"/>
          </a:xfrm>
          <a:prstGeom prst="rect">
            <a:avLst/>
          </a:prstGeom>
          <a:noFill/>
          <a:ln w="9525">
            <a:noFill/>
            <a:miter lim="800000"/>
            <a:headEnd/>
            <a:tailEnd/>
          </a:ln>
          <a:effectLst/>
        </p:spPr>
        <p:txBody>
          <a:bodyPr>
            <a:spAutoFit/>
          </a:bodyPr>
          <a:lstStyle/>
          <a:p>
            <a:pPr algn="ctr" eaLnBrk="1" hangingPunct="1">
              <a:defRPr/>
            </a:pPr>
            <a:r>
              <a:rPr lang="en-US" sz="4400" b="1" i="1" dirty="0" smtClean="0">
                <a:effectLst>
                  <a:outerShdw blurRad="38100" dist="38100" dir="2700000" algn="tl">
                    <a:srgbClr val="C0C0C0"/>
                  </a:outerShdw>
                </a:effectLst>
                <a:latin typeface="Times New Roman" pitchFamily="18" charset="0"/>
              </a:rPr>
              <a:t> Grazie</a:t>
            </a:r>
            <a:endParaRPr lang="it-IT" sz="4400" b="1" i="1" dirty="0">
              <a:effectLst>
                <a:outerShdw blurRad="38100" dist="38100" dir="2700000" algn="tl">
                  <a:srgbClr val="C0C0C0"/>
                </a:outerShdw>
              </a:effectLst>
              <a:latin typeface="Times New Roman" pitchFamily="18" charset="0"/>
            </a:endParaRPr>
          </a:p>
        </p:txBody>
      </p:sp>
      <p:pic>
        <p:nvPicPr>
          <p:cNvPr id="7"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2520280"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olo 1"/>
          <p:cNvSpPr txBox="1">
            <a:spLocks/>
          </p:cNvSpPr>
          <p:nvPr/>
        </p:nvSpPr>
        <p:spPr>
          <a:xfrm>
            <a:off x="3059832" y="332656"/>
            <a:ext cx="3384376" cy="1800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800" b="0" i="1" u="none" strike="noStrike" kern="1200" cap="none" spc="0" normalizeH="0" baseline="0" noProof="0" dirty="0" smtClean="0">
                <a:ln>
                  <a:noFill/>
                </a:ln>
                <a:solidFill>
                  <a:schemeClr val="tx2"/>
                </a:solidFill>
                <a:effectLst/>
                <a:uLnTx/>
                <a:uFillTx/>
                <a:latin typeface="+mj-lt"/>
                <a:ea typeface="+mj-ea"/>
                <a:cs typeface="+mj-cs"/>
              </a:rPr>
              <a:t>«Dall’essere di Parmenide al valore della persona: tra storia e medicina legale della Pubblica Amministrazione» </a:t>
            </a:r>
            <a:endParaRPr kumimoji="0" lang="it-IT" sz="1800" b="0" i="1" u="none" strike="noStrike" kern="1200" cap="none" spc="0" normalizeH="0" baseline="0" noProof="0" dirty="0">
              <a:ln>
                <a:noFill/>
              </a:ln>
              <a:solidFill>
                <a:schemeClr val="tx2"/>
              </a:solidFill>
              <a:effectLst/>
              <a:uLnTx/>
              <a:uFillTx/>
              <a:latin typeface="+mj-lt"/>
              <a:ea typeface="+mj-ea"/>
              <a:cs typeface="+mj-cs"/>
            </a:endParaRPr>
          </a:p>
        </p:txBody>
      </p:sp>
      <p:pic>
        <p:nvPicPr>
          <p:cNvPr id="9" name="Picture 2" descr="C:\Users\marco.cannavicci\Desktop\LOGO DEFINITIV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1742" y="332656"/>
            <a:ext cx="1944216" cy="122413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ttangolo 10"/>
          <p:cNvSpPr/>
          <p:nvPr/>
        </p:nvSpPr>
        <p:spPr>
          <a:xfrm>
            <a:off x="1547664" y="5157192"/>
            <a:ext cx="6048672" cy="1261884"/>
          </a:xfrm>
          <a:prstGeom prst="rect">
            <a:avLst/>
          </a:prstGeom>
        </p:spPr>
        <p:txBody>
          <a:bodyPr wrap="square">
            <a:spAutoFit/>
          </a:bodyPr>
          <a:lstStyle/>
          <a:p>
            <a:pPr lvl="1" algn="ctr"/>
            <a:r>
              <a:rPr lang="it-IT" sz="1600" dirty="0" err="1" smtClean="0">
                <a:solidFill>
                  <a:schemeClr val="tx2"/>
                </a:solidFill>
              </a:rPr>
              <a:t>Ascea</a:t>
            </a:r>
            <a:r>
              <a:rPr lang="it-IT" sz="1600" dirty="0" smtClean="0">
                <a:solidFill>
                  <a:schemeClr val="tx2"/>
                </a:solidFill>
              </a:rPr>
              <a:t> – </a:t>
            </a:r>
            <a:r>
              <a:rPr lang="it-IT" sz="1600" dirty="0" err="1" smtClean="0">
                <a:solidFill>
                  <a:schemeClr val="tx2"/>
                </a:solidFill>
              </a:rPr>
              <a:t>Casalvelino</a:t>
            </a:r>
            <a:r>
              <a:rPr lang="it-IT" sz="1600" dirty="0" smtClean="0">
                <a:solidFill>
                  <a:schemeClr val="tx2"/>
                </a:solidFill>
              </a:rPr>
              <a:t> 28-29-30 settembre 2016</a:t>
            </a:r>
          </a:p>
          <a:p>
            <a:pPr algn="ctr"/>
            <a:r>
              <a:rPr lang="it-IT" sz="2000" dirty="0" smtClean="0">
                <a:solidFill>
                  <a:schemeClr val="tx2"/>
                </a:solidFill>
              </a:rPr>
              <a:t>Associazione nazionale di Medicina Legale per la Pubblica Amministrazione</a:t>
            </a:r>
          </a:p>
          <a:p>
            <a:pPr algn="ctr"/>
            <a:r>
              <a:rPr lang="it-IT" sz="2000" dirty="0" smtClean="0">
                <a:solidFill>
                  <a:schemeClr val="tx2"/>
                </a:solidFill>
              </a:rPr>
              <a:t>I Congresso Nazionale </a:t>
            </a:r>
            <a:endParaRPr lang="it-IT" sz="2000" dirty="0">
              <a:solidFill>
                <a:schemeClr val="tx2"/>
              </a:solidFill>
            </a:endParaRPr>
          </a:p>
        </p:txBody>
      </p:sp>
    </p:spTree>
    <p:extLst>
      <p:ext uri="{BB962C8B-B14F-4D97-AF65-F5344CB8AC3E}">
        <p14:creationId xmlns:p14="http://schemas.microsoft.com/office/powerpoint/2010/main" val="3586418350"/>
      </p:ext>
    </p:extLst>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3131840" y="116633"/>
            <a:ext cx="3384376" cy="1800200"/>
          </a:xfrm>
        </p:spPr>
        <p:txBody>
          <a:bodyPr>
            <a:noAutofit/>
          </a:bodyPr>
          <a:lstStyle/>
          <a:p>
            <a:r>
              <a:rPr lang="it-IT" sz="1800" i="1" dirty="0" smtClean="0">
                <a:solidFill>
                  <a:schemeClr val="tx2"/>
                </a:solidFill>
              </a:rPr>
              <a:t>«Dall’essere di Parmenide al valore della persona: tra storia e medicina legale della Pubblica Amministrazione» </a:t>
            </a:r>
            <a:endParaRPr lang="it-IT" sz="1800" i="1" dirty="0">
              <a:solidFill>
                <a:schemeClr val="tx2"/>
              </a:solidFill>
            </a:endParaRPr>
          </a:p>
        </p:txBody>
      </p:sp>
      <p:sp>
        <p:nvSpPr>
          <p:cNvPr id="3" name="Sottotitolo 2"/>
          <p:cNvSpPr>
            <a:spLocks noGrp="1"/>
          </p:cNvSpPr>
          <p:nvPr>
            <p:ph type="subTitle" idx="1"/>
          </p:nvPr>
        </p:nvSpPr>
        <p:spPr>
          <a:xfrm>
            <a:off x="971600" y="2852936"/>
            <a:ext cx="7416824" cy="3816424"/>
          </a:xfrm>
        </p:spPr>
        <p:txBody>
          <a:bodyPr>
            <a:normAutofit fontScale="62500" lnSpcReduction="20000"/>
          </a:bodyPr>
          <a:lstStyle/>
          <a:p>
            <a:endParaRPr lang="it-IT" dirty="0" smtClean="0"/>
          </a:p>
          <a:p>
            <a:r>
              <a:rPr lang="it-IT" sz="5700" dirty="0" smtClean="0">
                <a:solidFill>
                  <a:srgbClr val="C00000"/>
                </a:solidFill>
              </a:rPr>
              <a:t>Ten.Col.sa.me Vincenzo TRUSIANI</a:t>
            </a:r>
          </a:p>
          <a:p>
            <a:endParaRPr lang="it-IT" dirty="0" smtClean="0">
              <a:solidFill>
                <a:schemeClr val="tx2"/>
              </a:solidFill>
            </a:endParaRPr>
          </a:p>
          <a:p>
            <a:r>
              <a:rPr lang="it-IT" sz="7000" dirty="0" smtClean="0">
                <a:solidFill>
                  <a:schemeClr val="tx2"/>
                </a:solidFill>
              </a:rPr>
              <a:t>L’incollocabilità pensionabile:</a:t>
            </a:r>
          </a:p>
          <a:p>
            <a:r>
              <a:rPr lang="it-IT" sz="7000" dirty="0">
                <a:solidFill>
                  <a:schemeClr val="tx2"/>
                </a:solidFill>
              </a:rPr>
              <a:t>c</a:t>
            </a:r>
            <a:r>
              <a:rPr lang="it-IT" sz="7000" dirty="0" smtClean="0">
                <a:solidFill>
                  <a:schemeClr val="tx2"/>
                </a:solidFill>
              </a:rPr>
              <a:t>riteri e competenze</a:t>
            </a:r>
          </a:p>
          <a:p>
            <a:endParaRPr lang="it-IT" dirty="0" smtClean="0"/>
          </a:p>
          <a:p>
            <a:endParaRPr lang="it-IT" dirty="0"/>
          </a:p>
          <a:p>
            <a:pPr lvl="1"/>
            <a:r>
              <a:rPr lang="it-IT" sz="1600" dirty="0" smtClean="0">
                <a:solidFill>
                  <a:schemeClr val="tx2"/>
                </a:solidFill>
              </a:rPr>
              <a:t>Ascea – </a:t>
            </a:r>
            <a:r>
              <a:rPr lang="it-IT" sz="1600" dirty="0" err="1" smtClean="0">
                <a:solidFill>
                  <a:schemeClr val="tx2"/>
                </a:solidFill>
              </a:rPr>
              <a:t>Casalvelino</a:t>
            </a:r>
            <a:r>
              <a:rPr lang="it-IT" sz="1600" dirty="0" smtClean="0">
                <a:solidFill>
                  <a:schemeClr val="tx2"/>
                </a:solidFill>
              </a:rPr>
              <a:t> 28-29-30 settembre 2016</a:t>
            </a:r>
          </a:p>
          <a:p>
            <a:r>
              <a:rPr lang="it-IT" sz="2000" dirty="0" smtClean="0">
                <a:solidFill>
                  <a:schemeClr val="tx2"/>
                </a:solidFill>
              </a:rPr>
              <a:t>Associazione nazionale di Medicina Legale per la Pubblica Amministrazione</a:t>
            </a:r>
          </a:p>
          <a:p>
            <a:r>
              <a:rPr lang="it-IT" sz="2000" dirty="0" smtClean="0">
                <a:solidFill>
                  <a:schemeClr val="tx2"/>
                </a:solidFill>
              </a:rPr>
              <a:t>I Congresso Nazionale </a:t>
            </a:r>
            <a:endParaRPr lang="it-IT" sz="2000" dirty="0">
              <a:solidFill>
                <a:schemeClr val="tx2"/>
              </a:solidFill>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742" y="332656"/>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252028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97771"/>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19725" y="254833"/>
            <a:ext cx="8267075" cy="1162805"/>
          </a:xfrm>
        </p:spPr>
        <p:txBody>
          <a:bodyPr>
            <a:noAutofit/>
          </a:bodyPr>
          <a:lstStyle/>
          <a:p>
            <a:r>
              <a:rPr lang="it-IT" b="1" dirty="0">
                <a:ln w="0"/>
                <a:effectLst>
                  <a:outerShdw blurRad="38100" dist="19050" dir="2700000" algn="tl" rotWithShape="0">
                    <a:schemeClr val="dk1">
                      <a:alpha val="40000"/>
                    </a:schemeClr>
                  </a:outerShdw>
                </a:effectLst>
              </a:rPr>
              <a:t>L’incollocabilità pensionabile</a:t>
            </a:r>
          </a:p>
        </p:txBody>
      </p:sp>
      <p:sp>
        <p:nvSpPr>
          <p:cNvPr id="6" name="Segnaposto contenuto 5"/>
          <p:cNvSpPr>
            <a:spLocks noGrp="1"/>
          </p:cNvSpPr>
          <p:nvPr>
            <p:ph sz="half" idx="1"/>
          </p:nvPr>
        </p:nvSpPr>
        <p:spPr>
          <a:xfrm>
            <a:off x="2771800" y="6021288"/>
            <a:ext cx="4104455" cy="648072"/>
          </a:xfrm>
        </p:spPr>
        <p:txBody>
          <a:bodyPr>
            <a:normAutofit fontScale="775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77500" lnSpcReduction="20000"/>
          </a:bodyPr>
          <a:lstStyle/>
          <a:p>
            <a:pPr marL="0" indent="0" algn="just">
              <a:buNone/>
            </a:pPr>
            <a:r>
              <a:rPr lang="it-IT" sz="3600" dirty="0"/>
              <a:t>È previsto dall'art.104 del T.U. </a:t>
            </a:r>
            <a:r>
              <a:rPr lang="it-IT" sz="3600" b="1" dirty="0"/>
              <a:t>DPR </a:t>
            </a:r>
            <a:r>
              <a:rPr lang="it-IT" sz="3600" b="1" dirty="0" smtClean="0"/>
              <a:t>1092/73 </a:t>
            </a:r>
            <a:r>
              <a:rPr lang="it-IT" sz="3600" dirty="0" smtClean="0"/>
              <a:t>(</a:t>
            </a:r>
            <a:r>
              <a:rPr lang="it-IT" sz="3600" dirty="0"/>
              <a:t>testo unico delle norme sul trattamento di quiescenza dei dipendenti civili e militari dello </a:t>
            </a:r>
            <a:r>
              <a:rPr lang="it-IT" sz="3600" dirty="0" smtClean="0"/>
              <a:t>Stato), </a:t>
            </a:r>
            <a:r>
              <a:rPr lang="it-IT" sz="3600" dirty="0"/>
              <a:t>per i tutti i pubblici dipendenti ed è regolamentato dall'art. 20 del </a:t>
            </a:r>
            <a:r>
              <a:rPr lang="it-IT" sz="3600" b="1" dirty="0"/>
              <a:t>DPR. 915/78 </a:t>
            </a:r>
            <a:r>
              <a:rPr lang="it-IT" sz="3600" dirty="0" smtClean="0"/>
              <a:t>(Testo </a:t>
            </a:r>
            <a:r>
              <a:rPr lang="it-IT" sz="3600" dirty="0"/>
              <a:t>Unico delle norme in materia di pensioni di </a:t>
            </a:r>
            <a:r>
              <a:rPr lang="it-IT" sz="3600" dirty="0" smtClean="0"/>
              <a:t>guerra) così </a:t>
            </a:r>
            <a:r>
              <a:rPr lang="it-IT" sz="3600" dirty="0"/>
              <a:t>come modificato dall'art. 12 della </a:t>
            </a:r>
            <a:r>
              <a:rPr lang="it-IT" sz="3600" b="1" dirty="0"/>
              <a:t>L. </a:t>
            </a:r>
            <a:r>
              <a:rPr lang="it-IT" sz="3600" b="1" dirty="0" smtClean="0"/>
              <a:t>9/80 </a:t>
            </a:r>
            <a:r>
              <a:rPr lang="it-IT" sz="3600" dirty="0" smtClean="0"/>
              <a:t>(adeguamento delle pensioni dei mutilati ed invalidi per servizio), </a:t>
            </a:r>
            <a:r>
              <a:rPr lang="it-IT" sz="3600" dirty="0"/>
              <a:t>dall'art. 5 del </a:t>
            </a:r>
            <a:r>
              <a:rPr lang="it-IT" sz="3600" b="1" dirty="0"/>
              <a:t>DPR. </a:t>
            </a:r>
            <a:r>
              <a:rPr lang="it-IT" sz="3600" b="1" dirty="0" smtClean="0"/>
              <a:t>834/81 </a:t>
            </a:r>
            <a:r>
              <a:rPr lang="it-IT" sz="3600" dirty="0" smtClean="0">
                <a:latin typeface="+mj-lt"/>
              </a:rPr>
              <a:t>(</a:t>
            </a:r>
            <a:r>
              <a:rPr lang="it-IT" sz="3200" dirty="0">
                <a:latin typeface="+mj-lt"/>
              </a:rPr>
              <a:t>Norme per il definitivo riassetto delle pensioni di </a:t>
            </a:r>
            <a:r>
              <a:rPr lang="it-IT" sz="3200" dirty="0" smtClean="0">
                <a:latin typeface="+mj-lt"/>
              </a:rPr>
              <a:t>guerra)</a:t>
            </a:r>
            <a:r>
              <a:rPr lang="it-IT" sz="3600" dirty="0" smtClean="0">
                <a:latin typeface="+mj-lt"/>
              </a:rPr>
              <a:t> </a:t>
            </a:r>
            <a:r>
              <a:rPr lang="it-IT" sz="3600" dirty="0"/>
              <a:t>e </a:t>
            </a:r>
            <a:r>
              <a:rPr lang="it-IT" sz="3600" dirty="0" smtClean="0"/>
              <a:t>dall'art.1 </a:t>
            </a:r>
            <a:r>
              <a:rPr lang="it-IT" sz="3600" dirty="0"/>
              <a:t>della </a:t>
            </a:r>
            <a:r>
              <a:rPr lang="it-IT" sz="3600" b="1" dirty="0"/>
              <a:t>L. </a:t>
            </a:r>
            <a:r>
              <a:rPr lang="it-IT" sz="3600" b="1" dirty="0" smtClean="0"/>
              <a:t>656/86</a:t>
            </a:r>
            <a:r>
              <a:rPr lang="it-IT" sz="3600" b="1" dirty="0"/>
              <a:t> </a:t>
            </a:r>
            <a:r>
              <a:rPr lang="it-IT" sz="3200" dirty="0" smtClean="0"/>
              <a:t>(adeguamento automatico dei trattamenti pensionistici di guerra).</a:t>
            </a:r>
            <a:endParaRPr lang="it-IT" sz="3600"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51013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19725" y="254833"/>
            <a:ext cx="8267075" cy="1162805"/>
          </a:xfrm>
        </p:spPr>
        <p:txBody>
          <a:bodyPr>
            <a:noAutofit/>
          </a:bodyPr>
          <a:lstStyle/>
          <a:p>
            <a:r>
              <a:rPr lang="it-IT" b="1" dirty="0">
                <a:ln w="0"/>
                <a:effectLst>
                  <a:outerShdw blurRad="38100" dist="19050" dir="2700000" algn="tl" rotWithShape="0">
                    <a:schemeClr val="dk1">
                      <a:alpha val="40000"/>
                    </a:schemeClr>
                  </a:outerShdw>
                </a:effectLst>
              </a:rPr>
              <a:t>L’incollocabilità pensionabile</a:t>
            </a:r>
          </a:p>
        </p:txBody>
      </p:sp>
      <p:sp>
        <p:nvSpPr>
          <p:cNvPr id="6" name="Segnaposto contenuto 5"/>
          <p:cNvSpPr>
            <a:spLocks noGrp="1"/>
          </p:cNvSpPr>
          <p:nvPr>
            <p:ph sz="half" idx="1"/>
          </p:nvPr>
        </p:nvSpPr>
        <p:spPr>
          <a:xfrm>
            <a:off x="2771800" y="6021288"/>
            <a:ext cx="4104455" cy="648072"/>
          </a:xfrm>
        </p:spPr>
        <p:txBody>
          <a:bodyPr>
            <a:normAutofit fontScale="700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70000" lnSpcReduction="20000"/>
          </a:bodyPr>
          <a:lstStyle/>
          <a:p>
            <a:pPr marL="0" indent="0" algn="just">
              <a:buNone/>
            </a:pPr>
            <a:r>
              <a:rPr lang="it-IT" sz="3600" dirty="0">
                <a:ln w="0"/>
                <a:effectLst>
                  <a:outerShdw blurRad="38100" dist="19050" dir="2700000" algn="tl" rotWithShape="0">
                    <a:schemeClr val="dk1">
                      <a:alpha val="40000"/>
                    </a:schemeClr>
                  </a:outerShdw>
                </a:effectLst>
              </a:rPr>
              <a:t>Tali norme prevedono che: l'Assegno di Incollocabilità riguarda i militari mutilati ed invalidi di guerra o per servizio con diritto a Pensione Privilegiata Ordinaria dalla 2^ alla 8^ </a:t>
            </a:r>
            <a:r>
              <a:rPr lang="it-IT" sz="3600" dirty="0" err="1">
                <a:ln w="0"/>
                <a:effectLst>
                  <a:outerShdw blurRad="38100" dist="19050" dir="2700000" algn="tl" rotWithShape="0">
                    <a:schemeClr val="dk1">
                      <a:alpha val="40000"/>
                    </a:schemeClr>
                  </a:outerShdw>
                </a:effectLst>
              </a:rPr>
              <a:t>Cat</a:t>
            </a:r>
            <a:r>
              <a:rPr lang="it-IT" sz="3600" dirty="0">
                <a:ln w="0"/>
                <a:effectLst>
                  <a:outerShdw blurRad="38100" dist="19050" dir="2700000" algn="tl" rotWithShape="0">
                    <a:schemeClr val="dk1">
                      <a:alpha val="40000"/>
                    </a:schemeClr>
                  </a:outerShdw>
                </a:effectLst>
              </a:rPr>
              <a:t>. della </a:t>
            </a:r>
            <a:r>
              <a:rPr lang="it-IT" sz="3600" dirty="0" err="1">
                <a:ln w="0"/>
                <a:effectLst>
                  <a:outerShdw blurRad="38100" dist="19050" dir="2700000" algn="tl" rotWithShape="0">
                    <a:schemeClr val="dk1">
                      <a:alpha val="40000"/>
                    </a:schemeClr>
                  </a:outerShdw>
                </a:effectLst>
              </a:rPr>
              <a:t>Tab</a:t>
            </a:r>
            <a:r>
              <a:rPr lang="it-IT" sz="3600" dirty="0">
                <a:ln w="0"/>
                <a:effectLst>
                  <a:outerShdw blurRad="38100" dist="19050" dir="2700000" algn="tl" rotWithShape="0">
                    <a:schemeClr val="dk1">
                      <a:alpha val="40000"/>
                    </a:schemeClr>
                  </a:outerShdw>
                </a:effectLst>
              </a:rPr>
              <a:t>. "A" ed ai titolari di rendita con un grado di inabilità non inferiore al 34%, riconosciuto dall'INAIL secondo le tabelle allegate al Testo Unico n. 1124/1965 che siano </a:t>
            </a:r>
            <a:r>
              <a:rPr lang="it-IT" sz="3600" b="1" i="1" u="sng" dirty="0">
                <a:ln w="0"/>
                <a:effectLst>
                  <a:outerShdw blurRad="38100" dist="19050" dir="2700000" algn="tl" rotWithShape="0">
                    <a:schemeClr val="dk1">
                      <a:alpha val="40000"/>
                    </a:schemeClr>
                  </a:outerShdw>
                </a:effectLst>
              </a:rPr>
              <a:t>Incollocabili</a:t>
            </a:r>
            <a:r>
              <a:rPr lang="it-IT" sz="3600" dirty="0">
                <a:ln w="0"/>
                <a:effectLst>
                  <a:outerShdw blurRad="38100" dist="19050" dir="2700000" algn="tl" rotWithShape="0">
                    <a:schemeClr val="dk1">
                      <a:alpha val="40000"/>
                    </a:schemeClr>
                  </a:outerShdw>
                </a:effectLst>
              </a:rPr>
              <a:t>, in quanto per la natura ed il grado d'invalidità "possono essere di pregiudizio alla salute e/o all'incolumità dei compagni di lavoro, oppure alla sicurezza degli impianti" e che risultano effettivamente incollocabili.</a:t>
            </a:r>
          </a:p>
          <a:p>
            <a:pPr marL="0" indent="0" algn="just">
              <a:buNone/>
            </a:pPr>
            <a:endParaRPr lang="it-IT" sz="3600"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62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endParaRPr lang="it-IT" sz="1200" dirty="0">
              <a:effectLst/>
              <a:latin typeface="Times New Roman" panose="02020603050405020304" pitchFamily="18" charset="0"/>
              <a:ea typeface="Arial Unicode MS" panose="020B0604020202020204" pitchFamily="34" charset="-128"/>
            </a:endParaRPr>
          </a:p>
        </p:txBody>
      </p:sp>
      <p:sp>
        <p:nvSpPr>
          <p:cNvPr id="2" name="Titolo 1"/>
          <p:cNvSpPr>
            <a:spLocks noGrp="1"/>
          </p:cNvSpPr>
          <p:nvPr>
            <p:ph type="title"/>
          </p:nvPr>
        </p:nvSpPr>
        <p:spPr/>
        <p:txBody>
          <a:bodyPr>
            <a:noAutofit/>
          </a:bodyPr>
          <a:lstStyle/>
          <a:p>
            <a:r>
              <a:rPr lang="it-IT" sz="1800" i="1" dirty="0">
                <a:solidFill>
                  <a:schemeClr val="tx2"/>
                </a:solidFill>
              </a:rPr>
              <a:t>«Avvocato e Ministero: l’importanza del contraddittorio»</a:t>
            </a:r>
            <a:r>
              <a:rPr lang="it-IT" sz="1800" i="1" dirty="0"/>
              <a:t/>
            </a:r>
            <a:br>
              <a:rPr lang="it-IT" sz="1800" i="1" dirty="0"/>
            </a:br>
            <a:r>
              <a:rPr lang="it-IT" sz="1800" i="1" dirty="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lnSpcReduction="1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lnSpcReduction="10000"/>
          </a:bodyPr>
          <a:lstStyle/>
          <a:p>
            <a:pPr marL="0" indent="0" algn="just">
              <a:spcAft>
                <a:spcPts val="0"/>
              </a:spcAft>
              <a:buNone/>
            </a:pPr>
            <a:r>
              <a:rPr lang="it-IT" sz="3000" b="1" dirty="0" smtClean="0">
                <a:solidFill>
                  <a:srgbClr val="000000"/>
                </a:solidFill>
                <a:latin typeface="Times New Roman" panose="02020603050405020304" pitchFamily="18" charset="0"/>
                <a:ea typeface="Times New Roman" panose="02020603050405020304" pitchFamily="18" charset="0"/>
              </a:rPr>
              <a:t>VITTIME DEL DOVERE</a:t>
            </a:r>
            <a:r>
              <a:rPr lang="it-IT" sz="3000" dirty="0" smtClean="0">
                <a:solidFill>
                  <a:srgbClr val="000000"/>
                </a:solidFill>
                <a:latin typeface="Times New Roman" panose="02020603050405020304" pitchFamily="18" charset="0"/>
                <a:ea typeface="Times New Roman" panose="02020603050405020304" pitchFamily="18" charset="0"/>
              </a:rPr>
              <a:t>  </a:t>
            </a:r>
          </a:p>
          <a:p>
            <a:pPr marL="0" indent="0" algn="just">
              <a:spcAft>
                <a:spcPts val="0"/>
              </a:spcAft>
              <a:buNone/>
            </a:pPr>
            <a:endParaRPr lang="it-IT" dirty="0">
              <a:solidFill>
                <a:srgbClr val="000000"/>
              </a:solidFill>
              <a:latin typeface="Times New Roman" panose="02020603050405020304" pitchFamily="18" charset="0"/>
              <a:ea typeface="Times New Roman" panose="02020603050405020304" pitchFamily="18" charset="0"/>
            </a:endParaRPr>
          </a:p>
          <a:p>
            <a:pPr marL="152400" indent="-152400" algn="just">
              <a:spcAft>
                <a:spcPts val="0"/>
              </a:spcAft>
            </a:pPr>
            <a:r>
              <a:rPr lang="it-IT" i="1" dirty="0" smtClean="0">
                <a:solidFill>
                  <a:srgbClr val="000000"/>
                </a:solidFill>
                <a:latin typeface="Times New Roman" panose="02020603050405020304" pitchFamily="18" charset="0"/>
                <a:ea typeface="Times New Roman" panose="02020603050405020304" pitchFamily="18" charset="0"/>
              </a:rPr>
              <a:t>- </a:t>
            </a:r>
            <a:r>
              <a:rPr lang="it-IT" i="1" dirty="0">
                <a:solidFill>
                  <a:srgbClr val="000000"/>
                </a:solidFill>
                <a:latin typeface="Times New Roman" panose="02020603050405020304" pitchFamily="18" charset="0"/>
                <a:ea typeface="Times New Roman" panose="02020603050405020304" pitchFamily="18" charset="0"/>
              </a:rPr>
              <a:t> nel contrasto ad ogni tipo di criminalità</a:t>
            </a:r>
            <a:endParaRPr lang="it-IT" sz="1800" dirty="0">
              <a:latin typeface="Times New Roman" panose="02020603050405020304" pitchFamily="18" charset="0"/>
              <a:ea typeface="Arial Unicode MS" panose="020B0604020202020204" pitchFamily="34" charset="-128"/>
            </a:endParaRPr>
          </a:p>
          <a:p>
            <a:pPr marL="152400" indent="-152400" algn="just">
              <a:spcAft>
                <a:spcPts val="0"/>
              </a:spcAft>
            </a:pPr>
            <a:r>
              <a:rPr lang="it-IT" i="1" dirty="0">
                <a:solidFill>
                  <a:srgbClr val="000000"/>
                </a:solidFill>
                <a:latin typeface="Times New Roman" panose="02020603050405020304" pitchFamily="18" charset="0"/>
                <a:ea typeface="Times New Roman" panose="02020603050405020304" pitchFamily="18" charset="0"/>
              </a:rPr>
              <a:t>-  nello svolgimento di servizi di ordine pubblico</a:t>
            </a:r>
            <a:endParaRPr lang="it-IT" sz="1800" dirty="0">
              <a:latin typeface="Times New Roman" panose="02020603050405020304" pitchFamily="18" charset="0"/>
              <a:ea typeface="Arial Unicode MS" panose="020B0604020202020204" pitchFamily="34" charset="-128"/>
            </a:endParaRPr>
          </a:p>
          <a:p>
            <a:pPr marL="152400" indent="-152400" algn="just">
              <a:spcAft>
                <a:spcPts val="0"/>
              </a:spcAft>
            </a:pPr>
            <a:r>
              <a:rPr lang="it-IT" i="1" dirty="0">
                <a:solidFill>
                  <a:srgbClr val="000000"/>
                </a:solidFill>
                <a:latin typeface="Times New Roman" panose="02020603050405020304" pitchFamily="18" charset="0"/>
                <a:ea typeface="Times New Roman" panose="02020603050405020304" pitchFamily="18" charset="0"/>
              </a:rPr>
              <a:t>-  nella vigilanza ad infrastrutture civili e militari</a:t>
            </a:r>
            <a:endParaRPr lang="it-IT" sz="1800" dirty="0">
              <a:latin typeface="Times New Roman" panose="02020603050405020304" pitchFamily="18" charset="0"/>
              <a:ea typeface="Arial Unicode MS" panose="020B0604020202020204" pitchFamily="34" charset="-128"/>
            </a:endParaRPr>
          </a:p>
          <a:p>
            <a:pPr marL="152400" indent="-152400" algn="just">
              <a:spcAft>
                <a:spcPts val="0"/>
              </a:spcAft>
            </a:pPr>
            <a:r>
              <a:rPr lang="it-IT" i="1" dirty="0">
                <a:solidFill>
                  <a:srgbClr val="000000"/>
                </a:solidFill>
                <a:latin typeface="Times New Roman" panose="02020603050405020304" pitchFamily="18" charset="0"/>
                <a:ea typeface="Times New Roman" panose="02020603050405020304" pitchFamily="18" charset="0"/>
              </a:rPr>
              <a:t>-  in operazioni di soccorso </a:t>
            </a:r>
            <a:endParaRPr lang="it-IT" sz="1800" dirty="0">
              <a:latin typeface="Times New Roman" panose="02020603050405020304" pitchFamily="18" charset="0"/>
              <a:ea typeface="Arial Unicode MS" panose="020B0604020202020204" pitchFamily="34" charset="-128"/>
            </a:endParaRPr>
          </a:p>
          <a:p>
            <a:pPr marL="152400" indent="-152400" algn="just">
              <a:spcAft>
                <a:spcPts val="0"/>
              </a:spcAft>
            </a:pPr>
            <a:r>
              <a:rPr lang="it-IT" i="1" dirty="0">
                <a:solidFill>
                  <a:srgbClr val="000000"/>
                </a:solidFill>
                <a:latin typeface="Times New Roman" panose="02020603050405020304" pitchFamily="18" charset="0"/>
                <a:ea typeface="Times New Roman" panose="02020603050405020304" pitchFamily="18" charset="0"/>
              </a:rPr>
              <a:t>-  in attività di tutela della pubblica incolumità</a:t>
            </a:r>
            <a:endParaRPr lang="it-IT" sz="1800" dirty="0">
              <a:latin typeface="Times New Roman" panose="02020603050405020304" pitchFamily="18" charset="0"/>
              <a:ea typeface="Arial Unicode MS" panose="020B0604020202020204" pitchFamily="34" charset="-128"/>
            </a:endParaRPr>
          </a:p>
          <a:p>
            <a:pPr marL="152400" indent="-152400" algn="just">
              <a:spcAft>
                <a:spcPts val="0"/>
              </a:spcAft>
            </a:pPr>
            <a:r>
              <a:rPr lang="it-IT" i="1" dirty="0">
                <a:solidFill>
                  <a:srgbClr val="000000"/>
                </a:solidFill>
                <a:latin typeface="Times New Roman" panose="02020603050405020304" pitchFamily="18" charset="0"/>
                <a:ea typeface="Times New Roman" panose="02020603050405020304" pitchFamily="18" charset="0"/>
              </a:rPr>
              <a:t>-  a causa di azioni recate nei loro confronti in contesti di impiego internazionale non aventi necessariamente le caratteristiche di ostilità.</a:t>
            </a:r>
            <a:endParaRPr lang="it-IT" sz="1800" dirty="0">
              <a:latin typeface="Times New Roman" panose="02020603050405020304" pitchFamily="18" charset="0"/>
              <a:ea typeface="Arial Unicode MS" panose="020B0604020202020204" pitchFamily="34" charset="-128"/>
            </a:endParaRPr>
          </a:p>
          <a:p>
            <a:pPr marL="0" indent="0">
              <a:buNone/>
            </a:pPr>
            <a:endParaRPr lang="it-IT" dirty="0">
              <a:solidFill>
                <a:srgbClr val="000000"/>
              </a:solidFill>
              <a:latin typeface="Times New Roman" panose="02020603050405020304" pitchFamily="18" charset="0"/>
            </a:endParaRPr>
          </a:p>
          <a:p>
            <a:pPr marL="0" indent="0">
              <a:buNone/>
            </a:pPr>
            <a:endParaRPr lang="it-IT" dirty="0" smtClean="0">
              <a:solidFill>
                <a:srgbClr val="000000"/>
              </a:solidFill>
              <a:latin typeface="Times New Roman" panose="02020603050405020304" pitchFamily="18" charset="0"/>
            </a:endParaRPr>
          </a:p>
          <a:p>
            <a:pPr marL="0" indent="0">
              <a:buNone/>
            </a:pPr>
            <a:endParaRPr lang="it-IT" dirty="0">
              <a:solidFill>
                <a:srgbClr val="000000"/>
              </a:solidFill>
              <a:latin typeface="Times New Roman" panose="02020603050405020304" pitchFamily="18" charset="0"/>
            </a:endParaRPr>
          </a:p>
          <a:p>
            <a:pPr marL="0" indent="0">
              <a:buNone/>
            </a:pPr>
            <a:endParaRPr lang="it-IT" dirty="0" smtClean="0">
              <a:solidFill>
                <a:srgbClr val="000000"/>
              </a:solidFill>
              <a:latin typeface="Times New Roman" panose="02020603050405020304" pitchFamily="18" charset="0"/>
            </a:endParaRPr>
          </a:p>
          <a:p>
            <a:pPr marL="0" indent="0">
              <a:buNone/>
            </a:pPr>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41023"/>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19725" y="254833"/>
            <a:ext cx="8267075" cy="1162805"/>
          </a:xfrm>
        </p:spPr>
        <p:txBody>
          <a:bodyPr>
            <a:noAutofit/>
          </a:bodyPr>
          <a:lstStyle/>
          <a:p>
            <a:r>
              <a:rPr lang="it-IT" sz="4000" b="1" dirty="0"/>
              <a:t>Assegno di incollocabilità</a:t>
            </a:r>
            <a:br>
              <a:rPr lang="it-IT" sz="4000" b="1" dirty="0"/>
            </a:br>
            <a:r>
              <a:rPr lang="it-IT" sz="4000" b="1" dirty="0"/>
              <a:t>A chi spetta e in cosa consiste</a:t>
            </a:r>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347864"/>
          </a:xfrm>
        </p:spPr>
        <p:txBody>
          <a:bodyPr>
            <a:noAutofit/>
          </a:bodyPr>
          <a:lstStyle/>
          <a:p>
            <a:pPr marL="0" indent="0" algn="just">
              <a:buNone/>
            </a:pPr>
            <a:r>
              <a:rPr lang="it-IT" sz="2000" dirty="0"/>
              <a:t>Ai mutilati e invalidi per servizio con diritto a pensione o ad assegno privilegiati per minorazioni dalla seconda all’ottava categoria della Tabella A annessa alla legge n. 313/68 (e successive modificazioni e </a:t>
            </a:r>
            <a:r>
              <a:rPr lang="it-IT" sz="2000" dirty="0" smtClean="0"/>
              <a:t>integrazioni – DPR n.461/01) </a:t>
            </a:r>
            <a:r>
              <a:rPr lang="it-IT" sz="2000" dirty="0"/>
              <a:t>in quanto, per la natura e il grado delle invalidità di servizio, possano riuscire di pregiudizio alla salute od incolumità dei compagni di lavoro od alla sicurezza degli impianti e che risultino effettivamente incollocabili, è attribuito, in aggiunta alla pensione e fino al compimento del sessantacinquesimo anno di età, un assegno di incollocabilità pari alla differenza fra il trattamento corrispondente a quello previsto per gli ascritti alla prima categoria con assegno di </a:t>
            </a:r>
            <a:r>
              <a:rPr lang="it-IT" sz="2000" dirty="0" err="1"/>
              <a:t>superinvalidità</a:t>
            </a:r>
            <a:r>
              <a:rPr lang="it-IT" sz="2000" dirty="0"/>
              <a:t> di cui alla tabella E lettera “h”, esclusa l’indennità di assistenza e di accompagnamento, e quello complessivo di cui sono titolari (art. 104 del T.U. 1092/73 – successivamente modificato ed integrato dall’art. 12 della legge 26 gennaio 1980 n. 9). </a:t>
            </a:r>
          </a:p>
          <a:p>
            <a:pPr marL="0" indent="0" algn="just">
              <a:buNone/>
            </a:pPr>
            <a:endParaRPr lang="it-IT" sz="2000"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97054"/>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19725" y="254833"/>
            <a:ext cx="8267075" cy="1162805"/>
          </a:xfrm>
        </p:spPr>
        <p:txBody>
          <a:bodyPr>
            <a:noAutofit/>
          </a:bodyPr>
          <a:lstStyle/>
          <a:p>
            <a:r>
              <a:rPr lang="it-IT" sz="4000" b="1" dirty="0"/>
              <a:t>Assegno di incollocabilità</a:t>
            </a:r>
            <a:br>
              <a:rPr lang="it-IT" sz="4000" b="1" dirty="0"/>
            </a:br>
            <a:r>
              <a:rPr lang="it-IT" sz="4000" b="1" dirty="0"/>
              <a:t>A chi spetta e in cosa consiste</a:t>
            </a:r>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347864"/>
          </a:xfrm>
        </p:spPr>
        <p:txBody>
          <a:bodyPr>
            <a:noAutofit/>
          </a:bodyPr>
          <a:lstStyle/>
          <a:p>
            <a:pPr algn="just"/>
            <a:r>
              <a:rPr lang="it-IT" sz="1800" dirty="0"/>
              <a:t>In sostanza, l’assegno di incollocabilità assimila l’invalido, a tutti gli effetti, al titolare di prima categoria con assegno di </a:t>
            </a:r>
            <a:r>
              <a:rPr lang="it-IT" sz="1800" dirty="0" err="1"/>
              <a:t>superinvalidità</a:t>
            </a:r>
            <a:r>
              <a:rPr lang="it-IT" sz="1800" dirty="0"/>
              <a:t>. </a:t>
            </a:r>
          </a:p>
          <a:p>
            <a:pPr algn="just"/>
            <a:endParaRPr lang="it-IT" sz="1800" dirty="0" smtClean="0"/>
          </a:p>
          <a:p>
            <a:pPr algn="just"/>
            <a:r>
              <a:rPr lang="it-IT" sz="1800" dirty="0" smtClean="0"/>
              <a:t>Tale </a:t>
            </a:r>
            <a:r>
              <a:rPr lang="it-IT" sz="1800" dirty="0"/>
              <a:t>beneficio spetta a domanda e non può essere concesso per un periodo inferiore a due anni né superiore a quattro. Dopo otto anni anche non consecutivi, spetta senza altri accertamenti medico legali fino al sessantacinquesimo anno di età.</a:t>
            </a:r>
          </a:p>
          <a:p>
            <a:pPr algn="just"/>
            <a:r>
              <a:rPr lang="it-IT" sz="1800" dirty="0"/>
              <a:t>Dopo il compimento dei sessantacinque anni, l’invalido non ha più diritto all’assegno complessivo per differenza tra la prima categoria con </a:t>
            </a:r>
            <a:r>
              <a:rPr lang="it-IT" sz="1800" dirty="0" err="1"/>
              <a:t>superinvalidità</a:t>
            </a:r>
            <a:r>
              <a:rPr lang="it-IT" sz="1800" dirty="0"/>
              <a:t> e la categoria pensionistica di cui è titolare, ma al trattamento economico riferito alla propria categoria tabellare (dalla seconda all’ottava) con l’aggiunta di un assegno pari al minimo INPS, anche se, la più recente giurisprudenza della Corte dei conti, è orientata verso la concessione di un “assegno compensativo” ad </a:t>
            </a:r>
            <a:r>
              <a:rPr lang="it-IT" sz="1800" dirty="0" err="1"/>
              <a:t>personam</a:t>
            </a:r>
            <a:r>
              <a:rPr lang="it-IT" sz="1800" dirty="0"/>
              <a:t> dello stesso importo dell’assegno di incollocabilità già percepito (in applicazione della stessa normativa delle pensioni di guerra).</a:t>
            </a:r>
          </a:p>
          <a:p>
            <a:pPr marL="0" indent="0" algn="just">
              <a:buNone/>
            </a:pPr>
            <a:endParaRPr lang="it-IT" sz="2000"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291867"/>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19725" y="254833"/>
            <a:ext cx="8267075" cy="1162805"/>
          </a:xfrm>
        </p:spPr>
        <p:txBody>
          <a:bodyPr>
            <a:noAutofit/>
          </a:bodyPr>
          <a:lstStyle/>
          <a:p>
            <a:r>
              <a:rPr lang="it-IT" sz="4000" b="1" dirty="0" smtClean="0"/>
              <a:t/>
            </a:r>
            <a:br>
              <a:rPr lang="it-IT" sz="4000" b="1" dirty="0" smtClean="0"/>
            </a:br>
            <a:r>
              <a:rPr lang="it-IT" sz="4000" b="1" dirty="0" smtClean="0"/>
              <a:t>Assegno di incollocabilità</a:t>
            </a:r>
            <a:br>
              <a:rPr lang="it-IT" sz="4000" b="1" dirty="0" smtClean="0"/>
            </a:br>
            <a:r>
              <a:rPr lang="it-IT" sz="2800" dirty="0"/>
              <a:t>Origini storiche e regolamentazione normativa</a:t>
            </a:r>
            <a:r>
              <a:rPr lang="it-IT" sz="4000" dirty="0"/>
              <a:t/>
            </a:r>
            <a:br>
              <a:rPr lang="it-IT" sz="4000" dirty="0"/>
            </a:br>
            <a:endParaRPr lang="it-IT" sz="4000" b="1"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347864"/>
          </a:xfrm>
        </p:spPr>
        <p:txBody>
          <a:bodyPr>
            <a:noAutofit/>
          </a:bodyPr>
          <a:lstStyle/>
          <a:p>
            <a:pPr algn="just"/>
            <a:endParaRPr lang="it-IT" sz="2000" dirty="0" smtClean="0"/>
          </a:p>
          <a:p>
            <a:pPr algn="just"/>
            <a:r>
              <a:rPr lang="it-IT" sz="2000" dirty="0" smtClean="0"/>
              <a:t>L’incollocabilità</a:t>
            </a:r>
            <a:r>
              <a:rPr lang="it-IT" sz="2000" dirty="0"/>
              <a:t>, riguarda tutte le infermità riconosciute dipendenti da causa di servizio e come tali pensionate, a condizione che siano di entità tale che possano risultare di pregiudizio nell’ambiente lavorativo a persone ed impianti. </a:t>
            </a:r>
          </a:p>
          <a:p>
            <a:pPr algn="just"/>
            <a:endParaRPr lang="it-IT" sz="2000" dirty="0" smtClean="0"/>
          </a:p>
          <a:p>
            <a:pPr algn="just"/>
            <a:r>
              <a:rPr lang="it-IT" sz="2000" dirty="0" smtClean="0"/>
              <a:t>Il </a:t>
            </a:r>
            <a:r>
              <a:rPr lang="it-IT" sz="2000" dirty="0"/>
              <a:t>legislatore ha voluto estendere agli invalidi per servizio la normativa già prevista per gli invalidi di guerra, recependo integralmente la definizione di incollocabilità stabilita dalla legislazione sugli infortuni e malattie professionali dell’INAIL per i mutilati e invalidi del lavoro, in tal modo eliminando la disparità di trattamento tra dipendenti pubblici e dipendenti privati. </a:t>
            </a:r>
          </a:p>
          <a:p>
            <a:pPr marL="0" indent="0" algn="just">
              <a:buNone/>
            </a:pPr>
            <a:endParaRPr lang="it-IT" sz="2000"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15856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19725" y="254833"/>
            <a:ext cx="8267075" cy="1162805"/>
          </a:xfrm>
        </p:spPr>
        <p:txBody>
          <a:bodyPr>
            <a:noAutofit/>
          </a:bodyPr>
          <a:lstStyle/>
          <a:p>
            <a:r>
              <a:rPr lang="it-IT" sz="4000" b="1" dirty="0" smtClean="0"/>
              <a:t/>
            </a:r>
            <a:br>
              <a:rPr lang="it-IT" sz="4000" b="1" dirty="0" smtClean="0"/>
            </a:br>
            <a:r>
              <a:rPr lang="it-IT" sz="4000" b="1" dirty="0" smtClean="0"/>
              <a:t>Assegno di incollocabilità</a:t>
            </a:r>
            <a:br>
              <a:rPr lang="it-IT" sz="4000" b="1" dirty="0" smtClean="0"/>
            </a:br>
            <a:r>
              <a:rPr lang="it-IT" sz="2800" dirty="0"/>
              <a:t>Origini storiche e regolamentazione normativa</a:t>
            </a:r>
            <a:r>
              <a:rPr lang="it-IT" sz="4000" dirty="0"/>
              <a:t/>
            </a:r>
            <a:br>
              <a:rPr lang="it-IT" sz="4000" dirty="0"/>
            </a:br>
            <a:endParaRPr lang="it-IT" sz="4000" b="1"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347864"/>
          </a:xfrm>
        </p:spPr>
        <p:txBody>
          <a:bodyPr>
            <a:noAutofit/>
          </a:bodyPr>
          <a:lstStyle/>
          <a:p>
            <a:pPr algn="just"/>
            <a:endParaRPr lang="it-IT" sz="2000" dirty="0" smtClean="0"/>
          </a:p>
          <a:p>
            <a:pPr algn="just"/>
            <a:r>
              <a:rPr lang="it-IT" sz="2000" dirty="0" smtClean="0"/>
              <a:t>Di </a:t>
            </a:r>
            <a:r>
              <a:rPr lang="it-IT" sz="2000" dirty="0"/>
              <a:t>conseguenza, trattandosi di beneficio sovrapponibile a quello erogato dall’INAIL, le attività lavorative cui bisogna fare riferimento nel giudizio medico legale di incollocabilità sono quelle generiche, di tipo industriale e/o agricolo, svolte mediante l’ausilio ed il conseguente utilizzo di macchinari e sistemi di produzione meccanici.</a:t>
            </a:r>
          </a:p>
          <a:p>
            <a:pPr algn="just"/>
            <a:endParaRPr lang="it-IT" sz="2000" dirty="0" smtClean="0"/>
          </a:p>
          <a:p>
            <a:pPr algn="just"/>
            <a:r>
              <a:rPr lang="it-IT" sz="2000" dirty="0" smtClean="0"/>
              <a:t>Ne </a:t>
            </a:r>
            <a:r>
              <a:rPr lang="it-IT" sz="2000" dirty="0"/>
              <a:t>deriva che i mutilati e invalidi per servizio, di età inferiore ai sessantacinque anni, che non possano essere ammessi al beneficio dell’assunzione obbligatoria per perdita della capacità lavorativa e che siano di pregiudizio alla sicurezza degli impianti e alla salute dei compagni di lavoro, hanno diritto al beneficio economico dell’incollocabilità.</a:t>
            </a:r>
          </a:p>
          <a:p>
            <a:pPr marL="0" indent="0" algn="just">
              <a:buNone/>
            </a:pPr>
            <a:endParaRPr lang="it-IT" sz="2000"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2174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19725" y="254833"/>
            <a:ext cx="8267075" cy="1162805"/>
          </a:xfrm>
        </p:spPr>
        <p:txBody>
          <a:bodyPr>
            <a:noAutofit/>
          </a:bodyPr>
          <a:lstStyle/>
          <a:p>
            <a:r>
              <a:rPr lang="it-IT" sz="4000" b="1" dirty="0" smtClean="0"/>
              <a:t/>
            </a:r>
            <a:br>
              <a:rPr lang="it-IT" sz="4000" b="1" dirty="0" smtClean="0"/>
            </a:br>
            <a:r>
              <a:rPr lang="it-IT" sz="4000" b="1" dirty="0" smtClean="0"/>
              <a:t/>
            </a:r>
            <a:br>
              <a:rPr lang="it-IT" sz="4000" b="1" dirty="0" smtClean="0"/>
            </a:br>
            <a:r>
              <a:rPr lang="it-IT" sz="4000" b="1" dirty="0" smtClean="0"/>
              <a:t>Assegno di incollocabilità</a:t>
            </a:r>
            <a:br>
              <a:rPr lang="it-IT" sz="4000" b="1" dirty="0" smtClean="0"/>
            </a:br>
            <a:r>
              <a:rPr lang="it-IT" sz="2800" dirty="0"/>
              <a:t>Organi burocratici competenti all’accertamento</a:t>
            </a:r>
            <a:r>
              <a:rPr lang="it-IT" sz="4000" dirty="0"/>
              <a:t/>
            </a:r>
            <a:br>
              <a:rPr lang="it-IT" sz="4000" dirty="0"/>
            </a:br>
            <a:r>
              <a:rPr lang="it-IT" sz="4000" dirty="0"/>
              <a:t/>
            </a:r>
            <a:br>
              <a:rPr lang="it-IT" sz="4000" dirty="0"/>
            </a:br>
            <a:endParaRPr lang="it-IT" sz="4000" b="1"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347864"/>
          </a:xfrm>
        </p:spPr>
        <p:txBody>
          <a:bodyPr>
            <a:noAutofit/>
          </a:bodyPr>
          <a:lstStyle/>
          <a:p>
            <a:pPr algn="just"/>
            <a:r>
              <a:rPr lang="it-IT" sz="2000" dirty="0" smtClean="0"/>
              <a:t>All’accertamento </a:t>
            </a:r>
            <a:r>
              <a:rPr lang="it-IT" sz="2000" dirty="0"/>
              <a:t>dell’incollocabilità provvede la Commissione Medica per l’assegno di incollocabilità istituito presso le Unità Sanitarie Locali e poi presso il Distretto Sanitario di ogni ASL Regionale (area di Coordinamento di Medicina Legale ed Invalidi Civili) competente per l’iscrizione dell’invalido nelle liste del collocamento obbligatorio (L. 2 aprile 1968 n. 482 e L. 12 marzo 1999 n. 68).</a:t>
            </a:r>
          </a:p>
          <a:p>
            <a:pPr algn="just"/>
            <a:r>
              <a:rPr lang="it-IT" sz="2000" dirty="0"/>
              <a:t>Delle suddette Commissioni dovrebbe far parte almeno un membro della Commissione Medica delle Pensioni di Guerra (attuale Commissione Medica di Verifica) nella persona del presidente o di un suo delegato.</a:t>
            </a:r>
          </a:p>
          <a:p>
            <a:pPr algn="just"/>
            <a:r>
              <a:rPr lang="it-IT" sz="2000" dirty="0"/>
              <a:t>Nei confronti del personale del Comparto Difesa e Sicurezza, il giudizio espresso dalla ASL viene normalmente integrato dal parere del Collegio Medico Legale del Ministero della Difesa o della Commissione Medica di Verifica, cui l’amministrazione si conforma. </a:t>
            </a:r>
          </a:p>
          <a:p>
            <a:pPr marL="0" indent="0" algn="just">
              <a:buNone/>
            </a:pPr>
            <a:endParaRPr lang="it-IT" sz="2000"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704966"/>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19725" y="254833"/>
            <a:ext cx="8267075" cy="1162805"/>
          </a:xfrm>
        </p:spPr>
        <p:txBody>
          <a:bodyPr>
            <a:noAutofit/>
          </a:bodyPr>
          <a:lstStyle/>
          <a:p>
            <a:r>
              <a:rPr lang="it-IT" sz="4000" b="1" dirty="0" smtClean="0"/>
              <a:t/>
            </a:r>
            <a:br>
              <a:rPr lang="it-IT" sz="4000" b="1" dirty="0" smtClean="0"/>
            </a:br>
            <a:r>
              <a:rPr lang="it-IT" sz="4000" b="1" dirty="0" smtClean="0"/>
              <a:t/>
            </a:r>
            <a:br>
              <a:rPr lang="it-IT" sz="4000" b="1" dirty="0" smtClean="0"/>
            </a:br>
            <a:r>
              <a:rPr lang="it-IT" sz="4000" b="1" dirty="0" smtClean="0"/>
              <a:t/>
            </a:r>
            <a:br>
              <a:rPr lang="it-IT" sz="4000" b="1" dirty="0" smtClean="0"/>
            </a:br>
            <a:r>
              <a:rPr lang="it-IT" sz="4000" b="1" dirty="0" smtClean="0"/>
              <a:t>Assegno di incollocabilità</a:t>
            </a:r>
            <a:br>
              <a:rPr lang="it-IT" sz="4000" b="1" dirty="0" smtClean="0"/>
            </a:br>
            <a:r>
              <a:rPr lang="it-IT" sz="4000" dirty="0"/>
              <a:t>Infermità</a:t>
            </a:r>
            <a:br>
              <a:rPr lang="it-IT" sz="4000" dirty="0"/>
            </a:br>
            <a:r>
              <a:rPr lang="it-IT" sz="4000" dirty="0" smtClean="0"/>
              <a:t/>
            </a:r>
            <a:br>
              <a:rPr lang="it-IT" sz="4000" dirty="0" smtClean="0"/>
            </a:br>
            <a:r>
              <a:rPr lang="it-IT" sz="4000" dirty="0" smtClean="0"/>
              <a:t/>
            </a:r>
            <a:br>
              <a:rPr lang="it-IT" sz="4000" dirty="0" smtClean="0"/>
            </a:br>
            <a:endParaRPr lang="it-IT" sz="4000" b="1"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347864"/>
          </a:xfrm>
        </p:spPr>
        <p:txBody>
          <a:bodyPr>
            <a:noAutofit/>
          </a:bodyPr>
          <a:lstStyle/>
          <a:p>
            <a:pPr algn="just"/>
            <a:endParaRPr lang="it-IT" sz="2000" dirty="0" smtClean="0"/>
          </a:p>
          <a:p>
            <a:pPr algn="just"/>
            <a:r>
              <a:rPr lang="it-IT" sz="2000" dirty="0"/>
              <a:t>Ai fini del giudizio d’incollocabilità, oltre le malattie infettive croniche diffusibili per via area (ad es. TBC cavitaria attiva, lebbra, ecc.) che possono essere trasmesse ai compagni di lavoro con grave pregiudizio nei loro confronti, l'incollocabilità va riconosciuta, principalmente per patologie afferenti al sistema neuropsichiatrico. </a:t>
            </a:r>
          </a:p>
          <a:p>
            <a:pPr algn="just"/>
            <a:endParaRPr lang="it-IT" sz="2000" dirty="0" smtClean="0"/>
          </a:p>
          <a:p>
            <a:pPr algn="just"/>
            <a:r>
              <a:rPr lang="it-IT" sz="2000" dirty="0" smtClean="0"/>
              <a:t>L'ampia </a:t>
            </a:r>
            <a:r>
              <a:rPr lang="it-IT" sz="2000" dirty="0"/>
              <a:t>gamma di tali malattie deve prendere in considerazione soltanto quelle che possiedono la ipotetica potenzialità di arrecare danni alla incolumità dei compagni di lavoro o alla sicurezza degli impianti, e pertanto necessita operare una distinzione, seppure sommaria, tra i vari stati patologici. </a:t>
            </a:r>
          </a:p>
          <a:p>
            <a:pPr marL="0" indent="0" algn="just">
              <a:buNone/>
            </a:pPr>
            <a:endParaRPr lang="it-IT" sz="2000"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76557"/>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19725" y="254833"/>
            <a:ext cx="8267075" cy="1162805"/>
          </a:xfrm>
        </p:spPr>
        <p:txBody>
          <a:bodyPr>
            <a:noAutofit/>
          </a:bodyPr>
          <a:lstStyle/>
          <a:p>
            <a:r>
              <a:rPr lang="it-IT" sz="4000" b="1" dirty="0" smtClean="0"/>
              <a:t/>
            </a:r>
            <a:br>
              <a:rPr lang="it-IT" sz="4000" b="1" dirty="0" smtClean="0"/>
            </a:br>
            <a:r>
              <a:rPr lang="it-IT" sz="4000" b="1" dirty="0" smtClean="0"/>
              <a:t/>
            </a:r>
            <a:br>
              <a:rPr lang="it-IT" sz="4000" b="1" dirty="0" smtClean="0"/>
            </a:br>
            <a:r>
              <a:rPr lang="it-IT" sz="4000" b="1" dirty="0" smtClean="0"/>
              <a:t/>
            </a:r>
            <a:br>
              <a:rPr lang="it-IT" sz="4000" b="1" dirty="0" smtClean="0"/>
            </a:br>
            <a:r>
              <a:rPr lang="it-IT" sz="4000" b="1" dirty="0" smtClean="0"/>
              <a:t>Assegno di incollocabilità</a:t>
            </a:r>
            <a:br>
              <a:rPr lang="it-IT" sz="4000" b="1" dirty="0" smtClean="0"/>
            </a:br>
            <a:r>
              <a:rPr lang="it-IT" sz="4000" dirty="0"/>
              <a:t>Infermità</a:t>
            </a:r>
            <a:br>
              <a:rPr lang="it-IT" sz="4000" dirty="0"/>
            </a:br>
            <a:r>
              <a:rPr lang="it-IT" sz="4000" dirty="0" smtClean="0"/>
              <a:t/>
            </a:r>
            <a:br>
              <a:rPr lang="it-IT" sz="4000" dirty="0" smtClean="0"/>
            </a:br>
            <a:r>
              <a:rPr lang="it-IT" sz="4000" dirty="0" smtClean="0"/>
              <a:t/>
            </a:r>
            <a:br>
              <a:rPr lang="it-IT" sz="4000" dirty="0" smtClean="0"/>
            </a:br>
            <a:endParaRPr lang="it-IT" sz="4000" b="1"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347864"/>
          </a:xfrm>
        </p:spPr>
        <p:txBody>
          <a:bodyPr>
            <a:noAutofit/>
          </a:bodyPr>
          <a:lstStyle/>
          <a:p>
            <a:pPr algn="just"/>
            <a:r>
              <a:rPr lang="it-IT" sz="1800" dirty="0" smtClean="0"/>
              <a:t>Il </a:t>
            </a:r>
            <a:r>
              <a:rPr lang="it-IT" sz="1800" dirty="0"/>
              <a:t>criterio del "pregiudizio alla salute e all'incolumità dei compagni di lavoro ed alla sicurezza degli impianti" orienta la concessione dell'assegno d’incollocabilità soprattutto verso i casi di infermità psichiche con manifestazioni comportamentali di tipo impulsivo-aggressivo eterodirette e comunque tali da compromettere l’attenzione, la concentrazione e  le facoltà cognitive richieste ai fini dello specifico lavoro previsto dalla legge.</a:t>
            </a:r>
          </a:p>
          <a:p>
            <a:pPr algn="just"/>
            <a:r>
              <a:rPr lang="it-IT" sz="1800" dirty="0" smtClean="0"/>
              <a:t>Oltre </a:t>
            </a:r>
            <a:r>
              <a:rPr lang="it-IT" sz="1800" dirty="0"/>
              <a:t>le malattie infettive che possono essere trasmesse nell’ambiente di lavoro assurgono, quindi, a patologie particolarmente pericolose anche quelle afferenti al sistema </a:t>
            </a:r>
            <a:r>
              <a:rPr lang="it-IT" sz="1800" dirty="0" smtClean="0"/>
              <a:t>neuropsichico.</a:t>
            </a:r>
          </a:p>
          <a:p>
            <a:pPr algn="just"/>
            <a:r>
              <a:rPr lang="it-IT" sz="1800" dirty="0" smtClean="0"/>
              <a:t>Un’infermità </a:t>
            </a:r>
            <a:r>
              <a:rPr lang="it-IT" sz="1800" dirty="0"/>
              <a:t>psichica ai fini della tutela della sicurezza degli impianti, determina l’incollocabilità quando i relativi disturbi possono essere responsabili di severe alterazioni del livello di attenzione/concentrazione e dei processi cognitivo/decisionali anche se gli stessi derivano da trattamenti psicofarmacologici protratti che implichino un significato condizionamento delle funzioni psichiche fondamentali.</a:t>
            </a:r>
          </a:p>
          <a:p>
            <a:pPr marL="0" indent="0" algn="just">
              <a:buNone/>
            </a:pPr>
            <a:endParaRPr lang="it-IT" sz="2000"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85619"/>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338" name="Titolo 1"/>
          <p:cNvSpPr>
            <a:spLocks noGrp="1"/>
          </p:cNvSpPr>
          <p:nvPr>
            <p:ph type="ctrTitle"/>
          </p:nvPr>
        </p:nvSpPr>
        <p:spPr>
          <a:xfrm>
            <a:off x="3132138" y="115888"/>
            <a:ext cx="3384550" cy="1800225"/>
          </a:xfrm>
        </p:spPr>
        <p:txBody>
          <a:bodyPr/>
          <a:lstStyle/>
          <a:p>
            <a:pPr eaLnBrk="1" hangingPunct="1"/>
            <a:r>
              <a:rPr lang="it-IT" altLang="it-IT" sz="1800" i="1" smtClean="0">
                <a:solidFill>
                  <a:schemeClr val="tx2"/>
                </a:solidFill>
              </a:rPr>
              <a:t>«Dall’essere di Parmenide al valore della persona: tra storia e medicina legale della Pubblica Amministrazione» </a:t>
            </a:r>
          </a:p>
        </p:txBody>
      </p:sp>
      <p:sp>
        <p:nvSpPr>
          <p:cNvPr id="3" name="Sottotitolo 2"/>
          <p:cNvSpPr>
            <a:spLocks noGrp="1"/>
          </p:cNvSpPr>
          <p:nvPr>
            <p:ph type="subTitle" idx="1"/>
          </p:nvPr>
        </p:nvSpPr>
        <p:spPr>
          <a:xfrm>
            <a:off x="971550" y="2852738"/>
            <a:ext cx="7416800" cy="3816350"/>
          </a:xfrm>
        </p:spPr>
        <p:txBody>
          <a:bodyPr>
            <a:normAutofit/>
          </a:bodyPr>
          <a:lstStyle/>
          <a:p>
            <a:pPr eaLnBrk="1" hangingPunct="1">
              <a:lnSpc>
                <a:spcPct val="70000"/>
              </a:lnSpc>
            </a:pPr>
            <a:endParaRPr lang="it-IT" altLang="it-IT" sz="1700" smtClean="0">
              <a:solidFill>
                <a:schemeClr val="tx1"/>
              </a:solidFill>
            </a:endParaRPr>
          </a:p>
          <a:p>
            <a:pPr eaLnBrk="1" hangingPunct="1">
              <a:lnSpc>
                <a:spcPct val="30000"/>
              </a:lnSpc>
            </a:pPr>
            <a:r>
              <a:rPr lang="it-IT" altLang="it-IT" sz="2600" smtClean="0">
                <a:solidFill>
                  <a:srgbClr val="000000"/>
                </a:solidFill>
                <a:latin typeface="Comic Sans MS" panose="030F0702030302020204" pitchFamily="66" charset="0"/>
              </a:rPr>
              <a:t>Il Collocamento mirato dell’invalido di guerra o </a:t>
            </a:r>
          </a:p>
          <a:p>
            <a:pPr eaLnBrk="1" hangingPunct="1">
              <a:lnSpc>
                <a:spcPct val="30000"/>
              </a:lnSpc>
            </a:pPr>
            <a:endParaRPr lang="it-IT" altLang="it-IT" sz="2600" smtClean="0">
              <a:solidFill>
                <a:srgbClr val="000000"/>
              </a:solidFill>
              <a:latin typeface="Comic Sans MS" panose="030F0702030302020204" pitchFamily="66" charset="0"/>
            </a:endParaRPr>
          </a:p>
          <a:p>
            <a:pPr eaLnBrk="1" hangingPunct="1">
              <a:lnSpc>
                <a:spcPct val="30000"/>
              </a:lnSpc>
            </a:pPr>
            <a:r>
              <a:rPr lang="it-IT" altLang="it-IT" sz="2600" smtClean="0">
                <a:solidFill>
                  <a:srgbClr val="000000"/>
                </a:solidFill>
                <a:latin typeface="Comic Sans MS" panose="030F0702030302020204" pitchFamily="66" charset="0"/>
              </a:rPr>
              <a:t>per servizio</a:t>
            </a:r>
          </a:p>
          <a:p>
            <a:pPr eaLnBrk="1" hangingPunct="1">
              <a:lnSpc>
                <a:spcPct val="80000"/>
              </a:lnSpc>
            </a:pPr>
            <a:endParaRPr lang="it-IT" altLang="it-IT" sz="1000" smtClean="0">
              <a:solidFill>
                <a:srgbClr val="898989"/>
              </a:solidFill>
            </a:endParaRPr>
          </a:p>
          <a:p>
            <a:pPr eaLnBrk="1" hangingPunct="1">
              <a:lnSpc>
                <a:spcPct val="80000"/>
              </a:lnSpc>
            </a:pPr>
            <a:r>
              <a:rPr lang="it-IT" altLang="it-IT" sz="1400" b="1" smtClean="0">
                <a:solidFill>
                  <a:schemeClr val="tx1"/>
                </a:solidFill>
              </a:rPr>
              <a:t>Claudio Prestigiacomo</a:t>
            </a:r>
          </a:p>
          <a:p>
            <a:pPr eaLnBrk="1" hangingPunct="1">
              <a:lnSpc>
                <a:spcPct val="80000"/>
              </a:lnSpc>
            </a:pPr>
            <a:endParaRPr lang="it-IT" altLang="it-IT" sz="1000" smtClean="0">
              <a:solidFill>
                <a:schemeClr val="tx2"/>
              </a:solidFill>
            </a:endParaRPr>
          </a:p>
          <a:p>
            <a:pPr eaLnBrk="1" hangingPunct="1">
              <a:lnSpc>
                <a:spcPct val="80000"/>
              </a:lnSpc>
            </a:pPr>
            <a:endParaRPr lang="it-IT" altLang="it-IT" sz="1000" smtClean="0">
              <a:solidFill>
                <a:schemeClr val="tx2"/>
              </a:solidFill>
            </a:endParaRPr>
          </a:p>
          <a:p>
            <a:pPr eaLnBrk="1" hangingPunct="1">
              <a:lnSpc>
                <a:spcPct val="90000"/>
              </a:lnSpc>
            </a:pPr>
            <a:r>
              <a:rPr lang="it-IT" altLang="it-IT" sz="1100" smtClean="0">
                <a:solidFill>
                  <a:schemeClr val="tx1"/>
                </a:solidFill>
                <a:latin typeface="Comic Sans MS" panose="030F0702030302020204" pitchFamily="66" charset="0"/>
              </a:rPr>
              <a:t>Cattedra di Medicina del Lavoro</a:t>
            </a:r>
            <a:br>
              <a:rPr lang="it-IT" altLang="it-IT" sz="1100" smtClean="0">
                <a:solidFill>
                  <a:schemeClr val="tx1"/>
                </a:solidFill>
                <a:latin typeface="Comic Sans MS" panose="030F0702030302020204" pitchFamily="66" charset="0"/>
              </a:rPr>
            </a:br>
            <a:r>
              <a:rPr lang="it-IT" altLang="it-IT" sz="1100" smtClean="0">
                <a:solidFill>
                  <a:schemeClr val="tx1"/>
                </a:solidFill>
                <a:latin typeface="Comic Sans MS" panose="030F0702030302020204" pitchFamily="66" charset="0"/>
              </a:rPr>
              <a:t>Dipartimento di Scienze Medico Chirurgiche e Medicina Traslazionale </a:t>
            </a:r>
            <a:br>
              <a:rPr lang="it-IT" altLang="it-IT" sz="1100" smtClean="0">
                <a:solidFill>
                  <a:schemeClr val="tx1"/>
                </a:solidFill>
                <a:latin typeface="Comic Sans MS" panose="030F0702030302020204" pitchFamily="66" charset="0"/>
              </a:rPr>
            </a:br>
            <a:r>
              <a:rPr lang="it-IT" altLang="it-IT" sz="1100" smtClean="0">
                <a:solidFill>
                  <a:schemeClr val="tx1"/>
                </a:solidFill>
                <a:latin typeface="Comic Sans MS" panose="030F0702030302020204" pitchFamily="66" charset="0"/>
              </a:rPr>
              <a:t>Facoltà Medicina e Psicologia, Sapienza Università di Roma </a:t>
            </a:r>
            <a:br>
              <a:rPr lang="it-IT" altLang="it-IT" sz="1100" smtClean="0">
                <a:solidFill>
                  <a:schemeClr val="tx1"/>
                </a:solidFill>
                <a:latin typeface="Comic Sans MS" panose="030F0702030302020204" pitchFamily="66" charset="0"/>
              </a:rPr>
            </a:br>
            <a:r>
              <a:rPr lang="it-IT" altLang="it-IT" sz="1100" smtClean="0">
                <a:solidFill>
                  <a:schemeClr val="tx1"/>
                </a:solidFill>
                <a:latin typeface="Comic Sans MS" panose="030F0702030302020204" pitchFamily="66" charset="0"/>
              </a:rPr>
              <a:t>Medico Competente Coordinatore  f.f. UO Medicina del Lavoro </a:t>
            </a:r>
          </a:p>
          <a:p>
            <a:pPr eaLnBrk="1" hangingPunct="1">
              <a:lnSpc>
                <a:spcPct val="90000"/>
              </a:lnSpc>
            </a:pPr>
            <a:r>
              <a:rPr lang="it-IT" altLang="it-IT" sz="1100" smtClean="0">
                <a:solidFill>
                  <a:schemeClr val="tx1"/>
                </a:solidFill>
                <a:latin typeface="Comic Sans MS" panose="030F0702030302020204" pitchFamily="66" charset="0"/>
              </a:rPr>
              <a:t>Azienda Ospedaliera Sant’Andrea</a:t>
            </a:r>
            <a:br>
              <a:rPr lang="it-IT" altLang="it-IT" sz="1100" smtClean="0">
                <a:solidFill>
                  <a:schemeClr val="tx1"/>
                </a:solidFill>
                <a:latin typeface="Comic Sans MS" panose="030F0702030302020204" pitchFamily="66" charset="0"/>
              </a:rPr>
            </a:br>
            <a:endParaRPr lang="it-IT" altLang="it-IT" sz="1100" smtClean="0">
              <a:solidFill>
                <a:srgbClr val="898989"/>
              </a:solidFill>
            </a:endParaRPr>
          </a:p>
          <a:p>
            <a:pPr eaLnBrk="1" hangingPunct="1">
              <a:lnSpc>
                <a:spcPct val="80000"/>
              </a:lnSpc>
            </a:pPr>
            <a:endParaRPr lang="it-IT" altLang="it-IT" sz="1000" smtClean="0">
              <a:solidFill>
                <a:srgbClr val="898989"/>
              </a:solidFill>
            </a:endParaRPr>
          </a:p>
          <a:p>
            <a:pPr eaLnBrk="1" hangingPunct="1">
              <a:lnSpc>
                <a:spcPct val="80000"/>
              </a:lnSpc>
            </a:pPr>
            <a:endParaRPr lang="it-IT" altLang="it-IT" sz="1000" smtClean="0">
              <a:solidFill>
                <a:srgbClr val="898989"/>
              </a:solidFill>
            </a:endParaRPr>
          </a:p>
          <a:p>
            <a:pPr eaLnBrk="1" hangingPunct="1">
              <a:lnSpc>
                <a:spcPct val="80000"/>
              </a:lnSpc>
            </a:pPr>
            <a:endParaRPr lang="it-IT" altLang="it-IT" sz="1000" smtClean="0">
              <a:solidFill>
                <a:srgbClr val="898989"/>
              </a:solidFill>
            </a:endParaRPr>
          </a:p>
          <a:p>
            <a:pPr eaLnBrk="1" hangingPunct="1">
              <a:lnSpc>
                <a:spcPct val="80000"/>
              </a:lnSpc>
            </a:pPr>
            <a:r>
              <a:rPr lang="it-IT" altLang="it-IT" sz="700" smtClean="0">
                <a:solidFill>
                  <a:schemeClr val="tx2"/>
                </a:solidFill>
              </a:rPr>
              <a:t>Ascea – Casalvelino 28-29-30 settembre 2016</a:t>
            </a:r>
          </a:p>
          <a:p>
            <a:pPr eaLnBrk="1" hangingPunct="1">
              <a:lnSpc>
                <a:spcPct val="80000"/>
              </a:lnSpc>
            </a:pPr>
            <a:r>
              <a:rPr lang="it-IT" altLang="it-IT" sz="700" smtClean="0">
                <a:solidFill>
                  <a:schemeClr val="tx2"/>
                </a:solidFill>
              </a:rPr>
              <a:t>Associazione nazionale di Medicina Legale per la Pubblica Amministrazione</a:t>
            </a:r>
          </a:p>
          <a:p>
            <a:pPr eaLnBrk="1" hangingPunct="1">
              <a:lnSpc>
                <a:spcPct val="80000"/>
              </a:lnSpc>
            </a:pPr>
            <a:r>
              <a:rPr lang="it-IT" altLang="it-IT" sz="700" smtClean="0">
                <a:solidFill>
                  <a:schemeClr val="tx2"/>
                </a:solidFill>
              </a:rPr>
              <a:t>I Congresso Nazionale </a:t>
            </a:r>
          </a:p>
        </p:txBody>
      </p:sp>
      <p:pic>
        <p:nvPicPr>
          <p:cNvPr id="14340"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5" y="333375"/>
            <a:ext cx="19431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2519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062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5362"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lnSpcReduction="10000"/>
          </a:bodyPr>
          <a:lstStyle/>
          <a:p>
            <a:pPr marL="0" indent="0" algn="ctr" eaLnBrk="1" hangingPunct="1">
              <a:lnSpc>
                <a:spcPct val="90000"/>
              </a:lnSpc>
              <a:buFont typeface="Arial" panose="020B0604020202020204" pitchFamily="34" charset="0"/>
              <a:buNone/>
            </a:pPr>
            <a:r>
              <a:rPr lang="it-IT" altLang="it-IT" sz="900" smtClean="0">
                <a:solidFill>
                  <a:schemeClr val="tx2"/>
                </a:solidFill>
              </a:rPr>
              <a:t>Ascea – Casalvelino 28-29-30 settembre 2016</a:t>
            </a:r>
          </a:p>
          <a:p>
            <a:pPr marL="0" indent="0" algn="ctr" eaLnBrk="1" hangingPunct="1">
              <a:lnSpc>
                <a:spcPct val="90000"/>
              </a:lnSpc>
              <a:buFont typeface="Arial" panose="020B0604020202020204" pitchFamily="34" charset="0"/>
              <a:buNone/>
            </a:pPr>
            <a:r>
              <a:rPr lang="it-IT" altLang="it-IT" sz="900" smtClean="0">
                <a:solidFill>
                  <a:schemeClr val="tx2"/>
                </a:solidFill>
              </a:rPr>
              <a:t>Associazione nazionale di Medicina Legale per la Pubblica Amministrazione</a:t>
            </a:r>
          </a:p>
          <a:p>
            <a:pPr marL="0" indent="0" algn="ctr" eaLnBrk="1" hangingPunct="1">
              <a:lnSpc>
                <a:spcPct val="90000"/>
              </a:lnSpc>
              <a:buFont typeface="Arial" panose="020B0604020202020204" pitchFamily="34" charset="0"/>
              <a:buNone/>
            </a:pPr>
            <a:r>
              <a:rPr lang="it-IT" altLang="it-IT" sz="900" smtClean="0">
                <a:solidFill>
                  <a:schemeClr val="tx2"/>
                </a:solidFill>
              </a:rPr>
              <a:t>I Congresso Nazionale </a:t>
            </a:r>
          </a:p>
          <a:p>
            <a:pPr marL="0" indent="0" eaLnBrk="1" hangingPunct="1">
              <a:lnSpc>
                <a:spcPct val="90000"/>
              </a:lnSpc>
            </a:pPr>
            <a:endParaRPr lang="it-IT" altLang="it-IT" sz="2600" smtClean="0"/>
          </a:p>
        </p:txBody>
      </p:sp>
      <p:sp>
        <p:nvSpPr>
          <p:cNvPr id="8" name="Segnaposto contenuto 7"/>
          <p:cNvSpPr>
            <a:spLocks noGrp="1"/>
          </p:cNvSpPr>
          <p:nvPr>
            <p:ph sz="half" idx="2"/>
          </p:nvPr>
        </p:nvSpPr>
        <p:spPr>
          <a:xfrm>
            <a:off x="179388" y="1412875"/>
            <a:ext cx="4968875" cy="4298950"/>
          </a:xfrm>
        </p:spPr>
        <p:txBody>
          <a:bodyPr>
            <a:normAutofit lnSpcReduction="10000"/>
          </a:bodyPr>
          <a:lstStyle/>
          <a:p>
            <a:pPr marL="0" indent="0" algn="just" eaLnBrk="1" hangingPunct="1">
              <a:lnSpc>
                <a:spcPct val="90000"/>
              </a:lnSpc>
              <a:buFont typeface="Arial" panose="020B0604020202020204" pitchFamily="34" charset="0"/>
              <a:buNone/>
            </a:pPr>
            <a:r>
              <a:rPr lang="it-IT" altLang="it-IT" sz="2400" smtClean="0">
                <a:latin typeface="Comic Sans MS" panose="030F0702030302020204" pitchFamily="66" charset="0"/>
              </a:rPr>
              <a:t>Il collocamento mirato è il complesso degli strumenti tecnici e di supporto per valutare le capacità lavorative dei </a:t>
            </a:r>
            <a:r>
              <a:rPr lang="it-IT" altLang="it-IT" b="1" smtClean="0">
                <a:latin typeface="Comic Sans MS" panose="030F0702030302020204" pitchFamily="66" charset="0"/>
              </a:rPr>
              <a:t>disabili</a:t>
            </a:r>
            <a:r>
              <a:rPr lang="it-IT" altLang="it-IT" sz="2400" smtClean="0">
                <a:latin typeface="Comic Sans MS" panose="030F0702030302020204" pitchFamily="66" charset="0"/>
              </a:rPr>
              <a:t> e realizzare il loro inserimento nel </a:t>
            </a:r>
            <a:r>
              <a:rPr lang="it-IT" altLang="it-IT" b="1" smtClean="0">
                <a:latin typeface="Comic Sans MS" panose="030F0702030302020204" pitchFamily="66" charset="0"/>
              </a:rPr>
              <a:t>posto adatto</a:t>
            </a:r>
            <a:r>
              <a:rPr lang="it-IT" altLang="it-IT" sz="2400" smtClean="0">
                <a:latin typeface="Comic Sans MS" panose="030F0702030302020204" pitchFamily="66" charset="0"/>
              </a:rPr>
              <a:t>, attraverso analisi di posti di lavoro, forme di sostegno, azioni positive e soluzioni dei problemi connessi con gli ambienti, gli strumenti e le relazioni interpersonali sui luoghi quotidiani di lavoro e di relazione </a:t>
            </a:r>
          </a:p>
          <a:p>
            <a:pPr marL="0" indent="0" eaLnBrk="1" hangingPunct="1">
              <a:lnSpc>
                <a:spcPct val="90000"/>
              </a:lnSpc>
              <a:buFont typeface="Arial" panose="020B0604020202020204" pitchFamily="34" charset="0"/>
              <a:buNone/>
            </a:pPr>
            <a:endParaRPr lang="it-IT" altLang="it-IT" sz="2600" smtClean="0"/>
          </a:p>
        </p:txBody>
      </p:sp>
      <p:pic>
        <p:nvPicPr>
          <p:cNvPr id="15365"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0963" y="1484313"/>
            <a:ext cx="398303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Immagin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670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266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386"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lnSpcReduction="10000"/>
          </a:bodyPr>
          <a:lstStyle/>
          <a:p>
            <a:pPr marL="0" indent="0" algn="ctr" eaLnBrk="1" hangingPunct="1">
              <a:lnSpc>
                <a:spcPct val="90000"/>
              </a:lnSpc>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lnSpc>
                <a:spcPct val="90000"/>
              </a:lnSpc>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lnSpc>
                <a:spcPct val="90000"/>
              </a:lnSpc>
              <a:buFont typeface="Arial" panose="020B0604020202020204" pitchFamily="34" charset="0"/>
              <a:buNone/>
            </a:pPr>
            <a:r>
              <a:rPr lang="it-IT" altLang="it-IT" sz="1000" smtClean="0">
                <a:solidFill>
                  <a:schemeClr val="tx2"/>
                </a:solidFill>
              </a:rPr>
              <a:t>I Congresso Nazionale </a:t>
            </a:r>
          </a:p>
          <a:p>
            <a:pPr marL="0" indent="0" eaLnBrk="1" hangingPunct="1">
              <a:lnSpc>
                <a:spcPct val="90000"/>
              </a:lnSpc>
            </a:pPr>
            <a:endParaRPr lang="it-IT" altLang="it-IT" smtClean="0"/>
          </a:p>
        </p:txBody>
      </p:sp>
      <p:pic>
        <p:nvPicPr>
          <p:cNvPr id="16388"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70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sz="half" idx="2"/>
          </p:nvPr>
        </p:nvSpPr>
        <p:spPr>
          <a:xfrm>
            <a:off x="323850" y="1600200"/>
            <a:ext cx="8362950" cy="4060825"/>
          </a:xfrm>
        </p:spPr>
        <p:txBody>
          <a:bodyPr>
            <a:normAutofit lnSpcReduction="10000"/>
          </a:bodyPr>
          <a:lstStyle/>
          <a:p>
            <a:pPr eaLnBrk="1" hangingPunct="1">
              <a:lnSpc>
                <a:spcPct val="90000"/>
              </a:lnSpc>
            </a:pPr>
            <a:r>
              <a:rPr lang="it-IT" altLang="it-IT" smtClean="0">
                <a:latin typeface="Comic Sans MS" panose="030F0702030302020204" pitchFamily="66" charset="0"/>
              </a:rPr>
              <a:t>Medici di famiglia / Specialisti</a:t>
            </a:r>
          </a:p>
          <a:p>
            <a:pPr eaLnBrk="1" hangingPunct="1">
              <a:lnSpc>
                <a:spcPct val="90000"/>
              </a:lnSpc>
            </a:pPr>
            <a:r>
              <a:rPr lang="it-IT" altLang="it-IT" smtClean="0">
                <a:solidFill>
                  <a:srgbClr val="FF0000"/>
                </a:solidFill>
                <a:latin typeface="Comic Sans MS" panose="030F0702030302020204" pitchFamily="66" charset="0"/>
              </a:rPr>
              <a:t>Commissione Invalidità</a:t>
            </a:r>
          </a:p>
          <a:p>
            <a:pPr eaLnBrk="1" hangingPunct="1">
              <a:lnSpc>
                <a:spcPct val="90000"/>
              </a:lnSpc>
            </a:pPr>
            <a:r>
              <a:rPr lang="it-IT" altLang="it-IT" smtClean="0">
                <a:solidFill>
                  <a:srgbClr val="FF0000"/>
                </a:solidFill>
                <a:latin typeface="Comic Sans MS" panose="030F0702030302020204" pitchFamily="66" charset="0"/>
              </a:rPr>
              <a:t>Commissione Medica Integrata L.68/99</a:t>
            </a:r>
          </a:p>
          <a:p>
            <a:pPr eaLnBrk="1" hangingPunct="1">
              <a:lnSpc>
                <a:spcPct val="90000"/>
              </a:lnSpc>
            </a:pPr>
            <a:r>
              <a:rPr lang="it-IT" altLang="it-IT" smtClean="0">
                <a:latin typeface="Comic Sans MS" panose="030F0702030302020204" pitchFamily="66" charset="0"/>
              </a:rPr>
              <a:t>Comitato tecnico</a:t>
            </a:r>
          </a:p>
          <a:p>
            <a:pPr eaLnBrk="1" hangingPunct="1">
              <a:lnSpc>
                <a:spcPct val="90000"/>
              </a:lnSpc>
            </a:pPr>
            <a:r>
              <a:rPr lang="it-IT" altLang="it-IT" smtClean="0">
                <a:latin typeface="Comic Sans MS" panose="030F0702030302020204" pitchFamily="66" charset="0"/>
              </a:rPr>
              <a:t>Servizi Collocamento Mirato</a:t>
            </a:r>
          </a:p>
          <a:p>
            <a:pPr eaLnBrk="1" hangingPunct="1">
              <a:lnSpc>
                <a:spcPct val="90000"/>
              </a:lnSpc>
            </a:pPr>
            <a:r>
              <a:rPr lang="it-IT" altLang="it-IT" smtClean="0">
                <a:latin typeface="Comic Sans MS" panose="030F0702030302020204" pitchFamily="66" charset="0"/>
              </a:rPr>
              <a:t>Servizi Specialistici</a:t>
            </a:r>
          </a:p>
          <a:p>
            <a:pPr eaLnBrk="1" hangingPunct="1">
              <a:lnSpc>
                <a:spcPct val="90000"/>
              </a:lnSpc>
            </a:pPr>
            <a:r>
              <a:rPr lang="it-IT" altLang="it-IT" smtClean="0">
                <a:latin typeface="Comic Sans MS" panose="030F0702030302020204" pitchFamily="66" charset="0"/>
              </a:rPr>
              <a:t>Servizi Sociali</a:t>
            </a:r>
          </a:p>
          <a:p>
            <a:pPr eaLnBrk="1" hangingPunct="1">
              <a:lnSpc>
                <a:spcPct val="90000"/>
              </a:lnSpc>
            </a:pPr>
            <a:r>
              <a:rPr lang="it-IT" altLang="it-IT" smtClean="0">
                <a:latin typeface="Comic Sans MS" panose="030F0702030302020204" pitchFamily="66" charset="0"/>
              </a:rPr>
              <a:t>Medici Competenti Aziendali</a:t>
            </a:r>
          </a:p>
          <a:p>
            <a:pPr eaLnBrk="1" hangingPunct="1">
              <a:lnSpc>
                <a:spcPct val="90000"/>
              </a:lnSpc>
            </a:pPr>
            <a:endParaRPr lang="it-IT" altLang="it-IT" smtClean="0"/>
          </a:p>
        </p:txBody>
      </p:sp>
    </p:spTree>
    <p:extLst>
      <p:ext uri="{BB962C8B-B14F-4D97-AF65-F5344CB8AC3E}">
        <p14:creationId xmlns:p14="http://schemas.microsoft.com/office/powerpoint/2010/main" val="872420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200" dirty="0">
              <a:solidFill>
                <a:prstClr val="white"/>
              </a:solidFill>
              <a:latin typeface="Times New Roman" panose="02020603050405020304" pitchFamily="18" charset="0"/>
              <a:ea typeface="Arial Unicode MS" panose="020B0604020202020204" pitchFamily="34" charset="-128"/>
            </a:endParaRPr>
          </a:p>
        </p:txBody>
      </p:sp>
      <p:sp>
        <p:nvSpPr>
          <p:cNvPr id="2" name="Titolo 1"/>
          <p:cNvSpPr>
            <a:spLocks noGrp="1"/>
          </p:cNvSpPr>
          <p:nvPr>
            <p:ph type="title"/>
          </p:nvPr>
        </p:nvSpPr>
        <p:spPr/>
        <p:txBody>
          <a:bodyPr>
            <a:noAutofit/>
          </a:bodyPr>
          <a:lstStyle/>
          <a:p>
            <a:r>
              <a:rPr lang="it-IT" sz="1800" i="1" dirty="0">
                <a:solidFill>
                  <a:schemeClr val="tx2"/>
                </a:solidFill>
              </a:rPr>
              <a:t>«Avvocato e Ministero: l’importanza del contraddittorio»</a:t>
            </a:r>
            <a:r>
              <a:rPr lang="it-IT" sz="1800" i="1" dirty="0"/>
              <a:t/>
            </a:r>
            <a:br>
              <a:rPr lang="it-IT" sz="1800" i="1" dirty="0"/>
            </a:br>
            <a:r>
              <a:rPr lang="it-IT" sz="1800" i="1" dirty="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endParaRPr lang="it-IT" dirty="0" smtClean="0">
              <a:solidFill>
                <a:srgbClr val="000000"/>
              </a:solidFill>
              <a:latin typeface="Times New Roman" panose="02020603050405020304" pitchFamily="18" charset="0"/>
              <a:ea typeface="Times New Roman" panose="02020603050405020304" pitchFamily="18" charset="0"/>
            </a:endParaRPr>
          </a:p>
          <a:p>
            <a:pPr marL="0" indent="0" algn="just">
              <a:spcAft>
                <a:spcPts val="0"/>
              </a:spcAft>
              <a:buNone/>
            </a:pPr>
            <a:r>
              <a:rPr lang="it-IT" b="1" dirty="0" smtClean="0">
                <a:solidFill>
                  <a:srgbClr val="000000"/>
                </a:solidFill>
                <a:latin typeface="Times New Roman" panose="02020603050405020304" pitchFamily="18" charset="0"/>
                <a:ea typeface="Times New Roman" panose="02020603050405020304" pitchFamily="18" charset="0"/>
              </a:rPr>
              <a:t>ART. </a:t>
            </a:r>
            <a:r>
              <a:rPr lang="it-IT" b="1" dirty="0">
                <a:solidFill>
                  <a:srgbClr val="000000"/>
                </a:solidFill>
                <a:latin typeface="Times New Roman" panose="02020603050405020304" pitchFamily="18" charset="0"/>
                <a:ea typeface="Times New Roman" panose="02020603050405020304" pitchFamily="18" charset="0"/>
              </a:rPr>
              <a:t>139 </a:t>
            </a:r>
            <a:r>
              <a:rPr lang="it-IT" b="1" dirty="0" err="1" smtClean="0">
                <a:solidFill>
                  <a:srgbClr val="000000"/>
                </a:solidFill>
                <a:latin typeface="Times New Roman" panose="02020603050405020304" pitchFamily="18" charset="0"/>
                <a:ea typeface="Times New Roman" panose="02020603050405020304" pitchFamily="18" charset="0"/>
              </a:rPr>
              <a:t>d.P.R</a:t>
            </a:r>
            <a:r>
              <a:rPr lang="it-IT" b="1" dirty="0" err="1">
                <a:solidFill>
                  <a:srgbClr val="000000"/>
                </a:solidFill>
                <a:latin typeface="Times New Roman" panose="02020603050405020304" pitchFamily="18" charset="0"/>
                <a:ea typeface="Times New Roman" panose="02020603050405020304" pitchFamily="18" charset="0"/>
              </a:rPr>
              <a:t>.</a:t>
            </a:r>
            <a:r>
              <a:rPr lang="it-IT" b="1" dirty="0">
                <a:solidFill>
                  <a:srgbClr val="000000"/>
                </a:solidFill>
                <a:latin typeface="Times New Roman" panose="02020603050405020304" pitchFamily="18" charset="0"/>
                <a:ea typeface="Times New Roman" panose="02020603050405020304" pitchFamily="18" charset="0"/>
              </a:rPr>
              <a:t> 1092/1973: </a:t>
            </a:r>
            <a:endParaRPr lang="it-IT" b="1" dirty="0" smtClean="0">
              <a:solidFill>
                <a:srgbClr val="000000"/>
              </a:solidFill>
              <a:latin typeface="Times New Roman" panose="02020603050405020304" pitchFamily="18" charset="0"/>
              <a:ea typeface="Times New Roman" panose="02020603050405020304" pitchFamily="18" charset="0"/>
            </a:endParaRPr>
          </a:p>
          <a:p>
            <a:pPr marL="0" indent="0" algn="just">
              <a:spcAft>
                <a:spcPts val="0"/>
              </a:spcAft>
              <a:buNone/>
            </a:pPr>
            <a:endParaRPr lang="it-IT" dirty="0" smtClean="0">
              <a:solidFill>
                <a:srgbClr val="000000"/>
              </a:solidFill>
              <a:latin typeface="Times New Roman" panose="02020603050405020304" pitchFamily="18" charset="0"/>
              <a:ea typeface="Times New Roman" panose="02020603050405020304" pitchFamily="18" charset="0"/>
            </a:endParaRPr>
          </a:p>
          <a:p>
            <a:pPr marL="0" indent="0" algn="just">
              <a:spcAft>
                <a:spcPts val="0"/>
              </a:spcAft>
              <a:buNone/>
            </a:pPr>
            <a:r>
              <a:rPr lang="it-IT" dirty="0" smtClean="0">
                <a:solidFill>
                  <a:srgbClr val="000000"/>
                </a:solidFill>
                <a:latin typeface="Times New Roman" panose="02020603050405020304" pitchFamily="18" charset="0"/>
                <a:ea typeface="Times New Roman" panose="02020603050405020304" pitchFamily="18" charset="0"/>
              </a:rPr>
              <a:t>la </a:t>
            </a:r>
            <a:r>
              <a:rPr lang="it-IT" dirty="0">
                <a:solidFill>
                  <a:srgbClr val="000000"/>
                </a:solidFill>
                <a:latin typeface="Times New Roman" panose="02020603050405020304" pitchFamily="18" charset="0"/>
                <a:ea typeface="Times New Roman" panose="02020603050405020304" pitchFamily="18" charset="0"/>
              </a:rPr>
              <a:t>pensione privilegiata è cumulabile con un trattamento di attività ovvero con altro trattamento pensionistico derivante da un rapporto di servizio </a:t>
            </a:r>
            <a:r>
              <a:rPr lang="it-IT" i="1" dirty="0">
                <a:solidFill>
                  <a:srgbClr val="000000"/>
                </a:solidFill>
                <a:latin typeface="Times New Roman" panose="02020603050405020304" pitchFamily="18" charset="0"/>
                <a:ea typeface="Times New Roman" panose="02020603050405020304" pitchFamily="18" charset="0"/>
              </a:rPr>
              <a:t>diverso</a:t>
            </a:r>
            <a:r>
              <a:rPr lang="it-IT" dirty="0">
                <a:solidFill>
                  <a:srgbClr val="000000"/>
                </a:solidFill>
                <a:latin typeface="Times New Roman" panose="02020603050405020304" pitchFamily="18" charset="0"/>
                <a:ea typeface="Times New Roman" panose="02020603050405020304" pitchFamily="18" charset="0"/>
              </a:rPr>
              <a:t> da quello che ha dato luogo alla pensione anzidetta.</a:t>
            </a:r>
            <a:endParaRPr lang="it-IT" sz="1800" dirty="0">
              <a:latin typeface="Times New Roman" panose="02020603050405020304" pitchFamily="18" charset="0"/>
              <a:ea typeface="Arial Unicode MS" panose="020B0604020202020204" pitchFamily="34" charset="-128"/>
            </a:endParaRPr>
          </a:p>
          <a:p>
            <a:pPr marL="0" indent="0">
              <a:buNone/>
            </a:pPr>
            <a:endParaRPr lang="it-IT" dirty="0" smtClean="0">
              <a:solidFill>
                <a:srgbClr val="000000"/>
              </a:solidFill>
              <a:latin typeface="Times New Roman" panose="02020603050405020304" pitchFamily="18" charset="0"/>
            </a:endParaRPr>
          </a:p>
          <a:p>
            <a:pPr marL="0" indent="0">
              <a:buNone/>
            </a:pPr>
            <a:endParaRPr lang="it-IT" dirty="0">
              <a:solidFill>
                <a:srgbClr val="000000"/>
              </a:solidFill>
              <a:latin typeface="Times New Roman" panose="02020603050405020304" pitchFamily="18" charset="0"/>
            </a:endParaRPr>
          </a:p>
          <a:p>
            <a:pPr marL="0" indent="0">
              <a:buNone/>
            </a:pPr>
            <a:endParaRPr lang="it-IT" dirty="0" smtClean="0">
              <a:solidFill>
                <a:srgbClr val="000000"/>
              </a:solidFill>
              <a:latin typeface="Times New Roman" panose="02020603050405020304" pitchFamily="18" charset="0"/>
            </a:endParaRPr>
          </a:p>
          <a:p>
            <a:pPr marL="0" indent="0">
              <a:buNone/>
            </a:pPr>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56511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410"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a:bodyPr>
          <a:lstStyle/>
          <a:p>
            <a:pPr marL="0" indent="0" algn="ctr" eaLnBrk="1" hangingPunct="1">
              <a:lnSpc>
                <a:spcPct val="90000"/>
              </a:lnSpc>
              <a:buFont typeface="Arial" panose="020B0604020202020204" pitchFamily="34" charset="0"/>
              <a:buNone/>
            </a:pPr>
            <a:r>
              <a:rPr lang="it-IT" altLang="it-IT" sz="900" smtClean="0">
                <a:solidFill>
                  <a:schemeClr val="tx2"/>
                </a:solidFill>
              </a:rPr>
              <a:t>Ascea – Casalvelino 28-29-30 settembre 2016</a:t>
            </a:r>
          </a:p>
          <a:p>
            <a:pPr marL="0" indent="0" algn="ctr" eaLnBrk="1" hangingPunct="1">
              <a:lnSpc>
                <a:spcPct val="90000"/>
              </a:lnSpc>
              <a:buFont typeface="Arial" panose="020B0604020202020204" pitchFamily="34" charset="0"/>
              <a:buNone/>
            </a:pPr>
            <a:r>
              <a:rPr lang="it-IT" altLang="it-IT" sz="900" smtClean="0">
                <a:solidFill>
                  <a:schemeClr val="tx2"/>
                </a:solidFill>
              </a:rPr>
              <a:t>Associazione nazionale di Medicina Legale per la Pubblica Amministrazione</a:t>
            </a:r>
          </a:p>
          <a:p>
            <a:pPr marL="0" indent="0" algn="ctr" eaLnBrk="1" hangingPunct="1">
              <a:lnSpc>
                <a:spcPct val="90000"/>
              </a:lnSpc>
              <a:buFont typeface="Arial" panose="020B0604020202020204" pitchFamily="34" charset="0"/>
              <a:buNone/>
            </a:pPr>
            <a:r>
              <a:rPr lang="it-IT" altLang="it-IT" sz="900" smtClean="0">
                <a:solidFill>
                  <a:schemeClr val="tx2"/>
                </a:solidFill>
              </a:rPr>
              <a:t>I Congresso Nazionale </a:t>
            </a:r>
          </a:p>
          <a:p>
            <a:pPr marL="0" indent="0" eaLnBrk="1" hangingPunct="1">
              <a:lnSpc>
                <a:spcPct val="90000"/>
              </a:lnSpc>
            </a:pPr>
            <a:endParaRPr lang="it-IT" altLang="it-IT" sz="2600" smtClean="0"/>
          </a:p>
        </p:txBody>
      </p:sp>
      <p:sp>
        <p:nvSpPr>
          <p:cNvPr id="8" name="Segnaposto contenuto 7"/>
          <p:cNvSpPr>
            <a:spLocks noGrp="1"/>
          </p:cNvSpPr>
          <p:nvPr>
            <p:ph sz="half" idx="2"/>
          </p:nvPr>
        </p:nvSpPr>
        <p:spPr>
          <a:xfrm>
            <a:off x="468313" y="1268413"/>
            <a:ext cx="8218487" cy="2881312"/>
          </a:xfrm>
        </p:spPr>
        <p:txBody>
          <a:bodyPr>
            <a:normAutofit/>
          </a:bodyPr>
          <a:lstStyle/>
          <a:p>
            <a:pPr marL="0" indent="0" algn="just" eaLnBrk="1" hangingPunct="1">
              <a:lnSpc>
                <a:spcPct val="90000"/>
              </a:lnSpc>
              <a:buFont typeface="Arial" panose="020B0604020202020204" pitchFamily="34" charset="0"/>
              <a:buNone/>
            </a:pPr>
            <a:r>
              <a:rPr lang="it-IT" altLang="it-IT" sz="2600" smtClean="0">
                <a:latin typeface="Comic Sans MS" panose="030F0702030302020204" pitchFamily="66" charset="0"/>
              </a:rPr>
              <a:t>La legge </a:t>
            </a:r>
            <a:r>
              <a:rPr lang="it-IT" altLang="it-IT" smtClean="0">
                <a:latin typeface="Comic Sans MS" panose="030F0702030302020204" pitchFamily="66" charset="0"/>
              </a:rPr>
              <a:t>68/1999</a:t>
            </a:r>
            <a:r>
              <a:rPr lang="it-IT" altLang="it-IT" sz="2600" smtClean="0">
                <a:latin typeface="Comic Sans MS" panose="030F0702030302020204" pitchFamily="66" charset="0"/>
              </a:rPr>
              <a:t> si prefigge l’obiettivo di promuovere l’inserimento e l’integrazione nel mondo del lavoro di persone disabili tramite il ricorso a servizi di sostegno e collocamento mirato. Tale disciplina è stata </a:t>
            </a:r>
            <a:r>
              <a:rPr lang="it-IT" altLang="it-IT" sz="2600" smtClean="0">
                <a:solidFill>
                  <a:srgbClr val="0000FF"/>
                </a:solidFill>
                <a:latin typeface="Comic Sans MS" panose="030F0702030302020204" pitchFamily="66" charset="0"/>
              </a:rPr>
              <a:t>recentemente integrata e modificata</a:t>
            </a:r>
            <a:r>
              <a:rPr lang="it-IT" altLang="it-IT" sz="2600" smtClean="0">
                <a:latin typeface="Comic Sans MS" panose="030F0702030302020204" pitchFamily="66" charset="0"/>
              </a:rPr>
              <a:t> con le previsioni contenute nel </a:t>
            </a:r>
            <a:r>
              <a:rPr lang="it-IT" altLang="it-IT" sz="3200" smtClean="0">
                <a:solidFill>
                  <a:srgbClr val="FF0000"/>
                </a:solidFill>
                <a:latin typeface="Comic Sans MS" panose="030F0702030302020204" pitchFamily="66" charset="0"/>
              </a:rPr>
              <a:t>D.Lgs. n.151/15, </a:t>
            </a:r>
            <a:r>
              <a:rPr lang="it-IT" altLang="it-IT" sz="2600" smtClean="0">
                <a:latin typeface="Comic Sans MS" panose="030F0702030302020204" pitchFamily="66" charset="0"/>
              </a:rPr>
              <a:t>entrato in vigore il 24 settembre 2015</a:t>
            </a:r>
            <a:endParaRPr lang="it-IT" altLang="it-IT" sz="2600" smtClean="0"/>
          </a:p>
        </p:txBody>
      </p:sp>
      <p:pic>
        <p:nvPicPr>
          <p:cNvPr id="17413"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4149725"/>
            <a:ext cx="39243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Immagin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5731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516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434"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a:bodyPr>
          <a:lstStyle/>
          <a:p>
            <a:pPr marL="0" indent="0" algn="ctr" eaLnBrk="1" hangingPunct="1">
              <a:lnSpc>
                <a:spcPct val="90000"/>
              </a:lnSpc>
              <a:buFont typeface="Arial" panose="020B0604020202020204" pitchFamily="34" charset="0"/>
              <a:buNone/>
            </a:pPr>
            <a:r>
              <a:rPr lang="it-IT" altLang="it-IT" sz="900" smtClean="0">
                <a:solidFill>
                  <a:schemeClr val="tx2"/>
                </a:solidFill>
              </a:rPr>
              <a:t>Ascea – Casalvelino 28-29-30 settembre 2016</a:t>
            </a:r>
          </a:p>
          <a:p>
            <a:pPr marL="0" indent="0" algn="ctr" eaLnBrk="1" hangingPunct="1">
              <a:lnSpc>
                <a:spcPct val="90000"/>
              </a:lnSpc>
              <a:buFont typeface="Arial" panose="020B0604020202020204" pitchFamily="34" charset="0"/>
              <a:buNone/>
            </a:pPr>
            <a:r>
              <a:rPr lang="it-IT" altLang="it-IT" sz="900" smtClean="0">
                <a:solidFill>
                  <a:schemeClr val="tx2"/>
                </a:solidFill>
              </a:rPr>
              <a:t>Associazione nazionale di Medicina Legale per la Pubblica Amministrazione</a:t>
            </a:r>
          </a:p>
          <a:p>
            <a:pPr marL="0" indent="0" algn="ctr" eaLnBrk="1" hangingPunct="1">
              <a:lnSpc>
                <a:spcPct val="90000"/>
              </a:lnSpc>
              <a:buFont typeface="Arial" panose="020B0604020202020204" pitchFamily="34" charset="0"/>
              <a:buNone/>
            </a:pPr>
            <a:r>
              <a:rPr lang="it-IT" altLang="it-IT" sz="900" smtClean="0">
                <a:solidFill>
                  <a:schemeClr val="tx2"/>
                </a:solidFill>
              </a:rPr>
              <a:t>I Congresso Nazionale </a:t>
            </a:r>
          </a:p>
          <a:p>
            <a:pPr marL="0" indent="0" eaLnBrk="1" hangingPunct="1">
              <a:lnSpc>
                <a:spcPct val="90000"/>
              </a:lnSpc>
            </a:pPr>
            <a:endParaRPr lang="it-IT" altLang="it-IT" sz="2600" smtClean="0"/>
          </a:p>
        </p:txBody>
      </p:sp>
      <p:sp>
        <p:nvSpPr>
          <p:cNvPr id="18436" name="Segnaposto contenuto 7"/>
          <p:cNvSpPr>
            <a:spLocks noGrp="1"/>
          </p:cNvSpPr>
          <p:nvPr>
            <p:ph sz="half" idx="2"/>
          </p:nvPr>
        </p:nvSpPr>
        <p:spPr>
          <a:xfrm>
            <a:off x="468313" y="981075"/>
            <a:ext cx="8218487" cy="4730750"/>
          </a:xfrm>
        </p:spPr>
        <p:txBody>
          <a:bodyPr/>
          <a:lstStyle/>
          <a:p>
            <a:pPr marL="0" indent="0" algn="just" eaLnBrk="1" hangingPunct="1">
              <a:lnSpc>
                <a:spcPct val="90000"/>
              </a:lnSpc>
              <a:buFont typeface="Arial" panose="020B0604020202020204" pitchFamily="34" charset="0"/>
              <a:buNone/>
            </a:pPr>
            <a:r>
              <a:rPr lang="it-IT" altLang="it-IT" sz="2600" smtClean="0">
                <a:latin typeface="Comic Sans MS" panose="030F0702030302020204" pitchFamily="66" charset="0"/>
              </a:rPr>
              <a:t>Il decreto ultimo, che contiene disposizioni di razionalizzazione e semplificazione delle procedure e degli adempimenti a carico di cittadini ed imprese e altre disposizioni in materia di rapporto di lavoro e pari opportunità, è in attuazione della L. n.183/14, la quale, (all’art.1, co.4, lett. g), determinava il criterio di delega in relazione alle procedure e adempimenti in materia di inserimento mirato al lavoro delle persone con disabilità, al fine di favorire l’inclusione sociale e l’integrazione “</a:t>
            </a:r>
            <a:r>
              <a:rPr lang="it-IT" altLang="ja-JP" sz="2600" i="1" smtClean="0">
                <a:solidFill>
                  <a:srgbClr val="FF0000"/>
                </a:solidFill>
                <a:latin typeface="Comic Sans MS" panose="030F0702030302020204" pitchFamily="66" charset="0"/>
              </a:rPr>
              <a:t>nel mondo del lavoro delle persone disabili mediante il ricorso a servizi di sostegno e di collocamento mirato</a:t>
            </a:r>
            <a:r>
              <a:rPr lang="it-IT" altLang="it-IT" sz="2600" smtClean="0">
                <a:latin typeface="Comic Sans MS" panose="030F0702030302020204" pitchFamily="66" charset="0"/>
              </a:rPr>
              <a:t>”</a:t>
            </a:r>
            <a:endParaRPr lang="it-IT" altLang="it-IT" sz="2600" smtClean="0"/>
          </a:p>
        </p:txBody>
      </p:sp>
      <p:pic>
        <p:nvPicPr>
          <p:cNvPr id="18437"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11763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741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458"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19460" name="Segnaposto contenuto 7"/>
          <p:cNvSpPr>
            <a:spLocks noGrp="1"/>
          </p:cNvSpPr>
          <p:nvPr>
            <p:ph sz="half" idx="2"/>
          </p:nvPr>
        </p:nvSpPr>
        <p:spPr>
          <a:xfrm>
            <a:off x="468313" y="1484313"/>
            <a:ext cx="8218487" cy="4227512"/>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Peraltro la L. n.68/99 aveva già subito una prima modifica con la L. n. 92/12 ed ora, con il </a:t>
            </a:r>
            <a:r>
              <a:rPr lang="it-IT" altLang="it-IT" smtClean="0">
                <a:solidFill>
                  <a:srgbClr val="FF0000"/>
                </a:solidFill>
                <a:latin typeface="Comic Sans MS" panose="030F0702030302020204" pitchFamily="66" charset="0"/>
              </a:rPr>
              <a:t>D.Lgs. n.151/15</a:t>
            </a:r>
            <a:r>
              <a:rPr lang="it-IT" altLang="it-IT" smtClean="0">
                <a:latin typeface="Comic Sans MS" panose="030F0702030302020204" pitchFamily="66" charset="0"/>
              </a:rPr>
              <a:t>, pubblicato in G.U. n.221/15 ed entrato in vigore il giorno successivo, ha trovato nuove modifiche riguardanti soprattutto i datori di lavoro che sono nella fascia di occupazione tra i </a:t>
            </a:r>
            <a:r>
              <a:rPr lang="it-IT" altLang="it-IT" smtClean="0">
                <a:solidFill>
                  <a:srgbClr val="FF0000"/>
                </a:solidFill>
                <a:latin typeface="Comic Sans MS" panose="030F0702030302020204" pitchFamily="66" charset="0"/>
              </a:rPr>
              <a:t>15 e i 35 </a:t>
            </a:r>
            <a:r>
              <a:rPr lang="it-IT" altLang="it-IT" smtClean="0">
                <a:latin typeface="Comic Sans MS" panose="030F0702030302020204" pitchFamily="66" charset="0"/>
              </a:rPr>
              <a:t>dipendenti</a:t>
            </a:r>
            <a:endParaRPr lang="it-IT" altLang="it-IT" smtClean="0"/>
          </a:p>
        </p:txBody>
      </p:sp>
      <p:pic>
        <p:nvPicPr>
          <p:cNvPr id="19461"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70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289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35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482"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8" name="Segnaposto contenuto 7"/>
          <p:cNvSpPr>
            <a:spLocks noGrp="1"/>
          </p:cNvSpPr>
          <p:nvPr>
            <p:ph sz="half" idx="2"/>
          </p:nvPr>
        </p:nvSpPr>
        <p:spPr>
          <a:xfrm>
            <a:off x="468313" y="1484313"/>
            <a:ext cx="8218487" cy="4227512"/>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Il </a:t>
            </a:r>
            <a:r>
              <a:rPr lang="it-IT" altLang="it-IT" smtClean="0">
                <a:solidFill>
                  <a:srgbClr val="FF0000"/>
                </a:solidFill>
                <a:latin typeface="Comic Sans MS" panose="030F0702030302020204" pitchFamily="66" charset="0"/>
              </a:rPr>
              <a:t>D.Lgs. n.151/15</a:t>
            </a:r>
            <a:r>
              <a:rPr lang="it-IT" altLang="it-IT" smtClean="0">
                <a:latin typeface="Comic Sans MS" panose="030F0702030302020204" pitchFamily="66" charset="0"/>
              </a:rPr>
              <a:t> affronta, già dall’art.1, il tema del collocamento mirato, precisando che, entro 180 giorni dalla sua data di entrata in vigore, verranno definite nuove linee guida in materia di </a:t>
            </a:r>
            <a:r>
              <a:rPr lang="it-IT" altLang="it-IT" smtClean="0">
                <a:solidFill>
                  <a:srgbClr val="FF0000"/>
                </a:solidFill>
                <a:latin typeface="Comic Sans MS" panose="030F0702030302020204" pitchFamily="66" charset="0"/>
              </a:rPr>
              <a:t>inserimento al lavoro dei soggetti disabili, </a:t>
            </a:r>
            <a:r>
              <a:rPr lang="it-IT" altLang="it-IT" smtClean="0">
                <a:solidFill>
                  <a:srgbClr val="3366FF"/>
                </a:solidFill>
                <a:latin typeface="Comic Sans MS" panose="030F0702030302020204" pitchFamily="66" charset="0"/>
              </a:rPr>
              <a:t>prevedendo una rete integrata di servizi </a:t>
            </a:r>
            <a:r>
              <a:rPr lang="it-IT" altLang="it-IT" smtClean="0">
                <a:latin typeface="Comic Sans MS" panose="030F0702030302020204" pitchFamily="66" charset="0"/>
              </a:rPr>
              <a:t>(</a:t>
            </a:r>
            <a:r>
              <a:rPr lang="it-IT" altLang="it-IT" smtClean="0">
                <a:solidFill>
                  <a:srgbClr val="F79646"/>
                </a:solidFill>
                <a:latin typeface="Comic Sans MS" panose="030F0702030302020204" pitchFamily="66" charset="0"/>
              </a:rPr>
              <a:t>sociali, sanitari, educativi e formativi)</a:t>
            </a:r>
            <a:r>
              <a:rPr lang="it-IT" altLang="it-IT" smtClean="0">
                <a:latin typeface="Comic Sans MS" panose="030F0702030302020204" pitchFamily="66" charset="0"/>
              </a:rPr>
              <a:t>, promuovendo accordi territoriali con organizzazioni sindacali, cooperative sociali, associazioni e organizzazioni </a:t>
            </a:r>
            <a:endParaRPr lang="it-IT" altLang="it-IT" smtClean="0"/>
          </a:p>
        </p:txBody>
      </p:sp>
      <p:pic>
        <p:nvPicPr>
          <p:cNvPr id="20485"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19224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344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07950" y="-33338"/>
            <a:ext cx="9144000" cy="685800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506"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21508" name="Segnaposto contenuto 7"/>
          <p:cNvSpPr>
            <a:spLocks noGrp="1"/>
          </p:cNvSpPr>
          <p:nvPr>
            <p:ph sz="half" idx="2"/>
          </p:nvPr>
        </p:nvSpPr>
        <p:spPr>
          <a:xfrm>
            <a:off x="468313" y="1290638"/>
            <a:ext cx="8218487" cy="3867150"/>
          </a:xfrm>
        </p:spPr>
        <p:txBody>
          <a:bodyPr>
            <a:normAutofit fontScale="92500"/>
          </a:bodyPr>
          <a:lstStyle/>
          <a:p>
            <a:pPr marL="0" indent="0" algn="just" eaLnBrk="1" hangingPunct="1">
              <a:buFont typeface="Arial" panose="020B0604020202020204" pitchFamily="34" charset="0"/>
              <a:buNone/>
            </a:pPr>
            <a:r>
              <a:rPr lang="it-IT" altLang="it-IT" u="sng" smtClean="0">
                <a:solidFill>
                  <a:srgbClr val="FF0000"/>
                </a:solidFill>
                <a:latin typeface="Comic Sans MS" panose="030F0702030302020204" pitchFamily="66" charset="0"/>
              </a:rPr>
              <a:t>Soprattutto rivedendo le procedure di accertamento della condizione di disabilità</a:t>
            </a:r>
            <a:r>
              <a:rPr lang="it-IT" altLang="it-IT" u="sng" smtClean="0">
                <a:latin typeface="Comic Sans MS" panose="030F0702030302020204" pitchFamily="66" charset="0"/>
              </a:rPr>
              <a:t> e </a:t>
            </a:r>
            <a:r>
              <a:rPr lang="it-IT" altLang="it-IT" smtClean="0">
                <a:latin typeface="Comic Sans MS" panose="030F0702030302020204" pitchFamily="66" charset="0"/>
              </a:rPr>
              <a:t>promuovendo l’istituzione di un </a:t>
            </a:r>
            <a:r>
              <a:rPr lang="it-IT" altLang="it-IT" smtClean="0">
                <a:solidFill>
                  <a:srgbClr val="3366FF"/>
                </a:solidFill>
                <a:latin typeface="Comic Sans MS" panose="030F0702030302020204" pitchFamily="66" charset="0"/>
              </a:rPr>
              <a:t>responsabile dell’inserimento lavorativo nei luoghi di lavoro, </a:t>
            </a:r>
            <a:r>
              <a:rPr lang="it-IT" altLang="it-IT" smtClean="0">
                <a:latin typeface="Comic Sans MS" panose="030F0702030302020204" pitchFamily="66" charset="0"/>
              </a:rPr>
              <a:t>che avrà il compito di promuovere progetti personalizzati di inserimento lavorativo</a:t>
            </a:r>
          </a:p>
          <a:p>
            <a:pPr marL="0" indent="0" algn="just" eaLnBrk="1" hangingPunct="1">
              <a:buFont typeface="Arial" panose="020B0604020202020204" pitchFamily="34" charset="0"/>
              <a:buNone/>
            </a:pPr>
            <a:endParaRPr lang="it-IT" altLang="it-IT" smtClean="0"/>
          </a:p>
        </p:txBody>
      </p:sp>
      <p:pic>
        <p:nvPicPr>
          <p:cNvPr id="21509"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26988"/>
            <a:ext cx="1670050"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Immagine 2" descr="img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4005263"/>
            <a:ext cx="374491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4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2530"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a:bodyPr>
          <a:lstStyle/>
          <a:p>
            <a:pPr marL="0" indent="0" algn="ctr" eaLnBrk="1" hangingPunct="1">
              <a:lnSpc>
                <a:spcPct val="80000"/>
              </a:lnSpc>
              <a:buFont typeface="Arial" panose="020B0604020202020204" pitchFamily="34" charset="0"/>
              <a:buNone/>
            </a:pPr>
            <a:r>
              <a:rPr lang="it-IT" altLang="it-IT" sz="800" smtClean="0">
                <a:solidFill>
                  <a:schemeClr val="tx2"/>
                </a:solidFill>
              </a:rPr>
              <a:t>Ascea – Casalvelino 28-29-30 settembre 2016</a:t>
            </a:r>
          </a:p>
          <a:p>
            <a:pPr marL="0" indent="0" algn="ctr" eaLnBrk="1" hangingPunct="1">
              <a:lnSpc>
                <a:spcPct val="80000"/>
              </a:lnSpc>
              <a:buFont typeface="Arial" panose="020B0604020202020204" pitchFamily="34" charset="0"/>
              <a:buNone/>
            </a:pPr>
            <a:r>
              <a:rPr lang="it-IT" altLang="it-IT" sz="800" smtClean="0">
                <a:solidFill>
                  <a:schemeClr val="tx2"/>
                </a:solidFill>
              </a:rPr>
              <a:t>Associazione nazionale di Medicina Legale per la Pubblica Amministrazione</a:t>
            </a:r>
          </a:p>
          <a:p>
            <a:pPr marL="0" indent="0" algn="ctr" eaLnBrk="1" hangingPunct="1">
              <a:lnSpc>
                <a:spcPct val="80000"/>
              </a:lnSpc>
              <a:buFont typeface="Arial" panose="020B0604020202020204" pitchFamily="34" charset="0"/>
              <a:buNone/>
            </a:pPr>
            <a:r>
              <a:rPr lang="it-IT" altLang="it-IT" sz="800" smtClean="0">
                <a:solidFill>
                  <a:schemeClr val="tx2"/>
                </a:solidFill>
              </a:rPr>
              <a:t>I Congresso Nazionale </a:t>
            </a:r>
          </a:p>
          <a:p>
            <a:pPr marL="0" indent="0" eaLnBrk="1" hangingPunct="1">
              <a:lnSpc>
                <a:spcPct val="80000"/>
              </a:lnSpc>
            </a:pPr>
            <a:endParaRPr lang="it-IT" altLang="it-IT" sz="2200" smtClean="0"/>
          </a:p>
        </p:txBody>
      </p:sp>
      <p:sp>
        <p:nvSpPr>
          <p:cNvPr id="8" name="Segnaposto contenuto 7"/>
          <p:cNvSpPr>
            <a:spLocks noGrp="1"/>
          </p:cNvSpPr>
          <p:nvPr>
            <p:ph sz="half" idx="2"/>
          </p:nvPr>
        </p:nvSpPr>
        <p:spPr>
          <a:xfrm>
            <a:off x="250825" y="1196975"/>
            <a:ext cx="5976938" cy="4679950"/>
          </a:xfrm>
        </p:spPr>
        <p:txBody>
          <a:bodyPr>
            <a:normAutofit/>
          </a:bodyPr>
          <a:lstStyle/>
          <a:p>
            <a:pPr marL="0" indent="0" algn="just" eaLnBrk="1" hangingPunct="1">
              <a:lnSpc>
                <a:spcPct val="80000"/>
              </a:lnSpc>
              <a:buFont typeface="Arial" panose="020B0604020202020204" pitchFamily="34" charset="0"/>
              <a:buNone/>
            </a:pPr>
            <a:r>
              <a:rPr lang="it-IT" altLang="it-IT" sz="2200" smtClean="0">
                <a:solidFill>
                  <a:srgbClr val="FF0000"/>
                </a:solidFill>
                <a:latin typeface="Comic Sans MS" panose="030F0702030302020204" pitchFamily="66" charset="0"/>
              </a:rPr>
              <a:t>Non sono mutati, in questo processo di riforma, i soggetti tutelati, i quali risultano essere:</a:t>
            </a:r>
          </a:p>
          <a:p>
            <a:pPr marL="0" indent="0" algn="just" eaLnBrk="1" hangingPunct="1">
              <a:lnSpc>
                <a:spcPct val="80000"/>
              </a:lnSpc>
              <a:buFont typeface="Arial" panose="020B0604020202020204" pitchFamily="34" charset="0"/>
              <a:buNone/>
            </a:pPr>
            <a:r>
              <a:rPr lang="it-IT" altLang="it-IT" sz="2200" smtClean="0"/>
              <a:t>1) </a:t>
            </a:r>
            <a:r>
              <a:rPr lang="it-IT" altLang="it-IT" sz="2200" smtClean="0">
                <a:latin typeface="Comic Sans MS" panose="030F0702030302020204" pitchFamily="66" charset="0"/>
              </a:rPr>
              <a:t>persone in età lavorativa affette da minorazioni fisiche, psichiche o sensoriali ovvero portatori di </a:t>
            </a:r>
            <a:r>
              <a:rPr lang="it-IT" altLang="it-IT" sz="2200" i="1" smtClean="0">
                <a:latin typeface="Comic Sans MS" panose="030F0702030302020204" pitchFamily="66" charset="0"/>
              </a:rPr>
              <a:t>handicap</a:t>
            </a:r>
            <a:r>
              <a:rPr lang="it-IT" altLang="it-IT" sz="2200" smtClean="0">
                <a:latin typeface="Comic Sans MS" panose="030F0702030302020204" pitchFamily="66" charset="0"/>
              </a:rPr>
              <a:t> intellettivo, con riduzione della capacità lavorativa, accertata dalle competenti commissioni per il riconoscimento dell’invalidità civile, </a:t>
            </a:r>
            <a:r>
              <a:rPr lang="it-IT" altLang="it-IT" sz="3000" smtClean="0">
                <a:solidFill>
                  <a:srgbClr val="3366FF"/>
                </a:solidFill>
                <a:latin typeface="Comic Sans MS" panose="030F0702030302020204" pitchFamily="66" charset="0"/>
              </a:rPr>
              <a:t>superiore al 45%</a:t>
            </a:r>
            <a:r>
              <a:rPr lang="it-IT" altLang="it-IT" sz="2200" smtClean="0">
                <a:latin typeface="Comic Sans MS" panose="030F0702030302020204" pitchFamily="66" charset="0"/>
              </a:rPr>
              <a:t>, e anche i soggetti per i quali la capacità lavorativa sia ridotta in modo permanente a causa di infermità o difetto fisico o mentale a meno di un terzo (previsione dall’art.2, D.Lgs. n.151/15);</a:t>
            </a:r>
          </a:p>
          <a:p>
            <a:pPr marL="0" indent="0" eaLnBrk="1" hangingPunct="1">
              <a:lnSpc>
                <a:spcPct val="80000"/>
              </a:lnSpc>
              <a:buFont typeface="Arial" panose="020B0604020202020204" pitchFamily="34" charset="0"/>
              <a:buNone/>
            </a:pPr>
            <a:endParaRPr lang="it-IT" altLang="it-IT" sz="2200" smtClean="0"/>
          </a:p>
        </p:txBody>
      </p:sp>
      <p:pic>
        <p:nvPicPr>
          <p:cNvPr id="22533"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708275"/>
            <a:ext cx="2830512"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magin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5400"/>
            <a:ext cx="15827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414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200"/>
                                        <p:tgtEl>
                                          <p:spTgt spid="8">
                                            <p:txEl>
                                              <p:pRg st="1" end="1"/>
                                            </p:txEl>
                                          </p:spTgt>
                                        </p:tgtEl>
                                      </p:cBhvr>
                                    </p:animEffect>
                                    <p:anim calcmode="lin" valueType="num">
                                      <p:cBhvr>
                                        <p:cTn id="8" dur="12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8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0" dur="120" accel="100000" fill="hold">
                                          <p:stCondLst>
                                            <p:cond delay="108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554"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8" name="Segnaposto contenuto 7"/>
          <p:cNvSpPr>
            <a:spLocks noGrp="1"/>
          </p:cNvSpPr>
          <p:nvPr>
            <p:ph sz="half" idx="2"/>
          </p:nvPr>
        </p:nvSpPr>
        <p:spPr>
          <a:xfrm>
            <a:off x="468313" y="1363663"/>
            <a:ext cx="8218487" cy="4225925"/>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2) invalidi del lavoro con un grado di invalidità </a:t>
            </a:r>
            <a:r>
              <a:rPr lang="it-IT" altLang="it-IT" sz="3600" smtClean="0">
                <a:solidFill>
                  <a:srgbClr val="3366FF"/>
                </a:solidFill>
                <a:latin typeface="Comic Sans MS" panose="030F0702030302020204" pitchFamily="66" charset="0"/>
              </a:rPr>
              <a:t>superiore al 33%</a:t>
            </a:r>
            <a:r>
              <a:rPr lang="it-IT" altLang="it-IT" smtClean="0">
                <a:latin typeface="Comic Sans MS" panose="030F0702030302020204" pitchFamily="66" charset="0"/>
              </a:rPr>
              <a:t>, accertata dall’Inail;</a:t>
            </a:r>
          </a:p>
          <a:p>
            <a:pPr marL="0" indent="0" algn="just" eaLnBrk="1" hangingPunct="1">
              <a:buFont typeface="Arial" panose="020B0604020202020204" pitchFamily="34" charset="0"/>
              <a:buNone/>
            </a:pPr>
            <a:r>
              <a:rPr lang="it-IT" altLang="it-IT" smtClean="0">
                <a:latin typeface="Comic Sans MS" panose="030F0702030302020204" pitchFamily="66" charset="0"/>
              </a:rPr>
              <a:t>3) i non vedenti, soggetti colpiti da </a:t>
            </a:r>
            <a:r>
              <a:rPr lang="it-IT" altLang="it-IT" smtClean="0">
                <a:solidFill>
                  <a:srgbClr val="3366FF"/>
                </a:solidFill>
                <a:latin typeface="Comic Sans MS" panose="030F0702030302020204" pitchFamily="66" charset="0"/>
              </a:rPr>
              <a:t>assoluta cecità </a:t>
            </a:r>
            <a:r>
              <a:rPr lang="it-IT" altLang="it-IT" smtClean="0">
                <a:latin typeface="Comic Sans MS" panose="030F0702030302020204" pitchFamily="66" charset="0"/>
              </a:rPr>
              <a:t>o che hanno un residuo visivo </a:t>
            </a:r>
            <a:r>
              <a:rPr lang="it-IT" altLang="it-IT" smtClean="0">
                <a:solidFill>
                  <a:srgbClr val="3366FF"/>
                </a:solidFill>
                <a:latin typeface="Comic Sans MS" panose="030F0702030302020204" pitchFamily="66" charset="0"/>
              </a:rPr>
              <a:t>non superiore a 1/10 </a:t>
            </a:r>
            <a:r>
              <a:rPr lang="it-IT" altLang="it-IT" smtClean="0">
                <a:latin typeface="Comic Sans MS" panose="030F0702030302020204" pitchFamily="66" charset="0"/>
              </a:rPr>
              <a:t>ad entrambi gli occhi, con eventuale correzione, nonché </a:t>
            </a:r>
            <a:r>
              <a:rPr lang="it-IT" altLang="it-IT" smtClean="0">
                <a:solidFill>
                  <a:srgbClr val="3366FF"/>
                </a:solidFill>
                <a:latin typeface="Comic Sans MS" panose="030F0702030302020204" pitchFamily="66" charset="0"/>
              </a:rPr>
              <a:t>i sordomuti</a:t>
            </a:r>
            <a:r>
              <a:rPr lang="it-IT" altLang="it-IT" smtClean="0">
                <a:latin typeface="Comic Sans MS" panose="030F0702030302020204" pitchFamily="66" charset="0"/>
              </a:rPr>
              <a:t>;</a:t>
            </a:r>
          </a:p>
          <a:p>
            <a:pPr marL="0" indent="0" algn="just" eaLnBrk="1" hangingPunct="1">
              <a:buFontTx/>
              <a:buChar char="-"/>
            </a:pPr>
            <a:endParaRPr lang="it-IT" altLang="it-IT" smtClean="0"/>
          </a:p>
        </p:txBody>
      </p:sp>
      <p:pic>
        <p:nvPicPr>
          <p:cNvPr id="23557"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15888"/>
            <a:ext cx="167163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Immagine 2"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4251325"/>
            <a:ext cx="417512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966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2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2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12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12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4578"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8" name="Segnaposto contenuto 7"/>
          <p:cNvSpPr>
            <a:spLocks noGrp="1"/>
          </p:cNvSpPr>
          <p:nvPr>
            <p:ph sz="half" idx="2"/>
          </p:nvPr>
        </p:nvSpPr>
        <p:spPr>
          <a:xfrm>
            <a:off x="468313" y="981075"/>
            <a:ext cx="8218487" cy="4225925"/>
          </a:xfrm>
        </p:spPr>
        <p:txBody>
          <a:bodyPr>
            <a:normAutofit fontScale="92500"/>
          </a:bodyPr>
          <a:lstStyle/>
          <a:p>
            <a:pPr marL="0" indent="0" algn="just" eaLnBrk="1" hangingPunct="1">
              <a:buFont typeface="Arial" panose="020B0604020202020204" pitchFamily="34" charset="0"/>
              <a:buNone/>
            </a:pPr>
            <a:r>
              <a:rPr lang="it-IT" altLang="it-IT" u="sng" smtClean="0">
                <a:solidFill>
                  <a:srgbClr val="000000"/>
                </a:solidFill>
                <a:latin typeface="Comic Sans MS" panose="030F0702030302020204" pitchFamily="66" charset="0"/>
              </a:rPr>
              <a:t>4) </a:t>
            </a:r>
            <a:r>
              <a:rPr lang="it-IT" altLang="it-IT" sz="3200" u="sng" smtClean="0">
                <a:solidFill>
                  <a:srgbClr val="FF0000"/>
                </a:solidFill>
                <a:latin typeface="Comic Sans MS" panose="030F0702030302020204" pitchFamily="66" charset="0"/>
              </a:rPr>
              <a:t>i soggetti invalidi di guerra, invalidi civili di guerra e invalidi per servizio</a:t>
            </a:r>
            <a:r>
              <a:rPr lang="it-IT" altLang="it-IT" u="sng" smtClean="0">
                <a:latin typeface="Comic Sans MS" panose="030F0702030302020204" pitchFamily="66" charset="0"/>
              </a:rPr>
              <a:t> con minorazioni ascritte dalla </a:t>
            </a:r>
            <a:r>
              <a:rPr lang="it-IT" altLang="it-IT" u="sng" smtClean="0">
                <a:solidFill>
                  <a:srgbClr val="3366FF"/>
                </a:solidFill>
                <a:latin typeface="Comic Sans MS" panose="030F0702030302020204" pitchFamily="66" charset="0"/>
              </a:rPr>
              <a:t>prima all’ottava categoria</a:t>
            </a:r>
            <a:r>
              <a:rPr lang="it-IT" altLang="it-IT" u="sng" smtClean="0">
                <a:latin typeface="Comic Sans MS" panose="030F0702030302020204" pitchFamily="66" charset="0"/>
              </a:rPr>
              <a:t>, secondo la tabelle annesse al Testo unico delle norme in materia di pensione di guerra</a:t>
            </a:r>
            <a:endParaRPr lang="it-IT" altLang="it-IT" smtClean="0"/>
          </a:p>
        </p:txBody>
      </p:sp>
      <p:pic>
        <p:nvPicPr>
          <p:cNvPr id="24581"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Immagine 2" descr="img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3429000"/>
            <a:ext cx="37084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Immagin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6700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369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2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2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26988"/>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5602"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25604" name="Segnaposto contenuto 7"/>
          <p:cNvSpPr>
            <a:spLocks noGrp="1"/>
          </p:cNvSpPr>
          <p:nvPr>
            <p:ph sz="half" idx="2"/>
          </p:nvPr>
        </p:nvSpPr>
        <p:spPr>
          <a:xfrm>
            <a:off x="107950" y="1484313"/>
            <a:ext cx="6119813" cy="4227512"/>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Dal novero degli aventi diritto  rimangono però </a:t>
            </a:r>
            <a:r>
              <a:rPr lang="it-IT" altLang="it-IT" u="sng" smtClean="0">
                <a:solidFill>
                  <a:srgbClr val="FF0000"/>
                </a:solidFill>
                <a:latin typeface="Comic Sans MS" panose="030F0702030302020204" pitchFamily="66" charset="0"/>
              </a:rPr>
              <a:t>esclusi gli </a:t>
            </a:r>
            <a:r>
              <a:rPr lang="it-IT" altLang="it-IT" sz="3600" u="sng" smtClean="0">
                <a:solidFill>
                  <a:srgbClr val="FF0000"/>
                </a:solidFill>
                <a:latin typeface="Comic Sans MS" panose="030F0702030302020204" pitchFamily="66" charset="0"/>
              </a:rPr>
              <a:t>orfani</a:t>
            </a:r>
            <a:r>
              <a:rPr lang="it-IT" altLang="it-IT" smtClean="0">
                <a:latin typeface="Comic Sans MS" panose="030F0702030302020204" pitchFamily="66" charset="0"/>
              </a:rPr>
              <a:t>, a vario titolo considerati, </a:t>
            </a:r>
            <a:r>
              <a:rPr lang="it-IT" altLang="it-IT" u="sng" smtClean="0">
                <a:solidFill>
                  <a:srgbClr val="FF0000"/>
                </a:solidFill>
                <a:latin typeface="Comic Sans MS" panose="030F0702030302020204" pitchFamily="66" charset="0"/>
              </a:rPr>
              <a:t>nonché i </a:t>
            </a:r>
            <a:r>
              <a:rPr lang="it-IT" altLang="it-IT" sz="3600" u="sng" smtClean="0">
                <a:solidFill>
                  <a:srgbClr val="FF0000"/>
                </a:solidFill>
                <a:latin typeface="Comic Sans MS" panose="030F0702030302020204" pitchFamily="66" charset="0"/>
              </a:rPr>
              <a:t>coniugi superstiti </a:t>
            </a:r>
            <a:r>
              <a:rPr lang="it-IT" altLang="it-IT" u="sng" smtClean="0">
                <a:solidFill>
                  <a:srgbClr val="FF0000"/>
                </a:solidFill>
                <a:latin typeface="Comic Sans MS" panose="030F0702030302020204" pitchFamily="66" charset="0"/>
              </a:rPr>
              <a:t>dei deceduti </a:t>
            </a:r>
            <a:r>
              <a:rPr lang="it-IT" altLang="it-IT" u="sng" smtClean="0">
                <a:latin typeface="Comic Sans MS" panose="030F0702030302020204" pitchFamily="66" charset="0"/>
              </a:rPr>
              <a:t>per causa di guerra, di lavoro o di servizio</a:t>
            </a:r>
            <a:r>
              <a:rPr lang="it-IT" altLang="it-IT" smtClean="0">
                <a:latin typeface="Comic Sans MS" panose="030F0702030302020204" pitchFamily="66" charset="0"/>
              </a:rPr>
              <a:t>, che nella precedente disposizione normativa erano parificati agli invalidi. </a:t>
            </a:r>
            <a:endParaRPr lang="it-IT" altLang="it-IT" smtClean="0"/>
          </a:p>
        </p:txBody>
      </p:sp>
      <p:pic>
        <p:nvPicPr>
          <p:cNvPr id="25605"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70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349500"/>
            <a:ext cx="291623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893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6626"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26628" name="Segnaposto contenuto 7"/>
          <p:cNvSpPr>
            <a:spLocks noGrp="1"/>
          </p:cNvSpPr>
          <p:nvPr>
            <p:ph sz="half" idx="2"/>
          </p:nvPr>
        </p:nvSpPr>
        <p:spPr>
          <a:xfrm>
            <a:off x="468313" y="1484313"/>
            <a:ext cx="8218487" cy="4227512"/>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Per questi soggetti, per la verità, viene prevista una </a:t>
            </a:r>
            <a:r>
              <a:rPr lang="it-IT" altLang="it-IT" smtClean="0">
                <a:solidFill>
                  <a:srgbClr val="FF0000"/>
                </a:solidFill>
                <a:latin typeface="Comic Sans MS" panose="030F0702030302020204" pitchFamily="66" charset="0"/>
              </a:rPr>
              <a:t>quota di riserva </a:t>
            </a:r>
            <a:r>
              <a:rPr lang="it-IT" altLang="it-IT" smtClean="0">
                <a:latin typeface="Comic Sans MS" panose="030F0702030302020204" pitchFamily="66" charset="0"/>
              </a:rPr>
              <a:t>pari a un'unità per i datori di lavoro che occupino da 51 a 150 dipendenti e 1% per dimensioni superiori</a:t>
            </a:r>
          </a:p>
          <a:p>
            <a:pPr marL="0" indent="0" eaLnBrk="1" hangingPunct="1">
              <a:buFont typeface="Arial" panose="020B0604020202020204" pitchFamily="34" charset="0"/>
              <a:buNone/>
            </a:pPr>
            <a:endParaRPr lang="it-IT" altLang="it-IT" smtClean="0"/>
          </a:p>
        </p:txBody>
      </p:sp>
      <p:pic>
        <p:nvPicPr>
          <p:cNvPr id="26629"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70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magine 2"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3500438"/>
            <a:ext cx="40322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800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200" dirty="0">
              <a:solidFill>
                <a:prstClr val="white"/>
              </a:solidFill>
              <a:latin typeface="Times New Roman" panose="02020603050405020304" pitchFamily="18" charset="0"/>
              <a:ea typeface="Arial Unicode MS" panose="020B0604020202020204" pitchFamily="34" charset="-128"/>
            </a:endParaRPr>
          </a:p>
        </p:txBody>
      </p:sp>
      <p:sp>
        <p:nvSpPr>
          <p:cNvPr id="2" name="Titolo 1"/>
          <p:cNvSpPr>
            <a:spLocks noGrp="1"/>
          </p:cNvSpPr>
          <p:nvPr>
            <p:ph type="title"/>
          </p:nvPr>
        </p:nvSpPr>
        <p:spPr/>
        <p:txBody>
          <a:bodyPr>
            <a:noAutofit/>
          </a:bodyPr>
          <a:lstStyle/>
          <a:p>
            <a:r>
              <a:rPr lang="it-IT" sz="1800" i="1" dirty="0">
                <a:solidFill>
                  <a:schemeClr val="tx2"/>
                </a:solidFill>
              </a:rPr>
              <a:t>«Avvocato e Ministero: l’importanza del contraddittorio»</a:t>
            </a:r>
            <a:r>
              <a:rPr lang="it-IT" sz="1800" i="1" dirty="0"/>
              <a:t/>
            </a:r>
            <a:br>
              <a:rPr lang="it-IT" sz="1800" i="1" dirty="0"/>
            </a:br>
            <a:r>
              <a:rPr lang="it-IT" sz="1800" i="1" dirty="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marL="0" indent="0" algn="just">
              <a:spcAft>
                <a:spcPts val="0"/>
              </a:spcAft>
              <a:buNone/>
            </a:pPr>
            <a:endParaRPr lang="it-IT" dirty="0">
              <a:solidFill>
                <a:srgbClr val="000000"/>
              </a:solidFill>
              <a:latin typeface="Times New Roman" panose="02020603050405020304" pitchFamily="18" charset="0"/>
              <a:ea typeface="Arial Unicode MS" panose="020B0604020202020204" pitchFamily="34" charset="-128"/>
            </a:endParaRPr>
          </a:p>
          <a:p>
            <a:pPr marL="0" indent="0" algn="just">
              <a:spcAft>
                <a:spcPts val="0"/>
              </a:spcAft>
              <a:buNone/>
            </a:pPr>
            <a:endParaRPr lang="it-IT" sz="1800" dirty="0" smtClean="0">
              <a:solidFill>
                <a:srgbClr val="000000"/>
              </a:solidFill>
              <a:latin typeface="Times New Roman" panose="02020603050405020304" pitchFamily="18" charset="0"/>
              <a:ea typeface="Arial Unicode MS" panose="020B0604020202020204" pitchFamily="34" charset="-128"/>
            </a:endParaRPr>
          </a:p>
          <a:p>
            <a:pPr marL="0" indent="0" algn="just">
              <a:spcAft>
                <a:spcPts val="0"/>
              </a:spcAft>
              <a:buNone/>
            </a:pPr>
            <a:endParaRPr lang="it-IT" sz="1800" dirty="0">
              <a:solidFill>
                <a:srgbClr val="000000"/>
              </a:solidFill>
              <a:latin typeface="Times New Roman" panose="02020603050405020304" pitchFamily="18" charset="0"/>
              <a:ea typeface="Arial Unicode MS" panose="020B0604020202020204" pitchFamily="34" charset="-128"/>
            </a:endParaRPr>
          </a:p>
          <a:p>
            <a:pPr marL="0" indent="0" algn="just">
              <a:spcAft>
                <a:spcPts val="0"/>
              </a:spcAft>
              <a:buNone/>
            </a:pPr>
            <a:endParaRPr lang="it-IT" sz="1800" dirty="0" smtClean="0">
              <a:solidFill>
                <a:srgbClr val="000000"/>
              </a:solidFill>
              <a:latin typeface="Times New Roman" panose="02020603050405020304" pitchFamily="18" charset="0"/>
              <a:ea typeface="Arial Unicode MS" panose="020B0604020202020204" pitchFamily="34" charset="-128"/>
            </a:endParaRPr>
          </a:p>
          <a:p>
            <a:pPr marL="0" indent="0" algn="just">
              <a:spcAft>
                <a:spcPts val="0"/>
              </a:spcAft>
              <a:buNone/>
            </a:pPr>
            <a:endParaRPr lang="it-IT" sz="1800" dirty="0">
              <a:solidFill>
                <a:srgbClr val="000000"/>
              </a:solidFill>
              <a:latin typeface="Times New Roman" panose="02020603050405020304" pitchFamily="18" charset="0"/>
              <a:ea typeface="Arial Unicode MS" panose="020B0604020202020204" pitchFamily="34" charset="-128"/>
            </a:endParaRPr>
          </a:p>
          <a:p>
            <a:pPr marL="0" indent="0" algn="just">
              <a:spcAft>
                <a:spcPts val="0"/>
              </a:spcAft>
              <a:buNone/>
            </a:pPr>
            <a:r>
              <a:rPr lang="it-IT" sz="3600" dirty="0" smtClean="0">
                <a:solidFill>
                  <a:srgbClr val="000000"/>
                </a:solidFill>
                <a:latin typeface="Times New Roman" panose="02020603050405020304" pitchFamily="18" charset="0"/>
                <a:ea typeface="Arial Unicode MS" panose="020B0604020202020204" pitchFamily="34" charset="-128"/>
              </a:rPr>
              <a:t>GRAZIE PER L’ATTENZIONE</a:t>
            </a:r>
            <a:endParaRPr lang="it-IT" sz="3600" dirty="0">
              <a:latin typeface="Times New Roman" panose="02020603050405020304" pitchFamily="18" charset="0"/>
              <a:ea typeface="Arial Unicode MS" panose="020B0604020202020204" pitchFamily="34" charset="-128"/>
            </a:endParaRPr>
          </a:p>
          <a:p>
            <a:pPr marL="0" indent="0">
              <a:buNone/>
            </a:pPr>
            <a:endParaRPr lang="it-IT" dirty="0" smtClean="0">
              <a:solidFill>
                <a:srgbClr val="000000"/>
              </a:solidFill>
              <a:latin typeface="Times New Roman" panose="02020603050405020304" pitchFamily="18" charset="0"/>
            </a:endParaRPr>
          </a:p>
          <a:p>
            <a:pPr marL="0" indent="0">
              <a:buNone/>
            </a:pPr>
            <a:endParaRPr lang="it-IT" dirty="0">
              <a:solidFill>
                <a:srgbClr val="000000"/>
              </a:solidFill>
              <a:latin typeface="Times New Roman" panose="02020603050405020304" pitchFamily="18" charset="0"/>
            </a:endParaRPr>
          </a:p>
          <a:p>
            <a:pPr marL="0" indent="0">
              <a:buNone/>
            </a:pPr>
            <a:endParaRPr lang="it-IT" dirty="0" smtClean="0">
              <a:solidFill>
                <a:srgbClr val="000000"/>
              </a:solidFill>
              <a:latin typeface="Times New Roman" panose="02020603050405020304" pitchFamily="18" charset="0"/>
            </a:endParaRPr>
          </a:p>
          <a:p>
            <a:pPr marL="0" indent="0">
              <a:buNone/>
            </a:pPr>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287233"/>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7650"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27652" name="Segnaposto contenuto 7"/>
          <p:cNvSpPr>
            <a:spLocks noGrp="1"/>
          </p:cNvSpPr>
          <p:nvPr>
            <p:ph sz="half" idx="2"/>
          </p:nvPr>
        </p:nvSpPr>
        <p:spPr>
          <a:xfrm>
            <a:off x="468313" y="1196975"/>
            <a:ext cx="8218487" cy="4535488"/>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A seguito dell’accertamento delle suddette menomazioni, qualora la persona interessata si trovi in uno stato di disoccupazione, può iscriversi negli elenchi del “</a:t>
            </a:r>
            <a:r>
              <a:rPr lang="it-IT" altLang="ja-JP" smtClean="0">
                <a:solidFill>
                  <a:srgbClr val="3366FF"/>
                </a:solidFill>
                <a:latin typeface="Comic Sans MS" panose="030F0702030302020204" pitchFamily="66" charset="0"/>
              </a:rPr>
              <a:t>collocamento mirato</a:t>
            </a:r>
            <a:r>
              <a:rPr lang="it-IT" altLang="it-IT" smtClean="0">
                <a:latin typeface="Comic Sans MS" panose="030F0702030302020204" pitchFamily="66" charset="0"/>
              </a:rPr>
              <a:t>”</a:t>
            </a:r>
            <a:r>
              <a:rPr lang="it-IT" altLang="ja-JP" smtClean="0">
                <a:latin typeface="Comic Sans MS" panose="030F0702030302020204" pitchFamily="66" charset="0"/>
              </a:rPr>
              <a:t> presso i servizi competenti che si trovano presso le </a:t>
            </a:r>
            <a:r>
              <a:rPr lang="it-IT" altLang="ja-JP" smtClean="0">
                <a:solidFill>
                  <a:srgbClr val="FF0000"/>
                </a:solidFill>
                <a:latin typeface="Comic Sans MS" panose="030F0702030302020204" pitchFamily="66" charset="0"/>
              </a:rPr>
              <a:t>Provincie </a:t>
            </a:r>
            <a:r>
              <a:rPr lang="it-IT" altLang="ja-JP" smtClean="0">
                <a:latin typeface="Comic Sans MS" panose="030F0702030302020204" pitchFamily="66" charset="0"/>
              </a:rPr>
              <a:t>e  loro </a:t>
            </a:r>
            <a:r>
              <a:rPr lang="it-IT" altLang="ja-JP" smtClean="0">
                <a:solidFill>
                  <a:srgbClr val="FF0000"/>
                </a:solidFill>
                <a:latin typeface="Comic Sans MS" panose="030F0702030302020204" pitchFamily="66" charset="0"/>
              </a:rPr>
              <a:t>Centri per l</a:t>
            </a:r>
            <a:r>
              <a:rPr lang="it-IT" altLang="it-IT" smtClean="0">
                <a:solidFill>
                  <a:srgbClr val="FF0000"/>
                </a:solidFill>
                <a:latin typeface="Comic Sans MS" panose="030F0702030302020204" pitchFamily="66" charset="0"/>
              </a:rPr>
              <a:t>’</a:t>
            </a:r>
            <a:r>
              <a:rPr lang="it-IT" altLang="ja-JP" smtClean="0">
                <a:solidFill>
                  <a:srgbClr val="FF0000"/>
                </a:solidFill>
                <a:latin typeface="Comic Sans MS" panose="030F0702030302020204" pitchFamily="66" charset="0"/>
              </a:rPr>
              <a:t>impiego</a:t>
            </a:r>
          </a:p>
          <a:p>
            <a:pPr marL="0" indent="0" algn="just" eaLnBrk="1" hangingPunct="1">
              <a:buFont typeface="Arial" panose="020B0604020202020204" pitchFamily="34" charset="0"/>
              <a:buNone/>
            </a:pPr>
            <a:endParaRPr lang="it-IT" altLang="it-IT" smtClean="0">
              <a:solidFill>
                <a:srgbClr val="FF0000"/>
              </a:solidFill>
              <a:latin typeface="Comic Sans MS" panose="030F0702030302020204" pitchFamily="66" charset="0"/>
            </a:endParaRPr>
          </a:p>
        </p:txBody>
      </p:sp>
      <p:pic>
        <p:nvPicPr>
          <p:cNvPr id="27653"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0" y="-7938"/>
            <a:ext cx="1670050"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3860800"/>
            <a:ext cx="2560637"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861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8674"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28676" name="Segnaposto contenuto 7"/>
          <p:cNvSpPr>
            <a:spLocks noGrp="1"/>
          </p:cNvSpPr>
          <p:nvPr>
            <p:ph sz="half" idx="2"/>
          </p:nvPr>
        </p:nvSpPr>
        <p:spPr>
          <a:xfrm>
            <a:off x="468313" y="1341438"/>
            <a:ext cx="8218487" cy="4225925"/>
          </a:xfrm>
        </p:spPr>
        <p:txBody>
          <a:bodyPr>
            <a:normAutofit fontScale="92500"/>
          </a:bodyPr>
          <a:lstStyle/>
          <a:p>
            <a:pPr marL="0" indent="0" algn="ctr" eaLnBrk="1" hangingPunct="1">
              <a:buFont typeface="Arial" panose="020B0604020202020204" pitchFamily="34" charset="0"/>
              <a:buNone/>
            </a:pPr>
            <a:r>
              <a:rPr lang="it-IT" altLang="it-IT" smtClean="0">
                <a:latin typeface="Comic Sans MS" panose="030F0702030302020204" pitchFamily="66" charset="0"/>
              </a:rPr>
              <a:t>Previa visita effettuata da una </a:t>
            </a:r>
            <a:r>
              <a:rPr lang="it-IT" altLang="it-IT" smtClean="0">
                <a:solidFill>
                  <a:srgbClr val="FF0000"/>
                </a:solidFill>
                <a:latin typeface="Comic Sans MS" panose="030F0702030302020204" pitchFamily="66" charset="0"/>
              </a:rPr>
              <a:t>Commissione medica</a:t>
            </a:r>
            <a:r>
              <a:rPr lang="it-IT" altLang="it-IT" smtClean="0">
                <a:latin typeface="Comic Sans MS" panose="030F0702030302020204" pitchFamily="66" charset="0"/>
              </a:rPr>
              <a:t> (art. 4, l. n. 104/1992)</a:t>
            </a:r>
          </a:p>
          <a:p>
            <a:pPr marL="0" indent="0" eaLnBrk="1" hangingPunct="1">
              <a:buFont typeface="Arial" panose="020B0604020202020204" pitchFamily="34" charset="0"/>
              <a:buNone/>
            </a:pPr>
            <a:endParaRPr lang="it-IT" altLang="it-IT" smtClean="0"/>
          </a:p>
        </p:txBody>
      </p:sp>
      <p:pic>
        <p:nvPicPr>
          <p:cNvPr id="28677"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492375"/>
            <a:ext cx="54927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Immagin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15888"/>
            <a:ext cx="167163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174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9698"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29700" name="Segnaposto contenuto 7"/>
          <p:cNvSpPr>
            <a:spLocks noGrp="1"/>
          </p:cNvSpPr>
          <p:nvPr>
            <p:ph sz="half" idx="2"/>
          </p:nvPr>
        </p:nvSpPr>
        <p:spPr>
          <a:xfrm>
            <a:off x="468313" y="1268413"/>
            <a:ext cx="8218487" cy="4225925"/>
          </a:xfrm>
        </p:spPr>
        <p:txBody>
          <a:bodyPr>
            <a:normAutofit fontScale="92500"/>
          </a:bodyPr>
          <a:lstStyle/>
          <a:p>
            <a:pPr marL="0" indent="0" algn="just" eaLnBrk="1" hangingPunct="1">
              <a:buFont typeface="Arial" panose="020B0604020202020204" pitchFamily="34" charset="0"/>
              <a:buNone/>
            </a:pPr>
            <a:r>
              <a:rPr lang="it-IT" altLang="it-IT" sz="2600" smtClean="0">
                <a:latin typeface="Comic Sans MS" panose="030F0702030302020204" pitchFamily="66" charset="0"/>
              </a:rPr>
              <a:t>L’attività della Commissione è finalizzata a formulare una </a:t>
            </a:r>
            <a:r>
              <a:rPr lang="it-IT" altLang="it-IT" sz="2600" smtClean="0">
                <a:solidFill>
                  <a:srgbClr val="FF0000"/>
                </a:solidFill>
                <a:latin typeface="Comic Sans MS" panose="030F0702030302020204" pitchFamily="66" charset="0"/>
              </a:rPr>
              <a:t>Diagnosi funzionale</a:t>
            </a:r>
            <a:r>
              <a:rPr lang="it-IT" altLang="it-IT" sz="2600" smtClean="0">
                <a:latin typeface="Comic Sans MS" panose="030F0702030302020204" pitchFamily="66" charset="0"/>
              </a:rPr>
              <a:t> della persona con disabilità, volta ad individuarne la </a:t>
            </a:r>
            <a:r>
              <a:rPr lang="it-IT" altLang="it-IT" sz="2600" smtClean="0">
                <a:solidFill>
                  <a:srgbClr val="3366FF"/>
                </a:solidFill>
                <a:latin typeface="Comic Sans MS" panose="030F0702030302020204" pitchFamily="66" charset="0"/>
              </a:rPr>
              <a:t>capacità globale per il collocamento mirato al lavoro</a:t>
            </a:r>
            <a:r>
              <a:rPr lang="it-IT" altLang="it-IT" sz="2600" smtClean="0">
                <a:latin typeface="Comic Sans MS" panose="030F0702030302020204" pitchFamily="66" charset="0"/>
              </a:rPr>
              <a:t>, e termina con una </a:t>
            </a:r>
            <a:r>
              <a:rPr lang="it-IT" altLang="it-IT" sz="2600" smtClean="0">
                <a:solidFill>
                  <a:srgbClr val="FF0000"/>
                </a:solidFill>
                <a:latin typeface="Comic Sans MS" panose="030F0702030302020204" pitchFamily="66" charset="0"/>
              </a:rPr>
              <a:t>Relazione conclusiva </a:t>
            </a:r>
            <a:r>
              <a:rPr lang="it-IT" altLang="it-IT" sz="2600" smtClean="0">
                <a:latin typeface="Comic Sans MS" panose="030F0702030302020204" pitchFamily="66" charset="0"/>
              </a:rPr>
              <a:t>che dovrebbe determinare indicazioni operative sull’attività lavorativa </a:t>
            </a:r>
          </a:p>
        </p:txBody>
      </p:sp>
      <p:pic>
        <p:nvPicPr>
          <p:cNvPr id="29701"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70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Immagine 3"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3716338"/>
            <a:ext cx="37719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022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0722"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30724" name="Segnaposto contenuto 7"/>
          <p:cNvSpPr>
            <a:spLocks noGrp="1"/>
          </p:cNvSpPr>
          <p:nvPr>
            <p:ph sz="half" idx="2"/>
          </p:nvPr>
        </p:nvSpPr>
        <p:spPr>
          <a:xfrm>
            <a:off x="468313" y="765175"/>
            <a:ext cx="8218487" cy="4225925"/>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Tale relazione conclusiva è frutto di una </a:t>
            </a:r>
            <a:r>
              <a:rPr lang="it-IT" altLang="it-IT" smtClean="0">
                <a:solidFill>
                  <a:srgbClr val="FF0000"/>
                </a:solidFill>
                <a:latin typeface="Comic Sans MS" panose="030F0702030302020204" pitchFamily="66" charset="0"/>
              </a:rPr>
              <a:t>valutazione globale </a:t>
            </a:r>
            <a:r>
              <a:rPr lang="it-IT" altLang="it-IT" smtClean="0">
                <a:latin typeface="Comic Sans MS" panose="030F0702030302020204" pitchFamily="66" charset="0"/>
              </a:rPr>
              <a:t>alla quale contribuisce anche la definizione del Profilo socio-lavorativo della persona con disabilità e l’insieme di notizie utili relativa </a:t>
            </a:r>
            <a:r>
              <a:rPr lang="it-IT" altLang="it-IT" smtClean="0">
                <a:solidFill>
                  <a:srgbClr val="FF0000"/>
                </a:solidFill>
                <a:latin typeface="Comic Sans MS" panose="030F0702030302020204" pitchFamily="66" charset="0"/>
              </a:rPr>
              <a:t>all’ambiente di vita e sociale</a:t>
            </a:r>
            <a:r>
              <a:rPr lang="it-IT" altLang="it-IT" smtClean="0">
                <a:latin typeface="Comic Sans MS" panose="030F0702030302020204" pitchFamily="66" charset="0"/>
              </a:rPr>
              <a:t>, nonchè al </a:t>
            </a:r>
            <a:r>
              <a:rPr lang="it-IT" altLang="it-IT" smtClean="0">
                <a:solidFill>
                  <a:srgbClr val="FF0000"/>
                </a:solidFill>
                <a:latin typeface="Comic Sans MS" panose="030F0702030302020204" pitchFamily="66" charset="0"/>
              </a:rPr>
              <a:t>percorso educativo-formativo </a:t>
            </a:r>
            <a:r>
              <a:rPr lang="it-IT" altLang="it-IT" smtClean="0">
                <a:latin typeface="Comic Sans MS" panose="030F0702030302020204" pitchFamily="66" charset="0"/>
              </a:rPr>
              <a:t>della persona</a:t>
            </a:r>
          </a:p>
        </p:txBody>
      </p:sp>
      <p:pic>
        <p:nvPicPr>
          <p:cNvPr id="30725"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8" y="0"/>
            <a:ext cx="16700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3500438"/>
            <a:ext cx="40322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486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a:p>
            <a:pPr algn="ctr" fontAlgn="auto">
              <a:spcBef>
                <a:spcPts val="0"/>
              </a:spcBef>
              <a:spcAft>
                <a:spcPts val="0"/>
              </a:spcAft>
              <a:defRPr/>
            </a:pPr>
            <a:endParaRPr lang="it-IT" dirty="0"/>
          </a:p>
          <a:p>
            <a:pPr algn="ctr" fontAlgn="auto">
              <a:spcBef>
                <a:spcPts val="0"/>
              </a:spcBef>
              <a:spcAft>
                <a:spcPts val="0"/>
              </a:spcAft>
              <a:defRPr/>
            </a:pPr>
            <a:endParaRPr lang="it-IT" dirty="0"/>
          </a:p>
        </p:txBody>
      </p:sp>
      <p:sp>
        <p:nvSpPr>
          <p:cNvPr id="31746"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a:bodyPr>
          <a:lstStyle/>
          <a:p>
            <a:pPr marL="0" indent="0" algn="ctr" eaLnBrk="1" hangingPunct="1">
              <a:lnSpc>
                <a:spcPct val="80000"/>
              </a:lnSpc>
              <a:buFont typeface="Arial" panose="020B0604020202020204" pitchFamily="34" charset="0"/>
              <a:buNone/>
            </a:pPr>
            <a:r>
              <a:rPr lang="it-IT" altLang="it-IT" sz="700" smtClean="0">
                <a:solidFill>
                  <a:schemeClr val="tx2"/>
                </a:solidFill>
              </a:rPr>
              <a:t>Ascea – Casalvelino 28-29-30 settembre 2016</a:t>
            </a:r>
          </a:p>
          <a:p>
            <a:pPr marL="0" indent="0" algn="ctr" eaLnBrk="1" hangingPunct="1">
              <a:lnSpc>
                <a:spcPct val="80000"/>
              </a:lnSpc>
              <a:buFont typeface="Arial" panose="020B0604020202020204" pitchFamily="34" charset="0"/>
              <a:buNone/>
            </a:pPr>
            <a:r>
              <a:rPr lang="it-IT" altLang="it-IT" sz="700" smtClean="0">
                <a:solidFill>
                  <a:schemeClr val="tx2"/>
                </a:solidFill>
              </a:rPr>
              <a:t>Associazione nazionale di Medicina Legale per la Pubblica Amministrazione</a:t>
            </a:r>
          </a:p>
          <a:p>
            <a:pPr marL="0" indent="0" algn="ctr" eaLnBrk="1" hangingPunct="1">
              <a:lnSpc>
                <a:spcPct val="80000"/>
              </a:lnSpc>
              <a:buFont typeface="Arial" panose="020B0604020202020204" pitchFamily="34" charset="0"/>
              <a:buNone/>
            </a:pPr>
            <a:r>
              <a:rPr lang="it-IT" altLang="it-IT" sz="700" smtClean="0">
                <a:solidFill>
                  <a:schemeClr val="tx2"/>
                </a:solidFill>
              </a:rPr>
              <a:t>I Congresso Nazionale </a:t>
            </a:r>
          </a:p>
          <a:p>
            <a:pPr marL="0" indent="0" eaLnBrk="1" hangingPunct="1">
              <a:lnSpc>
                <a:spcPct val="80000"/>
              </a:lnSpc>
            </a:pPr>
            <a:endParaRPr lang="it-IT" altLang="it-IT" sz="2000" smtClean="0"/>
          </a:p>
        </p:txBody>
      </p:sp>
      <p:sp>
        <p:nvSpPr>
          <p:cNvPr id="8" name="Segnaposto contenuto 7"/>
          <p:cNvSpPr>
            <a:spLocks noGrp="1"/>
          </p:cNvSpPr>
          <p:nvPr>
            <p:ph sz="half" idx="2"/>
          </p:nvPr>
        </p:nvSpPr>
        <p:spPr>
          <a:xfrm>
            <a:off x="468313" y="549275"/>
            <a:ext cx="8280400" cy="3721100"/>
          </a:xfrm>
        </p:spPr>
        <p:txBody>
          <a:bodyPr>
            <a:normAutofit/>
          </a:bodyPr>
          <a:lstStyle/>
          <a:p>
            <a:pPr marL="0" indent="0" eaLnBrk="1" hangingPunct="1">
              <a:lnSpc>
                <a:spcPct val="80000"/>
              </a:lnSpc>
              <a:buFont typeface="Arial" panose="020B0604020202020204" pitchFamily="34" charset="0"/>
              <a:buNone/>
            </a:pPr>
            <a:endParaRPr lang="it-IT" altLang="it-IT" sz="2000" b="1" smtClean="0">
              <a:latin typeface="Comic Sans MS" panose="030F0702030302020204" pitchFamily="66" charset="0"/>
            </a:endParaRPr>
          </a:p>
          <a:p>
            <a:pPr marL="0" indent="0" eaLnBrk="1" hangingPunct="1">
              <a:lnSpc>
                <a:spcPct val="80000"/>
              </a:lnSpc>
              <a:buFont typeface="Arial" panose="020B0604020202020204" pitchFamily="34" charset="0"/>
              <a:buNone/>
            </a:pPr>
            <a:r>
              <a:rPr lang="it-IT" altLang="it-IT" sz="2000" b="1" smtClean="0">
                <a:latin typeface="Comic Sans MS" panose="030F0702030302020204" pitchFamily="66" charset="0"/>
              </a:rPr>
              <a:t>Soggetti obbligati</a:t>
            </a:r>
            <a:endParaRPr lang="it-IT" altLang="it-IT" sz="2000" smtClean="0">
              <a:latin typeface="Comic Sans MS" panose="030F0702030302020204" pitchFamily="66" charset="0"/>
            </a:endParaRPr>
          </a:p>
          <a:p>
            <a:pPr marL="0" indent="0" algn="just" eaLnBrk="1" hangingPunct="1">
              <a:lnSpc>
                <a:spcPct val="80000"/>
              </a:lnSpc>
              <a:buFont typeface="Arial" panose="020B0604020202020204" pitchFamily="34" charset="0"/>
              <a:buNone/>
            </a:pPr>
            <a:r>
              <a:rPr lang="it-IT" altLang="it-IT" sz="2000" smtClean="0">
                <a:latin typeface="Comic Sans MS" panose="030F0702030302020204" pitchFamily="66" charset="0"/>
              </a:rPr>
              <a:t>L'obbligo di assunzione degli appartenenti alle categorie protette grava sulle aziende private e pubbliche secondo le seguenti percentuali:</a:t>
            </a:r>
          </a:p>
          <a:p>
            <a:pPr marL="0" indent="0" algn="just" eaLnBrk="1" hangingPunct="1">
              <a:lnSpc>
                <a:spcPct val="80000"/>
              </a:lnSpc>
              <a:buFont typeface="Arial" panose="020B0604020202020204" pitchFamily="34" charset="0"/>
              <a:buNone/>
            </a:pPr>
            <a:r>
              <a:rPr lang="it-IT" altLang="it-IT" sz="2000" smtClean="0">
                <a:latin typeface="Comic Sans MS" panose="030F0702030302020204" pitchFamily="66" charset="0"/>
              </a:rPr>
              <a:t>-      </a:t>
            </a:r>
            <a:r>
              <a:rPr lang="it-IT" altLang="it-IT" sz="2000" b="1" smtClean="0">
                <a:latin typeface="Comic Sans MS" panose="030F0702030302020204" pitchFamily="66" charset="0"/>
              </a:rPr>
              <a:t>Aziende da 15 a 35 dipendenti</a:t>
            </a:r>
            <a:r>
              <a:rPr lang="it-IT" altLang="it-IT" sz="2000" smtClean="0">
                <a:latin typeface="Comic Sans MS" panose="030F0702030302020204" pitchFamily="66" charset="0"/>
              </a:rPr>
              <a:t>: </a:t>
            </a:r>
            <a:r>
              <a:rPr lang="it-IT" altLang="it-IT" sz="2000" b="1" smtClean="0">
                <a:solidFill>
                  <a:srgbClr val="FF0000"/>
                </a:solidFill>
                <a:latin typeface="Comic Sans MS" panose="030F0702030302020204" pitchFamily="66" charset="0"/>
              </a:rPr>
              <a:t>1 lavoratore disabile</a:t>
            </a:r>
            <a:r>
              <a:rPr lang="it-IT" altLang="it-IT" sz="2000" smtClean="0">
                <a:latin typeface="Comic Sans MS" panose="030F0702030302020204" pitchFamily="66" charset="0"/>
              </a:rPr>
              <a:t>;</a:t>
            </a:r>
          </a:p>
          <a:p>
            <a:pPr marL="0" indent="0" algn="just" eaLnBrk="1" hangingPunct="1">
              <a:lnSpc>
                <a:spcPct val="80000"/>
              </a:lnSpc>
              <a:buFont typeface="Arial" panose="020B0604020202020204" pitchFamily="34" charset="0"/>
              <a:buNone/>
            </a:pPr>
            <a:r>
              <a:rPr lang="it-IT" altLang="it-IT" sz="2000" smtClean="0">
                <a:latin typeface="Comic Sans MS" panose="030F0702030302020204" pitchFamily="66" charset="0"/>
              </a:rPr>
              <a:t>-      </a:t>
            </a:r>
            <a:r>
              <a:rPr lang="it-IT" altLang="it-IT" sz="2000" b="1" smtClean="0">
                <a:latin typeface="Comic Sans MS" panose="030F0702030302020204" pitchFamily="66" charset="0"/>
              </a:rPr>
              <a:t>Aziende da 36 a 50 dipendenti</a:t>
            </a:r>
            <a:r>
              <a:rPr lang="it-IT" altLang="it-IT" sz="2000" smtClean="0">
                <a:latin typeface="Comic Sans MS" panose="030F0702030302020204" pitchFamily="66" charset="0"/>
              </a:rPr>
              <a:t>: </a:t>
            </a:r>
            <a:r>
              <a:rPr lang="it-IT" altLang="it-IT" sz="2000" b="1" smtClean="0">
                <a:solidFill>
                  <a:srgbClr val="FF0000"/>
                </a:solidFill>
                <a:latin typeface="Comic Sans MS" panose="030F0702030302020204" pitchFamily="66" charset="0"/>
              </a:rPr>
              <a:t>2 lavoratori disabili</a:t>
            </a:r>
            <a:r>
              <a:rPr lang="it-IT" altLang="it-IT" sz="2000" smtClean="0">
                <a:latin typeface="Comic Sans MS" panose="030F0702030302020204" pitchFamily="66" charset="0"/>
              </a:rPr>
              <a:t>;</a:t>
            </a:r>
          </a:p>
          <a:p>
            <a:pPr marL="0" indent="0" algn="just" eaLnBrk="1" hangingPunct="1">
              <a:lnSpc>
                <a:spcPct val="80000"/>
              </a:lnSpc>
              <a:buFont typeface="Arial" panose="020B0604020202020204" pitchFamily="34" charset="0"/>
              <a:buNone/>
            </a:pPr>
            <a:r>
              <a:rPr lang="it-IT" altLang="it-IT" sz="2000" smtClean="0">
                <a:latin typeface="Comic Sans MS" panose="030F0702030302020204" pitchFamily="66" charset="0"/>
              </a:rPr>
              <a:t>-   </a:t>
            </a:r>
            <a:r>
              <a:rPr lang="it-IT" altLang="it-IT" sz="2000" b="1" smtClean="0">
                <a:latin typeface="Comic Sans MS" panose="030F0702030302020204" pitchFamily="66" charset="0"/>
              </a:rPr>
              <a:t>Aziende oltre i 50 dipendenti</a:t>
            </a:r>
            <a:r>
              <a:rPr lang="it-IT" altLang="it-IT" sz="2000" smtClean="0">
                <a:latin typeface="Comic Sans MS" panose="030F0702030302020204" pitchFamily="66" charset="0"/>
              </a:rPr>
              <a:t>: </a:t>
            </a:r>
            <a:r>
              <a:rPr lang="it-IT" altLang="it-IT" sz="2000" b="1" smtClean="0">
                <a:solidFill>
                  <a:srgbClr val="FF0000"/>
                </a:solidFill>
                <a:latin typeface="Comic Sans MS" panose="030F0702030302020204" pitchFamily="66" charset="0"/>
              </a:rPr>
              <a:t>7% di lavoratori disabili</a:t>
            </a:r>
            <a:r>
              <a:rPr lang="it-IT" altLang="it-IT" sz="2000" smtClean="0">
                <a:latin typeface="Comic Sans MS" panose="030F0702030302020204" pitchFamily="66" charset="0"/>
              </a:rPr>
              <a:t> alle dipendenze.</a:t>
            </a:r>
          </a:p>
          <a:p>
            <a:pPr marL="0" indent="0" algn="just" eaLnBrk="1" hangingPunct="1">
              <a:lnSpc>
                <a:spcPct val="80000"/>
              </a:lnSpc>
              <a:buFont typeface="Arial" panose="020B0604020202020204" pitchFamily="34" charset="0"/>
              <a:buNone/>
            </a:pPr>
            <a:r>
              <a:rPr lang="it-IT" altLang="it-IT" sz="2000" smtClean="0">
                <a:latin typeface="Comic Sans MS" panose="030F0702030302020204" pitchFamily="66" charset="0"/>
              </a:rPr>
              <a:t>Sono previsti alcuni casi di </a:t>
            </a:r>
            <a:r>
              <a:rPr lang="it-IT" altLang="it-IT" sz="2000" smtClean="0">
                <a:solidFill>
                  <a:srgbClr val="3366FF"/>
                </a:solidFill>
                <a:latin typeface="Comic Sans MS" panose="030F0702030302020204" pitchFamily="66" charset="0"/>
              </a:rPr>
              <a:t>sospensione dell'obbligo </a:t>
            </a:r>
            <a:r>
              <a:rPr lang="it-IT" altLang="it-IT" sz="2000" smtClean="0">
                <a:latin typeface="Comic Sans MS" panose="030F0702030302020204" pitchFamily="66" charset="0"/>
              </a:rPr>
              <a:t>(p. es., aziende con personale in mobilità) e di </a:t>
            </a:r>
            <a:r>
              <a:rPr lang="it-IT" altLang="it-IT" sz="2000" smtClean="0">
                <a:solidFill>
                  <a:srgbClr val="3366FF"/>
                </a:solidFill>
                <a:latin typeface="Comic Sans MS" panose="030F0702030302020204" pitchFamily="66" charset="0"/>
              </a:rPr>
              <a:t>esonero</a:t>
            </a:r>
            <a:r>
              <a:rPr lang="it-IT" altLang="it-IT" sz="2000" smtClean="0">
                <a:latin typeface="Comic Sans MS" panose="030F0702030302020204" pitchFamily="66" charset="0"/>
              </a:rPr>
              <a:t> (p. es., aziende che operano nel settore del trasporto pubblico aereo, marittimo e terrestre limitatamente al personale viaggiante o navigante).</a:t>
            </a:r>
          </a:p>
          <a:p>
            <a:pPr marL="0" indent="0" eaLnBrk="1" hangingPunct="1">
              <a:lnSpc>
                <a:spcPct val="80000"/>
              </a:lnSpc>
              <a:buFont typeface="Arial" panose="020B0604020202020204" pitchFamily="34" charset="0"/>
              <a:buNone/>
            </a:pPr>
            <a:endParaRPr lang="it-IT" altLang="it-IT" sz="2000" smtClean="0"/>
          </a:p>
        </p:txBody>
      </p:sp>
      <p:pic>
        <p:nvPicPr>
          <p:cNvPr id="31749"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221163"/>
            <a:ext cx="49847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Immagin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50" y="28575"/>
            <a:ext cx="16700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146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2770"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32772" name="Segnaposto contenuto 7"/>
          <p:cNvSpPr>
            <a:spLocks noGrp="1"/>
          </p:cNvSpPr>
          <p:nvPr>
            <p:ph sz="half" idx="2"/>
          </p:nvPr>
        </p:nvSpPr>
        <p:spPr>
          <a:xfrm>
            <a:off x="468313" y="1484313"/>
            <a:ext cx="8218487" cy="4227512"/>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L’interesse di questa problematica nasce dal fatto che, se generalmente le Commissioni investite dal problema sono quelle presenti nelle ASL per gli invalidi civili, potrebbe essere richiesto un </a:t>
            </a:r>
            <a:r>
              <a:rPr lang="it-IT" altLang="it-IT" smtClean="0">
                <a:solidFill>
                  <a:srgbClr val="FF0000"/>
                </a:solidFill>
                <a:latin typeface="Comic Sans MS" panose="030F0702030302020204" pitchFamily="66" charset="0"/>
              </a:rPr>
              <a:t>parere tecnico </a:t>
            </a:r>
            <a:r>
              <a:rPr lang="it-IT" altLang="it-IT" smtClean="0">
                <a:latin typeface="Comic Sans MS" panose="030F0702030302020204" pitchFamily="66" charset="0"/>
              </a:rPr>
              <a:t>anche alle CMV per soggetti </a:t>
            </a:r>
            <a:r>
              <a:rPr lang="it-IT" altLang="it-IT" smtClean="0">
                <a:solidFill>
                  <a:srgbClr val="FF0000"/>
                </a:solidFill>
                <a:latin typeface="Comic Sans MS" panose="030F0702030302020204" pitchFamily="66" charset="0"/>
              </a:rPr>
              <a:t>riconosciuti invalidi di guerra o per servizio   </a:t>
            </a:r>
          </a:p>
        </p:txBody>
      </p:sp>
      <p:pic>
        <p:nvPicPr>
          <p:cNvPr id="32773"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638"/>
            <a:ext cx="1670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012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3794"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33796" name="Segnaposto contenuto 7"/>
          <p:cNvSpPr>
            <a:spLocks noGrp="1"/>
          </p:cNvSpPr>
          <p:nvPr>
            <p:ph sz="half" idx="2"/>
          </p:nvPr>
        </p:nvSpPr>
        <p:spPr>
          <a:xfrm>
            <a:off x="468313" y="1484313"/>
            <a:ext cx="8218487" cy="4227512"/>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Infatti la CMV di Roma nel 2014 e 2015 è stata investita della problematica valutativa con alcune richieste di visita collegiale pervenute dal </a:t>
            </a:r>
            <a:r>
              <a:rPr lang="it-IT" altLang="it-IT" smtClean="0">
                <a:solidFill>
                  <a:srgbClr val="3366FF"/>
                </a:solidFill>
                <a:latin typeface="Comic Sans MS" panose="030F0702030302020204" pitchFamily="66" charset="0"/>
              </a:rPr>
              <a:t>Coordinamento Provinciale Collocamento di Viterbo ai sensi della L. 68</a:t>
            </a:r>
            <a:r>
              <a:rPr lang="it-IT" altLang="it-IT" smtClean="0">
                <a:latin typeface="Comic Sans MS" panose="030F0702030302020204" pitchFamily="66" charset="0"/>
              </a:rPr>
              <a:t>, </a:t>
            </a:r>
            <a:r>
              <a:rPr lang="it-IT" altLang="it-IT" u="sng" smtClean="0">
                <a:latin typeface="Comic Sans MS" panose="030F0702030302020204" pitchFamily="66" charset="0"/>
              </a:rPr>
              <a:t>per esprimere un parere riguardante l’iscrizione nel suddetto Collocamento per la categoria </a:t>
            </a:r>
            <a:r>
              <a:rPr lang="it-IT" altLang="it-IT" u="sng" smtClean="0">
                <a:solidFill>
                  <a:srgbClr val="FF0000"/>
                </a:solidFill>
                <a:latin typeface="Comic Sans MS" panose="030F0702030302020204" pitchFamily="66" charset="0"/>
              </a:rPr>
              <a:t>Invalidi per Servizio</a:t>
            </a:r>
          </a:p>
          <a:p>
            <a:pPr marL="0" indent="0" eaLnBrk="1" hangingPunct="1">
              <a:buFont typeface="Arial" panose="020B0604020202020204" pitchFamily="34" charset="0"/>
              <a:buNone/>
            </a:pPr>
            <a:endParaRPr lang="it-IT" altLang="it-IT" smtClean="0"/>
          </a:p>
        </p:txBody>
      </p:sp>
      <p:pic>
        <p:nvPicPr>
          <p:cNvPr id="33797"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638"/>
            <a:ext cx="1670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505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4818"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a:bodyPr>
          <a:lstStyle/>
          <a:p>
            <a:pPr marL="0" indent="0" algn="ctr" eaLnBrk="1" hangingPunct="1">
              <a:lnSpc>
                <a:spcPct val="80000"/>
              </a:lnSpc>
              <a:buFont typeface="Arial" panose="020B0604020202020204" pitchFamily="34" charset="0"/>
              <a:buNone/>
            </a:pPr>
            <a:r>
              <a:rPr lang="it-IT" altLang="it-IT" sz="800" smtClean="0">
                <a:solidFill>
                  <a:schemeClr val="tx2"/>
                </a:solidFill>
              </a:rPr>
              <a:t>Ascea – Casalvelino 28-29-30 settembre 2016</a:t>
            </a:r>
          </a:p>
          <a:p>
            <a:pPr marL="0" indent="0" algn="ctr" eaLnBrk="1" hangingPunct="1">
              <a:lnSpc>
                <a:spcPct val="80000"/>
              </a:lnSpc>
              <a:buFont typeface="Arial" panose="020B0604020202020204" pitchFamily="34" charset="0"/>
              <a:buNone/>
            </a:pPr>
            <a:r>
              <a:rPr lang="it-IT" altLang="it-IT" sz="800" smtClean="0">
                <a:solidFill>
                  <a:schemeClr val="tx2"/>
                </a:solidFill>
              </a:rPr>
              <a:t>Associazione nazionale di Medicina Legale per la Pubblica Amministrazione</a:t>
            </a:r>
          </a:p>
          <a:p>
            <a:pPr marL="0" indent="0" algn="ctr" eaLnBrk="1" hangingPunct="1">
              <a:lnSpc>
                <a:spcPct val="80000"/>
              </a:lnSpc>
              <a:buFont typeface="Arial" panose="020B0604020202020204" pitchFamily="34" charset="0"/>
              <a:buNone/>
            </a:pPr>
            <a:r>
              <a:rPr lang="it-IT" altLang="it-IT" sz="800" smtClean="0">
                <a:solidFill>
                  <a:schemeClr val="tx2"/>
                </a:solidFill>
              </a:rPr>
              <a:t>I Congresso Nazionale </a:t>
            </a:r>
          </a:p>
          <a:p>
            <a:pPr marL="0" indent="0" eaLnBrk="1" hangingPunct="1">
              <a:lnSpc>
                <a:spcPct val="80000"/>
              </a:lnSpc>
            </a:pPr>
            <a:endParaRPr lang="it-IT" altLang="it-IT" sz="2200" smtClean="0"/>
          </a:p>
        </p:txBody>
      </p:sp>
      <p:sp>
        <p:nvSpPr>
          <p:cNvPr id="8" name="Segnaposto contenuto 7"/>
          <p:cNvSpPr>
            <a:spLocks noGrp="1"/>
          </p:cNvSpPr>
          <p:nvPr>
            <p:ph sz="half" idx="2"/>
          </p:nvPr>
        </p:nvSpPr>
        <p:spPr>
          <a:xfrm>
            <a:off x="468313" y="1484313"/>
            <a:ext cx="8218487" cy="3673475"/>
          </a:xfrm>
        </p:spPr>
        <p:txBody>
          <a:bodyPr>
            <a:normAutofit/>
          </a:bodyPr>
          <a:lstStyle/>
          <a:p>
            <a:pPr marL="0" indent="0" algn="just" eaLnBrk="1" hangingPunct="1">
              <a:lnSpc>
                <a:spcPct val="80000"/>
              </a:lnSpc>
              <a:buFont typeface="Arial" panose="020B0604020202020204" pitchFamily="34" charset="0"/>
              <a:buNone/>
            </a:pPr>
            <a:r>
              <a:rPr lang="it-IT" altLang="it-IT" sz="2500" smtClean="0">
                <a:solidFill>
                  <a:srgbClr val="0000FF"/>
                </a:solidFill>
                <a:latin typeface="Comic Sans MS" panose="030F0702030302020204" pitchFamily="66" charset="0"/>
              </a:rPr>
              <a:t>Caso n. 1</a:t>
            </a:r>
          </a:p>
          <a:p>
            <a:pPr marL="0" indent="0" algn="just" eaLnBrk="1" hangingPunct="1">
              <a:lnSpc>
                <a:spcPct val="80000"/>
              </a:lnSpc>
              <a:buFont typeface="Arial" panose="020B0604020202020204" pitchFamily="34" charset="0"/>
              <a:buNone/>
            </a:pPr>
            <a:endParaRPr lang="it-IT" altLang="it-IT" sz="2200" smtClean="0">
              <a:latin typeface="Comic Sans MS" panose="030F0702030302020204" pitchFamily="66" charset="0"/>
            </a:endParaRPr>
          </a:p>
          <a:p>
            <a:pPr marL="0" indent="0" algn="just" eaLnBrk="1" hangingPunct="1">
              <a:lnSpc>
                <a:spcPct val="80000"/>
              </a:lnSpc>
              <a:buFont typeface="Arial" panose="020B0604020202020204" pitchFamily="34" charset="0"/>
              <a:buNone/>
            </a:pPr>
            <a:r>
              <a:rPr lang="it-IT" altLang="it-IT" sz="2200" smtClean="0">
                <a:latin typeface="Comic Sans MS" panose="030F0702030302020204" pitchFamily="66" charset="0"/>
              </a:rPr>
              <a:t>Soggetto di sesso maschile di anni 61 già in servizio presso l’arma dei Carabinieri dal 1977 al 2000 e con pregresso riconoscimento delle seguenti cause di servizio:</a:t>
            </a:r>
          </a:p>
          <a:p>
            <a:pPr marL="0" indent="0" algn="just" eaLnBrk="1" hangingPunct="1">
              <a:lnSpc>
                <a:spcPct val="80000"/>
              </a:lnSpc>
              <a:buFontTx/>
              <a:buChar char="-"/>
            </a:pPr>
            <a:r>
              <a:rPr lang="it-IT" altLang="it-IT" sz="2200" smtClean="0">
                <a:solidFill>
                  <a:srgbClr val="FF0000"/>
                </a:solidFill>
                <a:latin typeface="Comic Sans MS" panose="030F0702030302020204" pitchFamily="66" charset="0"/>
              </a:rPr>
              <a:t>Note cliniche e radiografiche di periartrite scapolo-omerale destra</a:t>
            </a:r>
          </a:p>
          <a:p>
            <a:pPr marL="0" indent="0" algn="just" eaLnBrk="1" hangingPunct="1">
              <a:lnSpc>
                <a:spcPct val="80000"/>
              </a:lnSpc>
              <a:buFontTx/>
              <a:buChar char="-"/>
            </a:pPr>
            <a:r>
              <a:rPr lang="it-IT" altLang="it-IT" sz="2200" smtClean="0">
                <a:solidFill>
                  <a:srgbClr val="FF0000"/>
                </a:solidFill>
                <a:latin typeface="Comic Sans MS" panose="030F0702030302020204" pitchFamily="66" charset="0"/>
              </a:rPr>
              <a:t>Sinusite fronto-mascellare cronica</a:t>
            </a:r>
          </a:p>
          <a:p>
            <a:pPr marL="0" indent="0" algn="just" eaLnBrk="1" hangingPunct="1">
              <a:lnSpc>
                <a:spcPct val="80000"/>
              </a:lnSpc>
              <a:buFontTx/>
              <a:buChar char="-"/>
            </a:pPr>
            <a:r>
              <a:rPr lang="it-IT" altLang="it-IT" sz="2200" smtClean="0">
                <a:solidFill>
                  <a:srgbClr val="FF0000"/>
                </a:solidFill>
                <a:latin typeface="Comic Sans MS" panose="030F0702030302020204" pitchFamily="66" charset="0"/>
              </a:rPr>
              <a:t>Bronchite cronica</a:t>
            </a:r>
          </a:p>
          <a:p>
            <a:pPr marL="0" indent="0" algn="just" eaLnBrk="1" hangingPunct="1">
              <a:lnSpc>
                <a:spcPct val="80000"/>
              </a:lnSpc>
              <a:buFontTx/>
              <a:buChar char="-"/>
            </a:pPr>
            <a:r>
              <a:rPr lang="it-IT" altLang="it-IT" sz="2200" smtClean="0">
                <a:solidFill>
                  <a:srgbClr val="FF0000"/>
                </a:solidFill>
                <a:latin typeface="Comic Sans MS" panose="030F0702030302020204" pitchFamily="66" charset="0"/>
              </a:rPr>
              <a:t>Pregressa broncopolmonite</a:t>
            </a:r>
          </a:p>
          <a:p>
            <a:pPr marL="0" indent="0" algn="just" eaLnBrk="1" hangingPunct="1">
              <a:lnSpc>
                <a:spcPct val="80000"/>
              </a:lnSpc>
              <a:buFont typeface="Arial" panose="020B0604020202020204" pitchFamily="34" charset="0"/>
              <a:buNone/>
            </a:pPr>
            <a:r>
              <a:rPr lang="it-IT" altLang="it-IT" sz="2200" smtClean="0">
                <a:solidFill>
                  <a:srgbClr val="FF0000"/>
                </a:solidFill>
                <a:latin typeface="Comic Sans MS" panose="030F0702030302020204" pitchFamily="66" charset="0"/>
              </a:rPr>
              <a:t> </a:t>
            </a:r>
            <a:r>
              <a:rPr lang="it-IT" altLang="it-IT" sz="2200" smtClean="0">
                <a:latin typeface="Comic Sans MS" panose="030F0702030302020204" pitchFamily="66" charset="0"/>
              </a:rPr>
              <a:t>ascritte complessivamente per cumulo alla Tab, A/7^ ctg.</a:t>
            </a:r>
          </a:p>
          <a:p>
            <a:pPr marL="0" indent="0" eaLnBrk="1" hangingPunct="1">
              <a:lnSpc>
                <a:spcPct val="80000"/>
              </a:lnSpc>
              <a:buFont typeface="Arial" panose="020B0604020202020204" pitchFamily="34" charset="0"/>
              <a:buNone/>
            </a:pPr>
            <a:endParaRPr lang="it-IT" altLang="it-IT" sz="2200" smtClean="0"/>
          </a:p>
        </p:txBody>
      </p:sp>
      <p:pic>
        <p:nvPicPr>
          <p:cNvPr id="34821"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0"/>
            <a:ext cx="163512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367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5842"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a:bodyPr>
          <a:lstStyle/>
          <a:p>
            <a:pPr marL="0" indent="0" algn="ctr" eaLnBrk="1" hangingPunct="1">
              <a:buFont typeface="Arial" panose="020B0604020202020204" pitchFamily="34" charset="0"/>
              <a:buNone/>
            </a:pPr>
            <a:r>
              <a:rPr lang="it-IT" altLang="it-IT" sz="900" smtClean="0">
                <a:solidFill>
                  <a:schemeClr val="tx2"/>
                </a:solidFill>
              </a:rPr>
              <a:t>Ascea – Casalvelino 28-29-30 settembre 2016</a:t>
            </a:r>
          </a:p>
          <a:p>
            <a:pPr marL="0" indent="0" algn="ctr" eaLnBrk="1" hangingPunct="1">
              <a:buFont typeface="Arial" panose="020B0604020202020204" pitchFamily="34" charset="0"/>
              <a:buNone/>
            </a:pPr>
            <a:r>
              <a:rPr lang="it-IT" altLang="it-IT" sz="9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900" smtClean="0">
                <a:solidFill>
                  <a:schemeClr val="tx2"/>
                </a:solidFill>
              </a:rPr>
              <a:t>I Congresso Nazionale </a:t>
            </a:r>
          </a:p>
          <a:p>
            <a:pPr marL="0" indent="0" eaLnBrk="1" hangingPunct="1"/>
            <a:endParaRPr lang="it-IT" altLang="it-IT" sz="2600" smtClean="0"/>
          </a:p>
        </p:txBody>
      </p:sp>
      <p:sp>
        <p:nvSpPr>
          <p:cNvPr id="8" name="Segnaposto contenuto 7"/>
          <p:cNvSpPr>
            <a:spLocks noGrp="1"/>
          </p:cNvSpPr>
          <p:nvPr>
            <p:ph sz="half" idx="2"/>
          </p:nvPr>
        </p:nvSpPr>
        <p:spPr>
          <a:xfrm>
            <a:off x="468313" y="1484313"/>
            <a:ext cx="8218487" cy="4227512"/>
          </a:xfrm>
        </p:spPr>
        <p:txBody>
          <a:bodyPr>
            <a:normAutofit/>
          </a:bodyPr>
          <a:lstStyle/>
          <a:p>
            <a:pPr marL="0" indent="0" algn="just" eaLnBrk="1" hangingPunct="1">
              <a:buFont typeface="Arial" panose="020B0604020202020204" pitchFamily="34" charset="0"/>
              <a:buNone/>
            </a:pPr>
            <a:r>
              <a:rPr lang="it-IT" altLang="it-IT" sz="2600" smtClean="0">
                <a:latin typeface="Comic Sans MS" panose="030F0702030302020204" pitchFamily="66" charset="0"/>
              </a:rPr>
              <a:t>Dall’anamnesi si evinceva, oltre alla sussistenza delle suddette menomazioni già riconosciute dipendenti per c.s., anche la presenza di ipertensione arteriosa in trattamento farmacologico. </a:t>
            </a:r>
          </a:p>
          <a:p>
            <a:pPr marL="0" indent="0" algn="just" eaLnBrk="1" hangingPunct="1">
              <a:buFont typeface="Arial" panose="020B0604020202020204" pitchFamily="34" charset="0"/>
              <a:buNone/>
            </a:pPr>
            <a:r>
              <a:rPr lang="it-IT" altLang="it-IT" sz="2600" smtClean="0">
                <a:latin typeface="Comic Sans MS" panose="030F0702030302020204" pitchFamily="66" charset="0"/>
              </a:rPr>
              <a:t>Veniva pertanto sottoposto a visita cardiologica e successivamente veniva utilizzata la “</a:t>
            </a:r>
            <a:r>
              <a:rPr lang="it-IT" altLang="ja-JP" sz="2600" smtClean="0">
                <a:solidFill>
                  <a:srgbClr val="FF0000"/>
                </a:solidFill>
                <a:latin typeface="Comic Sans MS" panose="030F0702030302020204" pitchFamily="66" charset="0"/>
              </a:rPr>
              <a:t>Scheda per la definizione delle capacità</a:t>
            </a:r>
            <a:r>
              <a:rPr lang="it-IT" altLang="it-IT" sz="2600" smtClean="0">
                <a:latin typeface="Comic Sans MS" panose="030F0702030302020204" pitchFamily="66" charset="0"/>
              </a:rPr>
              <a:t>”</a:t>
            </a:r>
            <a:r>
              <a:rPr lang="it-IT" altLang="ja-JP" sz="2600" smtClean="0">
                <a:latin typeface="Comic Sans MS" panose="030F0702030302020204" pitchFamily="66" charset="0"/>
              </a:rPr>
              <a:t> allegata al </a:t>
            </a:r>
            <a:r>
              <a:rPr lang="it-IT" altLang="ja-JP" sz="2600" u="sng" smtClean="0">
                <a:latin typeface="Comic Sans MS" panose="030F0702030302020204" pitchFamily="66" charset="0"/>
              </a:rPr>
              <a:t>DPCM del 13 gennaio 2000</a:t>
            </a:r>
            <a:r>
              <a:rPr lang="it-IT" altLang="ja-JP" sz="2600" smtClean="0">
                <a:latin typeface="Comic Sans MS" panose="030F0702030302020204" pitchFamily="66" charset="0"/>
              </a:rPr>
              <a:t> al fine di valutare e misurare le capacità utili per lo svolgimento di attività lavorative</a:t>
            </a:r>
          </a:p>
          <a:p>
            <a:pPr marL="0" indent="0" eaLnBrk="1" hangingPunct="1">
              <a:buFont typeface="Arial" panose="020B0604020202020204" pitchFamily="34" charset="0"/>
              <a:buNone/>
            </a:pPr>
            <a:endParaRPr lang="it-IT" altLang="it-IT" sz="2600" smtClean="0"/>
          </a:p>
        </p:txBody>
      </p:sp>
      <p:pic>
        <p:nvPicPr>
          <p:cNvPr id="35845"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3" y="0"/>
            <a:ext cx="16081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382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6866"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36867"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p:txBody>
      </p:sp>
      <p:sp>
        <p:nvSpPr>
          <p:cNvPr id="8" name="Segnaposto contenuto 7"/>
          <p:cNvSpPr>
            <a:spLocks noGrp="1"/>
          </p:cNvSpPr>
          <p:nvPr>
            <p:ph sz="half" idx="2"/>
          </p:nvPr>
        </p:nvSpPr>
        <p:spPr>
          <a:xfrm>
            <a:off x="107950" y="-26988"/>
            <a:ext cx="8785225" cy="5521326"/>
          </a:xfrm>
        </p:spPr>
        <p:txBody>
          <a:bodyPr>
            <a:noAutofit/>
          </a:bodyPr>
          <a:lstStyle/>
          <a:p>
            <a:pPr marL="0" indent="0" eaLnBrk="1" hangingPunct="1">
              <a:buFont typeface="Arial" panose="020B0604020202020204" pitchFamily="34" charset="0"/>
              <a:buNone/>
            </a:pPr>
            <a:r>
              <a:rPr lang="it-IT" altLang="it-IT" sz="1400" b="1" smtClean="0">
                <a:latin typeface="Comic Sans MS" panose="030F0702030302020204" pitchFamily="66" charset="0"/>
              </a:rPr>
              <a:t>Allegato 1</a:t>
            </a:r>
            <a:endParaRPr lang="it-IT" altLang="it-IT" sz="1400" smtClean="0">
              <a:latin typeface="Comic Sans MS" panose="030F0702030302020204" pitchFamily="66" charset="0"/>
            </a:endParaRPr>
          </a:p>
          <a:p>
            <a:pPr marL="0" indent="0" eaLnBrk="1" hangingPunct="1">
              <a:buFont typeface="Arial" panose="020B0604020202020204" pitchFamily="34" charset="0"/>
              <a:buNone/>
            </a:pPr>
            <a:r>
              <a:rPr lang="it-IT" altLang="it-IT" sz="1400" smtClean="0">
                <a:latin typeface="Comic Sans MS" panose="030F0702030302020204" pitchFamily="66" charset="0"/>
              </a:rPr>
              <a:t> </a:t>
            </a:r>
          </a:p>
          <a:p>
            <a:pPr marL="0" indent="0" algn="ctr" eaLnBrk="1" hangingPunct="1">
              <a:buFont typeface="Arial" panose="020B0604020202020204" pitchFamily="34" charset="0"/>
              <a:buNone/>
            </a:pPr>
            <a:r>
              <a:rPr lang="it-IT" altLang="it-IT" sz="1400" b="1" smtClean="0">
                <a:latin typeface="Comic Sans MS" panose="030F0702030302020204" pitchFamily="66" charset="0"/>
              </a:rPr>
              <a:t>SCHEDA PER LA DEFINIZIONE DELLE CAPACITA’</a:t>
            </a:r>
            <a:r>
              <a:rPr lang="it-IT" altLang="ja-JP" sz="1400" smtClean="0">
                <a:latin typeface="Comic Sans MS" panose="030F0702030302020204" pitchFamily="66" charset="0"/>
              </a:rPr>
              <a:t/>
            </a:r>
            <a:br>
              <a:rPr lang="it-IT" altLang="ja-JP" sz="1400" smtClean="0">
                <a:latin typeface="Comic Sans MS" panose="030F0702030302020204" pitchFamily="66" charset="0"/>
              </a:rPr>
            </a:br>
            <a:r>
              <a:rPr lang="it-IT" altLang="ja-JP" sz="1200" smtClean="0">
                <a:latin typeface="Comic Sans MS" panose="030F0702030302020204" pitchFamily="66" charset="0"/>
              </a:rPr>
              <a:t>Capacita' utili per lo svolgimento di attivita' lavorative</a:t>
            </a:r>
            <a:br>
              <a:rPr lang="it-IT" altLang="ja-JP" sz="1200" smtClean="0">
                <a:latin typeface="Comic Sans MS" panose="030F0702030302020204" pitchFamily="66" charset="0"/>
              </a:rPr>
            </a:br>
            <a:r>
              <a:rPr lang="it-IT" altLang="ja-JP" sz="1200" smtClean="0">
                <a:latin typeface="Comic Sans MS" panose="030F0702030302020204" pitchFamily="66" charset="0"/>
              </a:rPr>
              <a:t>(circoscrivere la definizione piu' rispondente alle capacita' della persona esaminata)</a:t>
            </a:r>
          </a:p>
          <a:p>
            <a:pPr marL="0" indent="0" algn="just" eaLnBrk="1" hangingPunct="1">
              <a:buFont typeface="Arial" panose="020B0604020202020204" pitchFamily="34" charset="0"/>
              <a:buNone/>
            </a:pPr>
            <a:r>
              <a:rPr lang="it-IT" altLang="it-IT" sz="1200" smtClean="0">
                <a:latin typeface="Comic Sans MS" panose="030F0702030302020204" pitchFamily="66" charset="0"/>
              </a:rPr>
              <a:t> </a:t>
            </a:r>
          </a:p>
          <a:p>
            <a:pPr marL="0" indent="0" algn="just" eaLnBrk="1" hangingPunct="1">
              <a:buFont typeface="Arial" panose="020B0604020202020204" pitchFamily="34" charset="0"/>
              <a:buNone/>
            </a:pPr>
            <a:r>
              <a:rPr lang="it-IT" altLang="it-IT" sz="1200" u="sng" smtClean="0">
                <a:solidFill>
                  <a:srgbClr val="FF0000"/>
                </a:solidFill>
                <a:latin typeface="Comic Sans MS" panose="030F0702030302020204" pitchFamily="66" charset="0"/>
              </a:rPr>
              <a:t>Attivita' mentali e relazionali:</a:t>
            </a:r>
          </a:p>
          <a:p>
            <a:pPr marL="0" indent="0" algn="just" eaLnBrk="1" hangingPunct="1"/>
            <a:r>
              <a:rPr lang="it-IT" altLang="it-IT" sz="1200" smtClean="0">
                <a:latin typeface="Comic Sans MS" panose="030F0702030302020204" pitchFamily="66" charset="0"/>
              </a:rPr>
              <a:t>capacita' di acquisire cognizioni e di impiegarle adeguatamente rispetto alle situazioni che si presentano (assente, minima, media, elevata, potenziale)</a:t>
            </a:r>
          </a:p>
          <a:p>
            <a:pPr marL="0" indent="0" algn="just" eaLnBrk="1" hangingPunct="1"/>
            <a:r>
              <a:rPr lang="it-IT" altLang="it-IT" sz="1200" smtClean="0">
                <a:latin typeface="Comic Sans MS" panose="030F0702030302020204" pitchFamily="66" charset="0"/>
              </a:rPr>
              <a:t>capacita' di mantenere un comportamento positivo e collaborativo nelle diverse situazioni relazionali (sul lavoro, in famiglia ...) (assente, minima, media, elevata, potenziale)</a:t>
            </a:r>
          </a:p>
          <a:p>
            <a:pPr marL="0" indent="0" algn="just" eaLnBrk="1" hangingPunct="1"/>
            <a:r>
              <a:rPr lang="it-IT" altLang="it-IT" sz="1200" smtClean="0">
                <a:latin typeface="Comic Sans MS" panose="030F0702030302020204" pitchFamily="66" charset="0"/>
              </a:rPr>
              <a:t>capacita' di affrontare una situazione di disagio causata dal ritmo lavorativo, dall'ambiente, dall'attivita' svolta ecc. (assente, minima, media, elevata, potenziale) capacita' di svolgere un lavoro di squadra (assente, minima, media, elevata, potenziale)</a:t>
            </a:r>
          </a:p>
          <a:p>
            <a:pPr marL="0" indent="0" algn="just" eaLnBrk="1" hangingPunct="1"/>
            <a:r>
              <a:rPr lang="it-IT" altLang="it-IT" sz="1200" smtClean="0">
                <a:latin typeface="Comic Sans MS" panose="030F0702030302020204" pitchFamily="66" charset="0"/>
              </a:rPr>
              <a:t>capacita' di svolgere un lavoro autonomamente (assente, minima, media, elevata, potenziale)</a:t>
            </a:r>
          </a:p>
          <a:p>
            <a:pPr marL="0" indent="0" algn="just" eaLnBrk="1" hangingPunct="1"/>
            <a:r>
              <a:rPr lang="it-IT" altLang="it-IT" sz="1200" smtClean="0">
                <a:latin typeface="Comic Sans MS" panose="030F0702030302020204" pitchFamily="66" charset="0"/>
              </a:rPr>
              <a:t>capacita' di svolgere un'attivita', ma con supervisione (assente, minima, media, elevata, potenziale)</a:t>
            </a:r>
          </a:p>
          <a:p>
            <a:pPr marL="0" indent="0" algn="just" eaLnBrk="1" hangingPunct="1"/>
            <a:r>
              <a:rPr lang="it-IT" altLang="it-IT" sz="1200" smtClean="0">
                <a:latin typeface="Comic Sans MS" panose="030F0702030302020204" pitchFamily="66" charset="0"/>
              </a:rPr>
              <a:t>capacita' di presentarsi bene e di curare adeguatamente la propria persona (assente, minima, media, elevata, potenziale)</a:t>
            </a:r>
          </a:p>
          <a:p>
            <a:pPr marL="0" indent="0" algn="just" eaLnBrk="1" hangingPunct="1"/>
            <a:r>
              <a:rPr lang="it-IT" altLang="it-IT" sz="1200" smtClean="0">
                <a:latin typeface="Comic Sans MS" panose="030F0702030302020204" pitchFamily="66" charset="0"/>
              </a:rPr>
              <a:t>Informazione:</a:t>
            </a:r>
          </a:p>
          <a:p>
            <a:pPr marL="0" indent="0" algn="just" eaLnBrk="1" hangingPunct="1"/>
            <a:r>
              <a:rPr lang="it-IT" altLang="it-IT" sz="1200" smtClean="0">
                <a:latin typeface="Comic Sans MS" panose="030F0702030302020204" pitchFamily="66" charset="0"/>
              </a:rPr>
              <a:t>capacita' di comprendere e memorizzare informazioni (assente, minima, media, elevata, potenziale)</a:t>
            </a:r>
          </a:p>
          <a:p>
            <a:pPr marL="0" indent="0" algn="just" eaLnBrk="1" hangingPunct="1"/>
            <a:r>
              <a:rPr lang="it-IT" altLang="it-IT" sz="1200" smtClean="0">
                <a:latin typeface="Comic Sans MS" panose="030F0702030302020204" pitchFamily="66" charset="0"/>
              </a:rPr>
              <a:t>capacita' di trasmettere informazioni coerenti e comprensibili a terzi mediante parola e/o scrittura (assente, minima, media, elevata, potenziale)</a:t>
            </a:r>
          </a:p>
          <a:p>
            <a:pPr marL="0" indent="0" algn="just" eaLnBrk="1" hangingPunct="1"/>
            <a:r>
              <a:rPr lang="it-IT" altLang="it-IT" sz="1200" smtClean="0">
                <a:latin typeface="Comic Sans MS" panose="030F0702030302020204" pitchFamily="66" charset="0"/>
              </a:rPr>
              <a:t>capacita' di esprimersi con altre modalita' (assente, minima, media, elevata, potenziale)</a:t>
            </a:r>
          </a:p>
          <a:p>
            <a:pPr marL="0" indent="0" eaLnBrk="1" hangingPunct="1">
              <a:buFont typeface="Arial" panose="020B0604020202020204" pitchFamily="34" charset="0"/>
              <a:buNone/>
            </a:pPr>
            <a:endParaRPr lang="it-IT" altLang="it-IT" sz="1200" smtClean="0">
              <a:latin typeface="Comic Sans MS" panose="030F0702030302020204" pitchFamily="66" charset="0"/>
            </a:endParaRPr>
          </a:p>
        </p:txBody>
      </p:sp>
      <p:pic>
        <p:nvPicPr>
          <p:cNvPr id="36869"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611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1000"/>
                                        <p:tgtEl>
                                          <p:spTgt spid="8">
                                            <p:txEl>
                                              <p:pRg st="5" end="5"/>
                                            </p:txEl>
                                          </p:spTgt>
                                        </p:tgtEl>
                                      </p:cBhvr>
                                    </p:animEffect>
                                    <p:anim calcmode="lin" valueType="num">
                                      <p:cBhvr>
                                        <p:cTn id="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5" end="5"/>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8">
                                            <p:txEl>
                                              <p:pRg st="6" end="6"/>
                                            </p:txEl>
                                          </p:spTgt>
                                        </p:tgtEl>
                                        <p:attrNameLst>
                                          <p:attrName>style.visibility</p:attrName>
                                        </p:attrNameLst>
                                      </p:cBhvr>
                                      <p:to>
                                        <p:strVal val="visible"/>
                                      </p:to>
                                    </p:set>
                                    <p:animEffect transition="in" filter="fade">
                                      <p:cBhvr>
                                        <p:cTn id="14" dur="1000"/>
                                        <p:tgtEl>
                                          <p:spTgt spid="8">
                                            <p:txEl>
                                              <p:pRg st="6" end="6"/>
                                            </p:txEl>
                                          </p:spTgt>
                                        </p:tgtEl>
                                      </p:cBhvr>
                                    </p:animEffect>
                                    <p:anim calcmode="lin" valueType="num">
                                      <p:cBhvr>
                                        <p:cTn id="1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8">
                                            <p:txEl>
                                              <p:pRg st="6" end="6"/>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xEl>
                                              <p:pRg st="6" end="6"/>
                                            </p:txEl>
                                          </p:spTgt>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1000"/>
                                        <p:tgtEl>
                                          <p:spTgt spid="8">
                                            <p:txEl>
                                              <p:pRg st="7" end="7"/>
                                            </p:txEl>
                                          </p:spTgt>
                                        </p:tgtEl>
                                      </p:cBhvr>
                                    </p:animEffect>
                                    <p:anim calcmode="lin" valueType="num">
                                      <p:cBhvr>
                                        <p:cTn id="2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8">
                                            <p:txEl>
                                              <p:pRg st="7" end="7"/>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xEl>
                                              <p:pRg st="7" end="7"/>
                                            </p:txEl>
                                          </p:spTgt>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anim calcmode="lin" valueType="num">
                                      <p:cBhvr>
                                        <p:cTn id="2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8">
                                            <p:txEl>
                                              <p:pRg st="8" end="8"/>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xEl>
                                              <p:pRg st="8" end="8"/>
                                            </p:txEl>
                                          </p:spTgt>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animEffect transition="in" filter="fade">
                                      <p:cBhvr>
                                        <p:cTn id="35" dur="1000"/>
                                        <p:tgtEl>
                                          <p:spTgt spid="8">
                                            <p:txEl>
                                              <p:pRg st="9" end="9"/>
                                            </p:txEl>
                                          </p:spTgt>
                                        </p:tgtEl>
                                      </p:cBhvr>
                                    </p:animEffect>
                                    <p:anim calcmode="lin" valueType="num">
                                      <p:cBhvr>
                                        <p:cTn id="36"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8">
                                            <p:txEl>
                                              <p:pRg st="9" end="9"/>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xEl>
                                              <p:pRg st="9" end="9"/>
                                            </p:txEl>
                                          </p:spTgt>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1000"/>
                                        <p:tgtEl>
                                          <p:spTgt spid="8">
                                            <p:txEl>
                                              <p:pRg st="10" end="10"/>
                                            </p:txEl>
                                          </p:spTgt>
                                        </p:tgtEl>
                                      </p:cBhvr>
                                    </p:animEffect>
                                    <p:anim calcmode="lin" valueType="num">
                                      <p:cBhvr>
                                        <p:cTn id="43"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8">
                                            <p:txEl>
                                              <p:pRg st="10" end="10"/>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xEl>
                                              <p:pRg st="10" end="10"/>
                                            </p:txEl>
                                          </p:spTgt>
                                        </p:tgtEl>
                                        <p:attrNameLst>
                                          <p:attrName>ppt_y</p:attrName>
                                        </p:attrNameLst>
                                      </p:cBhvr>
                                      <p:tavLst>
                                        <p:tav tm="0">
                                          <p:val>
                                            <p:strVal val="#ppt_y-.03"/>
                                          </p:val>
                                        </p:tav>
                                        <p:tav tm="100000">
                                          <p:val>
                                            <p:strVal val="#ppt_y"/>
                                          </p:val>
                                        </p:tav>
                                      </p:tavLst>
                                    </p:anim>
                                  </p:childTnLst>
                                </p:cTn>
                              </p:par>
                            </p:childTnLst>
                          </p:cTn>
                        </p:par>
                        <p:par>
                          <p:cTn id="46" fill="hold" nodeType="afterGroup">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8">
                                            <p:txEl>
                                              <p:pRg st="11" end="11"/>
                                            </p:txEl>
                                          </p:spTgt>
                                        </p:tgtEl>
                                        <p:attrNameLst>
                                          <p:attrName>style.visibility</p:attrName>
                                        </p:attrNameLst>
                                      </p:cBhvr>
                                      <p:to>
                                        <p:strVal val="visible"/>
                                      </p:to>
                                    </p:set>
                                    <p:animEffect transition="in" filter="fade">
                                      <p:cBhvr>
                                        <p:cTn id="49" dur="1000"/>
                                        <p:tgtEl>
                                          <p:spTgt spid="8">
                                            <p:txEl>
                                              <p:pRg st="11" end="11"/>
                                            </p:txEl>
                                          </p:spTgt>
                                        </p:tgtEl>
                                      </p:cBhvr>
                                    </p:animEffect>
                                    <p:anim calcmode="lin" valueType="num">
                                      <p:cBhvr>
                                        <p:cTn id="50"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8">
                                            <p:txEl>
                                              <p:pRg st="11" end="11"/>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
                                            <p:txEl>
                                              <p:pRg st="11" end="11"/>
                                            </p:txEl>
                                          </p:spTgt>
                                        </p:tgtEl>
                                        <p:attrNameLst>
                                          <p:attrName>ppt_y</p:attrName>
                                        </p:attrNameLst>
                                      </p:cBhvr>
                                      <p:tavLst>
                                        <p:tav tm="0">
                                          <p:val>
                                            <p:strVal val="#ppt_y-.03"/>
                                          </p:val>
                                        </p:tav>
                                        <p:tav tm="100000">
                                          <p:val>
                                            <p:strVal val="#ppt_y"/>
                                          </p:val>
                                        </p:tav>
                                      </p:tavLst>
                                    </p:anim>
                                  </p:childTnLst>
                                </p:cTn>
                              </p:par>
                            </p:childTnLst>
                          </p:cTn>
                        </p:par>
                        <p:par>
                          <p:cTn id="53" fill="hold" nodeType="afterGroup">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8">
                                            <p:txEl>
                                              <p:pRg st="12" end="12"/>
                                            </p:txEl>
                                          </p:spTgt>
                                        </p:tgtEl>
                                        <p:attrNameLst>
                                          <p:attrName>style.visibility</p:attrName>
                                        </p:attrNameLst>
                                      </p:cBhvr>
                                      <p:to>
                                        <p:strVal val="visible"/>
                                      </p:to>
                                    </p:set>
                                    <p:animEffect transition="in" filter="fade">
                                      <p:cBhvr>
                                        <p:cTn id="56" dur="1000"/>
                                        <p:tgtEl>
                                          <p:spTgt spid="8">
                                            <p:txEl>
                                              <p:pRg st="12" end="12"/>
                                            </p:txEl>
                                          </p:spTgt>
                                        </p:tgtEl>
                                      </p:cBhvr>
                                    </p:animEffect>
                                    <p:anim calcmode="lin" valueType="num">
                                      <p:cBhvr>
                                        <p:cTn id="57"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8">
                                            <p:txEl>
                                              <p:pRg st="12" end="12"/>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8">
                                            <p:txEl>
                                              <p:pRg st="12" end="12"/>
                                            </p:txEl>
                                          </p:spTgt>
                                        </p:tgtEl>
                                        <p:attrNameLst>
                                          <p:attrName>ppt_y</p:attrName>
                                        </p:attrNameLst>
                                      </p:cBhvr>
                                      <p:tavLst>
                                        <p:tav tm="0">
                                          <p:val>
                                            <p:strVal val="#ppt_y-.03"/>
                                          </p:val>
                                        </p:tav>
                                        <p:tav tm="100000">
                                          <p:val>
                                            <p:strVal val="#ppt_y"/>
                                          </p:val>
                                        </p:tav>
                                      </p:tavLst>
                                    </p:anim>
                                  </p:childTnLst>
                                </p:cTn>
                              </p:par>
                            </p:childTnLst>
                          </p:cTn>
                        </p:par>
                        <p:par>
                          <p:cTn id="60" fill="hold" nodeType="afterGroup">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8">
                                            <p:txEl>
                                              <p:pRg st="13" end="13"/>
                                            </p:txEl>
                                          </p:spTgt>
                                        </p:tgtEl>
                                        <p:attrNameLst>
                                          <p:attrName>style.visibility</p:attrName>
                                        </p:attrNameLst>
                                      </p:cBhvr>
                                      <p:to>
                                        <p:strVal val="visible"/>
                                      </p:to>
                                    </p:set>
                                    <p:animEffect transition="in" filter="fade">
                                      <p:cBhvr>
                                        <p:cTn id="63" dur="1000"/>
                                        <p:tgtEl>
                                          <p:spTgt spid="8">
                                            <p:txEl>
                                              <p:pRg st="13" end="13"/>
                                            </p:txEl>
                                          </p:spTgt>
                                        </p:tgtEl>
                                      </p:cBhvr>
                                    </p:animEffect>
                                    <p:anim calcmode="lin" valueType="num">
                                      <p:cBhvr>
                                        <p:cTn id="64"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8">
                                            <p:txEl>
                                              <p:pRg st="13" end="13"/>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
                                            <p:txEl>
                                              <p:pRg st="13" end="13"/>
                                            </p:txEl>
                                          </p:spTgt>
                                        </p:tgtEl>
                                        <p:attrNameLst>
                                          <p:attrName>ppt_y</p:attrName>
                                        </p:attrNameLst>
                                      </p:cBhvr>
                                      <p:tavLst>
                                        <p:tav tm="0">
                                          <p:val>
                                            <p:strVal val="#ppt_y-.03"/>
                                          </p:val>
                                        </p:tav>
                                        <p:tav tm="100000">
                                          <p:val>
                                            <p:strVal val="#ppt_y"/>
                                          </p:val>
                                        </p:tav>
                                      </p:tavLst>
                                    </p:anim>
                                  </p:childTnLst>
                                </p:cTn>
                              </p:par>
                            </p:childTnLst>
                          </p:cTn>
                        </p:par>
                        <p:par>
                          <p:cTn id="67" fill="hold" nodeType="afterGroup">
                            <p:stCondLst>
                              <p:cond delay="9000"/>
                            </p:stCondLst>
                            <p:childTnLst>
                              <p:par>
                                <p:cTn id="68" presetID="37" presetClass="entr" presetSubtype="0" fill="hold" grpId="0" nodeType="afterEffect">
                                  <p:stCondLst>
                                    <p:cond delay="0"/>
                                  </p:stCondLst>
                                  <p:childTnLst>
                                    <p:set>
                                      <p:cBhvr>
                                        <p:cTn id="69" dur="1" fill="hold">
                                          <p:stCondLst>
                                            <p:cond delay="0"/>
                                          </p:stCondLst>
                                        </p:cTn>
                                        <p:tgtEl>
                                          <p:spTgt spid="8">
                                            <p:txEl>
                                              <p:pRg st="14" end="14"/>
                                            </p:txEl>
                                          </p:spTgt>
                                        </p:tgtEl>
                                        <p:attrNameLst>
                                          <p:attrName>style.visibility</p:attrName>
                                        </p:attrNameLst>
                                      </p:cBhvr>
                                      <p:to>
                                        <p:strVal val="visible"/>
                                      </p:to>
                                    </p:set>
                                    <p:animEffect transition="in" filter="fade">
                                      <p:cBhvr>
                                        <p:cTn id="70" dur="1000"/>
                                        <p:tgtEl>
                                          <p:spTgt spid="8">
                                            <p:txEl>
                                              <p:pRg st="14" end="14"/>
                                            </p:txEl>
                                          </p:spTgt>
                                        </p:tgtEl>
                                      </p:cBhvr>
                                    </p:animEffect>
                                    <p:anim calcmode="lin" valueType="num">
                                      <p:cBhvr>
                                        <p:cTn id="71" dur="1000" fill="hold"/>
                                        <p:tgtEl>
                                          <p:spTgt spid="8">
                                            <p:txEl>
                                              <p:pRg st="14" end="14"/>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8">
                                            <p:txEl>
                                              <p:pRg st="14" end="14"/>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8">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3131840" y="116633"/>
            <a:ext cx="3384376" cy="1800200"/>
          </a:xfrm>
        </p:spPr>
        <p:txBody>
          <a:bodyPr>
            <a:noAutofit/>
          </a:bodyPr>
          <a:lstStyle/>
          <a:p>
            <a:r>
              <a:rPr lang="it-IT" sz="1800" i="1" dirty="0" smtClean="0">
                <a:solidFill>
                  <a:schemeClr val="tx2"/>
                </a:solidFill>
              </a:rPr>
              <a:t>«Dall’essere di Parmenide al valore della persona: tra storia e medicina legale della Pubblica Amministrazione» </a:t>
            </a:r>
            <a:endParaRPr lang="it-IT" sz="1800" i="1" dirty="0">
              <a:solidFill>
                <a:schemeClr val="tx2"/>
              </a:solidFill>
            </a:endParaRPr>
          </a:p>
        </p:txBody>
      </p:sp>
      <p:sp>
        <p:nvSpPr>
          <p:cNvPr id="3" name="Sottotitolo 2"/>
          <p:cNvSpPr>
            <a:spLocks noGrp="1"/>
          </p:cNvSpPr>
          <p:nvPr>
            <p:ph type="subTitle" idx="1"/>
          </p:nvPr>
        </p:nvSpPr>
        <p:spPr>
          <a:xfrm>
            <a:off x="971600" y="2852936"/>
            <a:ext cx="7416824" cy="3816424"/>
          </a:xfrm>
        </p:spPr>
        <p:txBody>
          <a:bodyPr>
            <a:normAutofit fontScale="85000" lnSpcReduction="20000"/>
          </a:bodyPr>
          <a:lstStyle/>
          <a:p>
            <a:endParaRPr lang="it-IT" dirty="0" smtClean="0"/>
          </a:p>
          <a:p>
            <a:r>
              <a:rPr lang="it-IT" b="1" dirty="0" smtClean="0">
                <a:solidFill>
                  <a:schemeClr val="tx2"/>
                </a:solidFill>
              </a:rPr>
              <a:t>Dott.ssa FRANCA FRANCHI</a:t>
            </a:r>
          </a:p>
          <a:p>
            <a:r>
              <a:rPr lang="it-IT" i="1" dirty="0" smtClean="0">
                <a:solidFill>
                  <a:schemeClr val="tx2"/>
                </a:solidFill>
              </a:rPr>
              <a:t>Direttore dell’Ufficio III</a:t>
            </a:r>
          </a:p>
          <a:p>
            <a:r>
              <a:rPr lang="it-IT" i="1" dirty="0" smtClean="0">
                <a:solidFill>
                  <a:schemeClr val="tx2"/>
                </a:solidFill>
              </a:rPr>
              <a:t>della Direzione dei Servizi del Tesoro </a:t>
            </a:r>
          </a:p>
          <a:p>
            <a:r>
              <a:rPr lang="it-IT" i="1" dirty="0" smtClean="0">
                <a:solidFill>
                  <a:schemeClr val="tx2"/>
                </a:solidFill>
              </a:rPr>
              <a:t>del Ministero dell’Economia e delle Finanze</a:t>
            </a:r>
          </a:p>
          <a:p>
            <a:endParaRPr lang="it-IT" dirty="0" smtClean="0"/>
          </a:p>
          <a:p>
            <a:endParaRPr lang="it-IT" dirty="0"/>
          </a:p>
          <a:p>
            <a:endParaRPr lang="it-IT" dirty="0" smtClean="0"/>
          </a:p>
          <a:p>
            <a:endParaRPr lang="it-IT" dirty="0"/>
          </a:p>
          <a:p>
            <a:pPr lvl="1"/>
            <a:r>
              <a:rPr lang="it-IT" sz="1600" dirty="0" smtClean="0">
                <a:solidFill>
                  <a:schemeClr val="tx2"/>
                </a:solidFill>
              </a:rPr>
              <a:t>Ascea – </a:t>
            </a:r>
            <a:r>
              <a:rPr lang="it-IT" sz="1600" dirty="0" err="1" smtClean="0">
                <a:solidFill>
                  <a:schemeClr val="tx2"/>
                </a:solidFill>
              </a:rPr>
              <a:t>Casalvelino</a:t>
            </a:r>
            <a:r>
              <a:rPr lang="it-IT" sz="1600" dirty="0" smtClean="0">
                <a:solidFill>
                  <a:schemeClr val="tx2"/>
                </a:solidFill>
              </a:rPr>
              <a:t> 28-29-30 settembre 2016</a:t>
            </a:r>
          </a:p>
          <a:p>
            <a:r>
              <a:rPr lang="it-IT" sz="2000" dirty="0" smtClean="0">
                <a:solidFill>
                  <a:schemeClr val="tx2"/>
                </a:solidFill>
              </a:rPr>
              <a:t>Associazione nazionale di Medicina Legale per la Pubblica Amministrazione</a:t>
            </a:r>
          </a:p>
          <a:p>
            <a:r>
              <a:rPr lang="it-IT" sz="2000" dirty="0" smtClean="0">
                <a:solidFill>
                  <a:schemeClr val="tx2"/>
                </a:solidFill>
              </a:rPr>
              <a:t>I Congresso Nazionale </a:t>
            </a:r>
            <a:endParaRPr lang="it-IT" sz="2000" dirty="0">
              <a:solidFill>
                <a:schemeClr val="tx2"/>
              </a:solidFill>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742" y="332656"/>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252028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5996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7890"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37891" name="Segnaposto contenuto 5"/>
          <p:cNvSpPr>
            <a:spLocks noGrp="1"/>
          </p:cNvSpPr>
          <p:nvPr>
            <p:ph sz="half" idx="1"/>
          </p:nvPr>
        </p:nvSpPr>
        <p:spPr>
          <a:xfrm>
            <a:off x="2771775" y="6021388"/>
            <a:ext cx="4103688" cy="647700"/>
          </a:xfrm>
        </p:spPr>
        <p:txBody>
          <a:bodyPr/>
          <a:lstStyle/>
          <a:p>
            <a:pPr marL="0" indent="0" algn="ctr" eaLnBrk="1" hangingPunct="1">
              <a:buFont typeface="Arial" panose="020B0604020202020204" pitchFamily="34" charset="0"/>
              <a:buNone/>
            </a:pPr>
            <a:r>
              <a:rPr lang="it-IT" altLang="it-IT" sz="900" smtClean="0">
                <a:solidFill>
                  <a:schemeClr val="tx2"/>
                </a:solidFill>
              </a:rPr>
              <a:t>Ascea – Casalvelino 28-29-30 settembre 2016</a:t>
            </a:r>
          </a:p>
          <a:p>
            <a:pPr marL="0" indent="0" algn="ctr" eaLnBrk="1" hangingPunct="1">
              <a:buFont typeface="Arial" panose="020B0604020202020204" pitchFamily="34" charset="0"/>
              <a:buNone/>
            </a:pPr>
            <a:r>
              <a:rPr lang="it-IT" altLang="it-IT" sz="9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900" smtClean="0">
                <a:solidFill>
                  <a:schemeClr val="tx2"/>
                </a:solidFill>
              </a:rPr>
              <a:t>I Congresso Nazionale </a:t>
            </a:r>
          </a:p>
        </p:txBody>
      </p:sp>
      <p:sp>
        <p:nvSpPr>
          <p:cNvPr id="8" name="Segnaposto contenuto 7"/>
          <p:cNvSpPr>
            <a:spLocks noGrp="1"/>
          </p:cNvSpPr>
          <p:nvPr>
            <p:ph sz="half" idx="2"/>
          </p:nvPr>
        </p:nvSpPr>
        <p:spPr>
          <a:xfrm>
            <a:off x="468313" y="836613"/>
            <a:ext cx="8218487" cy="4875212"/>
          </a:xfrm>
        </p:spPr>
        <p:txBody>
          <a:bodyPr rtlCol="0">
            <a:noAutofit/>
          </a:bodyPr>
          <a:lstStyle/>
          <a:p>
            <a:pPr marL="0" indent="0" eaLnBrk="1" fontAlgn="auto" hangingPunct="1">
              <a:spcAft>
                <a:spcPts val="0"/>
              </a:spcAft>
              <a:buFont typeface="Arial" panose="020B0604020202020204" pitchFamily="34" charset="0"/>
              <a:buNone/>
              <a:defRPr/>
            </a:pPr>
            <a:r>
              <a:rPr lang="it-IT" sz="1800" u="sng" dirty="0">
                <a:solidFill>
                  <a:srgbClr val="FF0000"/>
                </a:solidFill>
                <a:latin typeface="Comic Sans MS"/>
                <a:ea typeface="+mn-ea"/>
                <a:cs typeface="Comic Sans MS"/>
              </a:rPr>
              <a:t>Postura:</a:t>
            </a:r>
          </a:p>
          <a:p>
            <a:pPr algn="just" eaLnBrk="1" fontAlgn="auto" hangingPunct="1">
              <a:spcAft>
                <a:spcPts val="0"/>
              </a:spcAft>
              <a:defRPr/>
            </a:pPr>
            <a:r>
              <a:rPr lang="it-IT" sz="1800" dirty="0" err="1">
                <a:latin typeface="Comic Sans MS"/>
                <a:ea typeface="+mn-ea"/>
                <a:cs typeface="Comic Sans MS"/>
              </a:rPr>
              <a:t>capacita'</a:t>
            </a:r>
            <a:r>
              <a:rPr lang="it-IT" sz="1800" dirty="0">
                <a:latin typeface="Comic Sans MS"/>
                <a:ea typeface="+mn-ea"/>
                <a:cs typeface="Comic Sans MS"/>
              </a:rPr>
              <a:t> di mantenere la posizione seduta (assente, minima, media, elevata, potenziale)</a:t>
            </a:r>
          </a:p>
          <a:p>
            <a:pPr algn="just" eaLnBrk="1" fontAlgn="auto" hangingPunct="1">
              <a:spcAft>
                <a:spcPts val="0"/>
              </a:spcAft>
              <a:defRPr/>
            </a:pPr>
            <a:r>
              <a:rPr lang="it-IT" sz="1800" dirty="0" err="1">
                <a:latin typeface="Comic Sans MS"/>
                <a:ea typeface="+mn-ea"/>
                <a:cs typeface="Comic Sans MS"/>
              </a:rPr>
              <a:t>capacita'</a:t>
            </a:r>
            <a:r>
              <a:rPr lang="it-IT" sz="1800" dirty="0">
                <a:latin typeface="Comic Sans MS"/>
                <a:ea typeface="+mn-ea"/>
                <a:cs typeface="Comic Sans MS"/>
              </a:rPr>
              <a:t> di rimanere in piedi (assente, minima, media, elevata, potenziale)</a:t>
            </a:r>
          </a:p>
          <a:p>
            <a:pPr algn="just" eaLnBrk="1" fontAlgn="auto" hangingPunct="1">
              <a:spcAft>
                <a:spcPts val="0"/>
              </a:spcAft>
              <a:defRPr/>
            </a:pPr>
            <a:r>
              <a:rPr lang="it-IT" sz="1800" dirty="0" err="1">
                <a:latin typeface="Comic Sans MS"/>
                <a:ea typeface="+mn-ea"/>
                <a:cs typeface="Comic Sans MS"/>
              </a:rPr>
              <a:t>capacita'</a:t>
            </a:r>
            <a:r>
              <a:rPr lang="it-IT" sz="1800" dirty="0">
                <a:latin typeface="Comic Sans MS"/>
                <a:ea typeface="+mn-ea"/>
                <a:cs typeface="Comic Sans MS"/>
              </a:rPr>
              <a:t> di piegare le ginocchia e rimanere sulle ginocchia in tale posizione (assente, minima, media, elevata, potenziale)</a:t>
            </a:r>
          </a:p>
          <a:p>
            <a:pPr algn="just" eaLnBrk="1" fontAlgn="auto" hangingPunct="1">
              <a:spcAft>
                <a:spcPts val="0"/>
              </a:spcAft>
              <a:defRPr/>
            </a:pPr>
            <a:r>
              <a:rPr lang="it-IT" sz="1800" dirty="0" err="1">
                <a:latin typeface="Comic Sans MS"/>
                <a:ea typeface="+mn-ea"/>
                <a:cs typeface="Comic Sans MS"/>
              </a:rPr>
              <a:t>capacita'</a:t>
            </a:r>
            <a:r>
              <a:rPr lang="it-IT" sz="1800" dirty="0">
                <a:latin typeface="Comic Sans MS"/>
                <a:ea typeface="+mn-ea"/>
                <a:cs typeface="Comic Sans MS"/>
              </a:rPr>
              <a:t> di piegare completamente le ginocchia e di mantenersi in equilibrio sui talloni (assente, minima, media, elevata, potenziale)</a:t>
            </a:r>
          </a:p>
          <a:p>
            <a:pPr algn="just" eaLnBrk="1" fontAlgn="auto" hangingPunct="1">
              <a:spcAft>
                <a:spcPts val="0"/>
              </a:spcAft>
              <a:defRPr/>
            </a:pPr>
            <a:r>
              <a:rPr lang="it-IT" sz="1800" dirty="0" err="1">
                <a:latin typeface="Comic Sans MS"/>
                <a:ea typeface="+mn-ea"/>
                <a:cs typeface="Comic Sans MS"/>
              </a:rPr>
              <a:t>capacita'</a:t>
            </a:r>
            <a:r>
              <a:rPr lang="it-IT" sz="1800" dirty="0">
                <a:latin typeface="Comic Sans MS"/>
                <a:ea typeface="+mn-ea"/>
                <a:cs typeface="Comic Sans MS"/>
              </a:rPr>
              <a:t> di distendersi su una superficie piana orizzontale e di mantenere tale posizione (assente, minima, media, elevata, potenziale)</a:t>
            </a:r>
          </a:p>
          <a:p>
            <a:pPr algn="just" eaLnBrk="1" fontAlgn="auto" hangingPunct="1">
              <a:spcAft>
                <a:spcPts val="0"/>
              </a:spcAft>
              <a:defRPr/>
            </a:pPr>
            <a:r>
              <a:rPr lang="it-IT" sz="1800" dirty="0" err="1">
                <a:latin typeface="Comic Sans MS"/>
                <a:ea typeface="+mn-ea"/>
                <a:cs typeface="Comic Sans MS"/>
              </a:rPr>
              <a:t>capacita'</a:t>
            </a:r>
            <a:r>
              <a:rPr lang="it-IT" sz="1800" dirty="0">
                <a:latin typeface="Comic Sans MS"/>
                <a:ea typeface="+mn-ea"/>
                <a:cs typeface="Comic Sans MS"/>
              </a:rPr>
              <a:t> di passare da una posizione del corpo ad un'altra (es. da seduti a distesi e viceversa, da seduti a in piedi, da in piedi a distesi ecc.) (assente, minima, media, elevata, potenziale)</a:t>
            </a:r>
          </a:p>
          <a:p>
            <a:pPr algn="just" eaLnBrk="1" fontAlgn="auto" hangingPunct="1">
              <a:spcAft>
                <a:spcPts val="0"/>
              </a:spcAft>
              <a:defRPr/>
            </a:pPr>
            <a:r>
              <a:rPr lang="it-IT" sz="1800" dirty="0" err="1">
                <a:latin typeface="Comic Sans MS"/>
                <a:ea typeface="+mn-ea"/>
                <a:cs typeface="Comic Sans MS"/>
              </a:rPr>
              <a:t>capacita'</a:t>
            </a:r>
            <a:r>
              <a:rPr lang="it-IT" sz="1800" dirty="0">
                <a:latin typeface="Comic Sans MS"/>
                <a:ea typeface="+mn-ea"/>
                <a:cs typeface="Comic Sans MS"/>
              </a:rPr>
              <a:t> di piegare in avanti e/o in basso la schiena e il corpo (assente, minima, media, elevata, potenziale)</a:t>
            </a:r>
          </a:p>
          <a:p>
            <a:pPr marL="0" indent="0" eaLnBrk="1" fontAlgn="auto" hangingPunct="1">
              <a:spcAft>
                <a:spcPts val="0"/>
              </a:spcAft>
              <a:buFont typeface="Arial" panose="020B0604020202020204" pitchFamily="34" charset="0"/>
              <a:buNone/>
              <a:defRPr/>
            </a:pPr>
            <a:endParaRPr lang="it-IT" sz="1800" dirty="0">
              <a:latin typeface="Comic Sans MS"/>
              <a:ea typeface="+mn-ea"/>
              <a:cs typeface="Comic Sans MS"/>
            </a:endParaRPr>
          </a:p>
        </p:txBody>
      </p:sp>
      <p:pic>
        <p:nvPicPr>
          <p:cNvPr id="37893"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450"/>
            <a:ext cx="19224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310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8">
                                            <p:txEl>
                                              <p:pRg st="5" end="5"/>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xEl>
                                              <p:pRg st="5" end="5"/>
                                            </p:txEl>
                                          </p:spTgt>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8">
                                            <p:txEl>
                                              <p:pRg st="6" end="6"/>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xEl>
                                              <p:pRg st="6" end="6"/>
                                            </p:txEl>
                                          </p:spTgt>
                                        </p:tgtEl>
                                        <p:attrNameLst>
                                          <p:attrName>ppt_y</p:attrName>
                                        </p:attrNameLst>
                                      </p:cBhvr>
                                      <p:tavLst>
                                        <p:tav tm="0">
                                          <p:val>
                                            <p:strVal val="#ppt_y-.03"/>
                                          </p:val>
                                        </p:tav>
                                        <p:tav tm="100000">
                                          <p:val>
                                            <p:strVal val="#ppt_y"/>
                                          </p:val>
                                        </p:tav>
                                      </p:tavLst>
                                    </p:anim>
                                  </p:childTnLst>
                                </p:cTn>
                              </p:par>
                            </p:childTnLst>
                          </p:cTn>
                        </p:par>
                        <p:par>
                          <p:cTn id="46" fill="hold" nodeType="afterGroup">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8">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8914"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a:bodyPr>
          <a:lstStyle/>
          <a:p>
            <a:pPr marL="0" indent="0" algn="ctr" eaLnBrk="1" hangingPunct="1">
              <a:buFont typeface="Arial" panose="020B0604020202020204" pitchFamily="34" charset="0"/>
              <a:buNone/>
            </a:pPr>
            <a:r>
              <a:rPr lang="it-IT" altLang="it-IT" sz="900" smtClean="0"/>
              <a:t>Ascea – Casalvelino 28-29-30 settembre 2016</a:t>
            </a:r>
          </a:p>
          <a:p>
            <a:pPr marL="0" indent="0" algn="ctr" eaLnBrk="1" hangingPunct="1">
              <a:buFont typeface="Arial" panose="020B0604020202020204" pitchFamily="34" charset="0"/>
              <a:buNone/>
            </a:pPr>
            <a:r>
              <a:rPr lang="it-IT" altLang="it-IT" sz="900" smtClean="0"/>
              <a:t>Associazione nazionale di Medicina Legale per la Pubblica Amministrazione</a:t>
            </a:r>
          </a:p>
          <a:p>
            <a:pPr marL="0" indent="0" algn="ctr" eaLnBrk="1" hangingPunct="1">
              <a:buFont typeface="Arial" panose="020B0604020202020204" pitchFamily="34" charset="0"/>
              <a:buNone/>
            </a:pPr>
            <a:r>
              <a:rPr lang="it-IT" altLang="it-IT" sz="900" smtClean="0"/>
              <a:t>I Congresso Nazionale </a:t>
            </a:r>
          </a:p>
          <a:p>
            <a:pPr marL="0" indent="0" eaLnBrk="1" hangingPunct="1"/>
            <a:endParaRPr lang="it-IT" altLang="it-IT" sz="900" smtClean="0"/>
          </a:p>
        </p:txBody>
      </p:sp>
      <p:sp>
        <p:nvSpPr>
          <p:cNvPr id="8" name="Segnaposto contenuto 7"/>
          <p:cNvSpPr>
            <a:spLocks noGrp="1"/>
          </p:cNvSpPr>
          <p:nvPr>
            <p:ph sz="half" idx="2"/>
          </p:nvPr>
        </p:nvSpPr>
        <p:spPr>
          <a:xfrm>
            <a:off x="468313" y="836613"/>
            <a:ext cx="8218487" cy="4875212"/>
          </a:xfrm>
        </p:spPr>
        <p:txBody>
          <a:bodyPr>
            <a:noAutofit/>
          </a:bodyPr>
          <a:lstStyle/>
          <a:p>
            <a:pPr marL="0" indent="0" eaLnBrk="1" hangingPunct="1">
              <a:buFont typeface="Arial" panose="020B0604020202020204" pitchFamily="34" charset="0"/>
              <a:buNone/>
            </a:pPr>
            <a:r>
              <a:rPr lang="it-IT" altLang="it-IT" sz="1400" u="sng" smtClean="0">
                <a:solidFill>
                  <a:srgbClr val="FF0000"/>
                </a:solidFill>
                <a:latin typeface="Comic Sans MS" panose="030F0702030302020204" pitchFamily="66" charset="0"/>
              </a:rPr>
              <a:t>Locomozione:</a:t>
            </a:r>
          </a:p>
          <a:p>
            <a:pPr marL="0" indent="0" eaLnBrk="1" hangingPunct="1"/>
            <a:r>
              <a:rPr lang="it-IT" altLang="it-IT" sz="1400" smtClean="0">
                <a:latin typeface="Comic Sans MS" panose="030F0702030302020204" pitchFamily="66" charset="0"/>
              </a:rPr>
              <a:t>capacita' di spostarsi su un piano orizzontale o inclinato servendosi delle proprie gambe (assente, minima, media, elevata, potenziale)</a:t>
            </a:r>
          </a:p>
          <a:p>
            <a:pPr marL="0" indent="0" eaLnBrk="1" hangingPunct="1"/>
            <a:r>
              <a:rPr lang="it-IT" altLang="it-IT" sz="1400" smtClean="0">
                <a:latin typeface="Comic Sans MS" panose="030F0702030302020204" pitchFamily="66" charset="0"/>
              </a:rPr>
              <a:t>capacita' di spostarsi su un piano inclinato o su una superficie non piana (es. una scala) (assente, minima, media, elevata, potenziale)</a:t>
            </a:r>
          </a:p>
          <a:p>
            <a:pPr marL="0" indent="0" eaLnBrk="1" hangingPunct="1"/>
            <a:r>
              <a:rPr lang="it-IT" altLang="it-IT" sz="1400" smtClean="0">
                <a:latin typeface="Comic Sans MS" panose="030F0702030302020204" pitchFamily="66" charset="0"/>
              </a:rPr>
              <a:t>capacita' di spostare qualcosa/qualcuno da un posto ad un altro per mezzo di un veicolo (assente, minima, media, elevata, potenziale)</a:t>
            </a:r>
          </a:p>
          <a:p>
            <a:pPr marL="0" indent="0" eaLnBrk="1" hangingPunct="1"/>
            <a:r>
              <a:rPr lang="it-IT" altLang="it-IT" sz="1400" smtClean="0">
                <a:latin typeface="Comic Sans MS" panose="030F0702030302020204" pitchFamily="66" charset="0"/>
              </a:rPr>
              <a:t>Movimento delle estremita'/funzione degli arti:</a:t>
            </a:r>
          </a:p>
          <a:p>
            <a:pPr marL="0" indent="0" eaLnBrk="1" hangingPunct="1"/>
            <a:r>
              <a:rPr lang="it-IT" altLang="it-IT" sz="1400" smtClean="0">
                <a:latin typeface="Comic Sans MS" panose="030F0702030302020204" pitchFamily="66" charset="0"/>
              </a:rPr>
              <a:t>capacita' di muovere e usare gambe e braccia; capacita' di afferrare/spostare oggetti pesanti con le mani (assente, minima, media, elevata, potenziale)</a:t>
            </a:r>
          </a:p>
          <a:p>
            <a:pPr marL="0" indent="0" eaLnBrk="1" hangingPunct="1"/>
            <a:r>
              <a:rPr lang="it-IT" altLang="it-IT" sz="1400" smtClean="0">
                <a:latin typeface="Comic Sans MS" panose="030F0702030302020204" pitchFamily="66" charset="0"/>
              </a:rPr>
              <a:t>capacita' di servirsi delle mani per svariate operazioni che richiedano precisione (assente, minima, media, elevata, potenziale)</a:t>
            </a:r>
          </a:p>
          <a:p>
            <a:pPr marL="0" indent="0" eaLnBrk="1" hangingPunct="1"/>
            <a:r>
              <a:rPr lang="it-IT" altLang="it-IT" sz="1400" smtClean="0">
                <a:latin typeface="Comic Sans MS" panose="030F0702030302020204" pitchFamily="66" charset="0"/>
              </a:rPr>
              <a:t>capacita' di muovere o tenere fermi i piedi coscientemente (ad esempio: la capacita' di usare una pedaliera) (assente, minima, media, elevata, potenziale)</a:t>
            </a:r>
          </a:p>
          <a:p>
            <a:pPr marL="0" indent="0" eaLnBrk="1" hangingPunct="1"/>
            <a:r>
              <a:rPr lang="it-IT" altLang="it-IT" sz="1400" smtClean="0">
                <a:latin typeface="Comic Sans MS" panose="030F0702030302020204" pitchFamily="66" charset="0"/>
              </a:rPr>
              <a:t>Attivita' complesse attivita' fisica associata a resistenza:</a:t>
            </a:r>
          </a:p>
          <a:p>
            <a:pPr marL="0" indent="0" eaLnBrk="1" hangingPunct="1"/>
            <a:r>
              <a:rPr lang="it-IT" altLang="it-IT" sz="1400" smtClean="0">
                <a:latin typeface="Comic Sans MS" panose="030F0702030302020204" pitchFamily="66" charset="0"/>
              </a:rPr>
              <a:t>capacita' di compiere lavori che richiedono sforzi fisici e capacita' di sopportare lo sforzo per periodi piu' o meno lunghi (assente, minima, media, elevata, potenziale)</a:t>
            </a:r>
          </a:p>
          <a:p>
            <a:pPr marL="0" indent="0" eaLnBrk="1" hangingPunct="1"/>
            <a:r>
              <a:rPr lang="it-IT" altLang="it-IT" sz="1400" smtClean="0">
                <a:latin typeface="Comic Sans MS" panose="030F0702030302020204" pitchFamily="66" charset="0"/>
              </a:rPr>
              <a:t>capacita' di mantenere la posizione in cui ci si trova, determinata dall'interazione ed efficienza di altre capacita' (ad es. capacita' di ricevere informazioni esterne ed interne alla propria struttura corporea, capacita' di posizionarsi nello spazio in modo adeguato ecc.) (assente, minima, media, elevata, potenziale)</a:t>
            </a:r>
          </a:p>
          <a:p>
            <a:pPr marL="0" indent="0" eaLnBrk="1" hangingPunct="1">
              <a:buFont typeface="Arial" panose="020B0604020202020204" pitchFamily="34" charset="0"/>
              <a:buNone/>
            </a:pPr>
            <a:endParaRPr lang="it-IT" altLang="it-IT" sz="1400" smtClean="0">
              <a:latin typeface="Comic Sans MS" panose="030F0702030302020204" pitchFamily="66" charset="0"/>
            </a:endParaRPr>
          </a:p>
        </p:txBody>
      </p:sp>
      <p:pic>
        <p:nvPicPr>
          <p:cNvPr id="38917"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988"/>
            <a:ext cx="19224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014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8">
                                            <p:txEl>
                                              <p:pRg st="5" end="5"/>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xEl>
                                              <p:pRg st="5" end="5"/>
                                            </p:txEl>
                                          </p:spTgt>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8">
                                            <p:txEl>
                                              <p:pRg st="6" end="6"/>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xEl>
                                              <p:pRg st="6" end="6"/>
                                            </p:txEl>
                                          </p:spTgt>
                                        </p:tgtEl>
                                        <p:attrNameLst>
                                          <p:attrName>ppt_y</p:attrName>
                                        </p:attrNameLst>
                                      </p:cBhvr>
                                      <p:tavLst>
                                        <p:tav tm="0">
                                          <p:val>
                                            <p:strVal val="#ppt_y-.03"/>
                                          </p:val>
                                        </p:tav>
                                        <p:tav tm="100000">
                                          <p:val>
                                            <p:strVal val="#ppt_y"/>
                                          </p:val>
                                        </p:tav>
                                      </p:tavLst>
                                    </p:anim>
                                  </p:childTnLst>
                                </p:cTn>
                              </p:par>
                            </p:childTnLst>
                          </p:cTn>
                        </p:par>
                        <p:par>
                          <p:cTn id="46" fill="hold" nodeType="afterGroup">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8">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
                                            <p:txEl>
                                              <p:pRg st="7" end="7"/>
                                            </p:txEl>
                                          </p:spTgt>
                                        </p:tgtEl>
                                        <p:attrNameLst>
                                          <p:attrName>ppt_y</p:attrName>
                                        </p:attrNameLst>
                                      </p:cBhvr>
                                      <p:tavLst>
                                        <p:tav tm="0">
                                          <p:val>
                                            <p:strVal val="#ppt_y-.03"/>
                                          </p:val>
                                        </p:tav>
                                        <p:tav tm="100000">
                                          <p:val>
                                            <p:strVal val="#ppt_y"/>
                                          </p:val>
                                        </p:tav>
                                      </p:tavLst>
                                    </p:anim>
                                  </p:childTnLst>
                                </p:cTn>
                              </p:par>
                            </p:childTnLst>
                          </p:cTn>
                        </p:par>
                        <p:par>
                          <p:cTn id="53" fill="hold" nodeType="afterGroup">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Effect transition="in" filter="fade">
                                      <p:cBhvr>
                                        <p:cTn id="56" dur="1000"/>
                                        <p:tgtEl>
                                          <p:spTgt spid="8">
                                            <p:txEl>
                                              <p:pRg st="8" end="8"/>
                                            </p:txEl>
                                          </p:spTgt>
                                        </p:tgtEl>
                                      </p:cBhvr>
                                    </p:animEffect>
                                    <p:anim calcmode="lin" valueType="num">
                                      <p:cBhvr>
                                        <p:cTn id="5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8">
                                            <p:txEl>
                                              <p:pRg st="8" end="8"/>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8">
                                            <p:txEl>
                                              <p:pRg st="8" end="8"/>
                                            </p:txEl>
                                          </p:spTgt>
                                        </p:tgtEl>
                                        <p:attrNameLst>
                                          <p:attrName>ppt_y</p:attrName>
                                        </p:attrNameLst>
                                      </p:cBhvr>
                                      <p:tavLst>
                                        <p:tav tm="0">
                                          <p:val>
                                            <p:strVal val="#ppt_y-.03"/>
                                          </p:val>
                                        </p:tav>
                                        <p:tav tm="100000">
                                          <p:val>
                                            <p:strVal val="#ppt_y"/>
                                          </p:val>
                                        </p:tav>
                                      </p:tavLst>
                                    </p:anim>
                                  </p:childTnLst>
                                </p:cTn>
                              </p:par>
                            </p:childTnLst>
                          </p:cTn>
                        </p:par>
                        <p:par>
                          <p:cTn id="60" fill="hold" nodeType="afterGroup">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Effect transition="in" filter="fade">
                                      <p:cBhvr>
                                        <p:cTn id="63" dur="1000"/>
                                        <p:tgtEl>
                                          <p:spTgt spid="8">
                                            <p:txEl>
                                              <p:pRg st="9" end="9"/>
                                            </p:txEl>
                                          </p:spTgt>
                                        </p:tgtEl>
                                      </p:cBhvr>
                                    </p:animEffect>
                                    <p:anim calcmode="lin" valueType="num">
                                      <p:cBhvr>
                                        <p:cTn id="64"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8">
                                            <p:txEl>
                                              <p:pRg st="9" end="9"/>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
                                            <p:txEl>
                                              <p:pRg st="9" end="9"/>
                                            </p:txEl>
                                          </p:spTgt>
                                        </p:tgtEl>
                                        <p:attrNameLst>
                                          <p:attrName>ppt_y</p:attrName>
                                        </p:attrNameLst>
                                      </p:cBhvr>
                                      <p:tavLst>
                                        <p:tav tm="0">
                                          <p:val>
                                            <p:strVal val="#ppt_y-.03"/>
                                          </p:val>
                                        </p:tav>
                                        <p:tav tm="100000">
                                          <p:val>
                                            <p:strVal val="#ppt_y"/>
                                          </p:val>
                                        </p:tav>
                                      </p:tavLst>
                                    </p:anim>
                                  </p:childTnLst>
                                </p:cTn>
                              </p:par>
                            </p:childTnLst>
                          </p:cTn>
                        </p:par>
                        <p:par>
                          <p:cTn id="67" fill="hold" nodeType="afterGroup">
                            <p:stCondLst>
                              <p:cond delay="9000"/>
                            </p:stCondLst>
                            <p:childTnLst>
                              <p:par>
                                <p:cTn id="68" presetID="37" presetClass="entr" presetSubtype="0" fill="hold" grpId="0" nodeType="afterEffect">
                                  <p:stCondLst>
                                    <p:cond delay="0"/>
                                  </p:stCondLst>
                                  <p:childTnLst>
                                    <p:set>
                                      <p:cBhvr>
                                        <p:cTn id="69" dur="1" fill="hold">
                                          <p:stCondLst>
                                            <p:cond delay="0"/>
                                          </p:stCondLst>
                                        </p:cTn>
                                        <p:tgtEl>
                                          <p:spTgt spid="8">
                                            <p:txEl>
                                              <p:pRg st="10" end="10"/>
                                            </p:txEl>
                                          </p:spTgt>
                                        </p:tgtEl>
                                        <p:attrNameLst>
                                          <p:attrName>style.visibility</p:attrName>
                                        </p:attrNameLst>
                                      </p:cBhvr>
                                      <p:to>
                                        <p:strVal val="visible"/>
                                      </p:to>
                                    </p:set>
                                    <p:animEffect transition="in" filter="fade">
                                      <p:cBhvr>
                                        <p:cTn id="70" dur="1000"/>
                                        <p:tgtEl>
                                          <p:spTgt spid="8">
                                            <p:txEl>
                                              <p:pRg st="10" end="10"/>
                                            </p:txEl>
                                          </p:spTgt>
                                        </p:tgtEl>
                                      </p:cBhvr>
                                    </p:animEffect>
                                    <p:anim calcmode="lin" valueType="num">
                                      <p:cBhvr>
                                        <p:cTn id="71"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8">
                                            <p:txEl>
                                              <p:pRg st="10" end="10"/>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8">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9938"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a:bodyPr>
          <a:lstStyle/>
          <a:p>
            <a:pPr marL="0" indent="0" algn="ctr" eaLnBrk="1" hangingPunct="1">
              <a:lnSpc>
                <a:spcPct val="80000"/>
              </a:lnSpc>
              <a:buFont typeface="Arial" panose="020B0604020202020204" pitchFamily="34" charset="0"/>
              <a:buNone/>
            </a:pPr>
            <a:r>
              <a:rPr lang="it-IT" altLang="it-IT" sz="900" smtClean="0">
                <a:solidFill>
                  <a:schemeClr val="tx2"/>
                </a:solidFill>
              </a:rPr>
              <a:t>Ascea – Casalvelino 28-29-30 settembre 2016</a:t>
            </a:r>
          </a:p>
          <a:p>
            <a:pPr marL="0" indent="0" algn="ctr" eaLnBrk="1" hangingPunct="1">
              <a:lnSpc>
                <a:spcPct val="80000"/>
              </a:lnSpc>
              <a:buFont typeface="Arial" panose="020B0604020202020204" pitchFamily="34" charset="0"/>
              <a:buNone/>
            </a:pPr>
            <a:r>
              <a:rPr lang="it-IT" altLang="it-IT" sz="900" smtClean="0">
                <a:solidFill>
                  <a:schemeClr val="tx2"/>
                </a:solidFill>
              </a:rPr>
              <a:t>Associazione nazionale di Medicina Legale per la Pubblica Amministrazione</a:t>
            </a:r>
          </a:p>
          <a:p>
            <a:pPr marL="0" indent="0" algn="ctr" eaLnBrk="1" hangingPunct="1">
              <a:lnSpc>
                <a:spcPct val="80000"/>
              </a:lnSpc>
              <a:buFont typeface="Arial" panose="020B0604020202020204" pitchFamily="34" charset="0"/>
              <a:buNone/>
            </a:pPr>
            <a:r>
              <a:rPr lang="it-IT" altLang="it-IT" sz="900" smtClean="0">
                <a:solidFill>
                  <a:schemeClr val="tx2"/>
                </a:solidFill>
              </a:rPr>
              <a:t>I Congresso Nazionale </a:t>
            </a:r>
          </a:p>
          <a:p>
            <a:pPr marL="0" indent="0" eaLnBrk="1" hangingPunct="1">
              <a:lnSpc>
                <a:spcPct val="80000"/>
              </a:lnSpc>
            </a:pPr>
            <a:endParaRPr lang="it-IT" altLang="it-IT" sz="1100" smtClean="0"/>
          </a:p>
        </p:txBody>
      </p:sp>
      <p:sp>
        <p:nvSpPr>
          <p:cNvPr id="8" name="Segnaposto contenuto 7"/>
          <p:cNvSpPr>
            <a:spLocks noGrp="1"/>
          </p:cNvSpPr>
          <p:nvPr>
            <p:ph sz="half" idx="2"/>
          </p:nvPr>
        </p:nvSpPr>
        <p:spPr>
          <a:xfrm>
            <a:off x="468313" y="1052513"/>
            <a:ext cx="8218487" cy="4968875"/>
          </a:xfrm>
        </p:spPr>
        <p:txBody>
          <a:bodyPr rtlCol="0">
            <a:normAutofit fontScale="40000" lnSpcReduction="20000"/>
          </a:bodyPr>
          <a:lstStyle/>
          <a:p>
            <a:pPr marL="0" indent="0" eaLnBrk="1" fontAlgn="auto" hangingPunct="1">
              <a:spcAft>
                <a:spcPts val="0"/>
              </a:spcAft>
              <a:buFont typeface="Arial" panose="020B0604020202020204" pitchFamily="34" charset="0"/>
              <a:buNone/>
              <a:defRPr/>
            </a:pPr>
            <a:r>
              <a:rPr lang="it-IT" sz="3400" u="sng" dirty="0">
                <a:solidFill>
                  <a:srgbClr val="FF0000"/>
                </a:solidFill>
                <a:latin typeface="Comic Sans MS"/>
                <a:ea typeface="+mn-ea"/>
                <a:cs typeface="Comic Sans MS"/>
              </a:rPr>
              <a:t>Fattori ambientali:</a:t>
            </a:r>
          </a:p>
          <a:p>
            <a:pPr eaLnBrk="1" fontAlgn="auto" hangingPunct="1">
              <a:spcAft>
                <a:spcPts val="0"/>
              </a:spcAft>
              <a:defRPr/>
            </a:pPr>
            <a:r>
              <a:rPr lang="it-IT" sz="3400" dirty="0" err="1">
                <a:latin typeface="Comic Sans MS"/>
                <a:ea typeface="+mn-ea"/>
                <a:cs typeface="Comic Sans MS"/>
              </a:rPr>
              <a:t>capacita'</a:t>
            </a:r>
            <a:r>
              <a:rPr lang="it-IT" sz="3400" dirty="0">
                <a:latin typeface="Comic Sans MS"/>
                <a:ea typeface="+mn-ea"/>
                <a:cs typeface="Comic Sans MS"/>
              </a:rPr>
              <a:t> di sopportare condizioni atmosferiche tipiche di una data regione (assente, minima, media, elevata, potenziale)</a:t>
            </a:r>
          </a:p>
          <a:p>
            <a:pPr eaLnBrk="1" fontAlgn="auto" hangingPunct="1">
              <a:spcAft>
                <a:spcPts val="0"/>
              </a:spcAft>
              <a:defRPr/>
            </a:pPr>
            <a:r>
              <a:rPr lang="it-IT" sz="3400" dirty="0" err="1">
                <a:latin typeface="Comic Sans MS"/>
                <a:ea typeface="+mn-ea"/>
                <a:cs typeface="Comic Sans MS"/>
              </a:rPr>
              <a:t>capacita'</a:t>
            </a:r>
            <a:r>
              <a:rPr lang="it-IT" sz="3400" dirty="0">
                <a:latin typeface="Comic Sans MS"/>
                <a:ea typeface="+mn-ea"/>
                <a:cs typeface="Comic Sans MS"/>
              </a:rPr>
              <a:t> di sopportare la presenza di suoni o rumori costanti nell'ambiente di vita o di lavoro (eventuale inquinamento acustico) (assente, minima, media, elevata, potenziale)</a:t>
            </a:r>
          </a:p>
          <a:p>
            <a:pPr eaLnBrk="1" fontAlgn="auto" hangingPunct="1">
              <a:spcAft>
                <a:spcPts val="0"/>
              </a:spcAft>
              <a:defRPr/>
            </a:pPr>
            <a:r>
              <a:rPr lang="it-IT" sz="3400" dirty="0" err="1">
                <a:latin typeface="Comic Sans MS"/>
                <a:ea typeface="+mn-ea"/>
                <a:cs typeface="Comic Sans MS"/>
              </a:rPr>
              <a:t>capacita'</a:t>
            </a:r>
            <a:r>
              <a:rPr lang="it-IT" sz="3400" dirty="0">
                <a:latin typeface="Comic Sans MS"/>
                <a:ea typeface="+mn-ea"/>
                <a:cs typeface="Comic Sans MS"/>
              </a:rPr>
              <a:t> di sopportare la presenza di vibrazioni (assente, minima, media, elevata, potenziale)</a:t>
            </a:r>
          </a:p>
          <a:p>
            <a:pPr eaLnBrk="1" fontAlgn="auto" hangingPunct="1">
              <a:spcAft>
                <a:spcPts val="0"/>
              </a:spcAft>
              <a:defRPr/>
            </a:pPr>
            <a:r>
              <a:rPr lang="it-IT" sz="3400" dirty="0" err="1">
                <a:latin typeface="Comic Sans MS"/>
                <a:ea typeface="+mn-ea"/>
                <a:cs typeface="Comic Sans MS"/>
              </a:rPr>
              <a:t>capacita'</a:t>
            </a:r>
            <a:r>
              <a:rPr lang="it-IT" sz="3400" dirty="0">
                <a:latin typeface="Comic Sans MS"/>
                <a:ea typeface="+mn-ea"/>
                <a:cs typeface="Comic Sans MS"/>
              </a:rPr>
              <a:t> di sopportare la presenza di illuminazione naturale o artificiale adeguata (assente, minima, media, elevata, potenziale)</a:t>
            </a:r>
          </a:p>
          <a:p>
            <a:pPr eaLnBrk="1" fontAlgn="auto" hangingPunct="1">
              <a:spcAft>
                <a:spcPts val="0"/>
              </a:spcAft>
              <a:defRPr/>
            </a:pPr>
            <a:r>
              <a:rPr lang="it-IT" sz="3400" dirty="0">
                <a:solidFill>
                  <a:srgbClr val="FF0000"/>
                </a:solidFill>
                <a:latin typeface="Comic Sans MS"/>
                <a:ea typeface="+mn-ea"/>
                <a:cs typeface="Comic Sans MS"/>
              </a:rPr>
              <a:t>Situazioni lavorative </a:t>
            </a:r>
            <a:r>
              <a:rPr lang="it-IT" sz="3400" dirty="0">
                <a:latin typeface="Comic Sans MS"/>
                <a:ea typeface="+mn-ea"/>
                <a:cs typeface="Comic Sans MS"/>
              </a:rPr>
              <a:t>(organizzazione del lavoro, ad es. in turni di lavoro):</a:t>
            </a:r>
          </a:p>
          <a:p>
            <a:pPr eaLnBrk="1" fontAlgn="auto" hangingPunct="1">
              <a:spcAft>
                <a:spcPts val="0"/>
              </a:spcAft>
              <a:defRPr/>
            </a:pPr>
            <a:r>
              <a:rPr lang="it-IT" sz="3400" dirty="0" err="1">
                <a:latin typeface="Comic Sans MS"/>
                <a:ea typeface="+mn-ea"/>
                <a:cs typeface="Comic Sans MS"/>
              </a:rPr>
              <a:t>capacita'</a:t>
            </a:r>
            <a:r>
              <a:rPr lang="it-IT" sz="3400" dirty="0">
                <a:latin typeface="Comic Sans MS"/>
                <a:ea typeface="+mn-ea"/>
                <a:cs typeface="Comic Sans MS"/>
              </a:rPr>
              <a:t> di sopportare la alternanza durante la giornata lavorativa (eventualmente anche di notte) (assente, minima, media, elevata, potenziale)</a:t>
            </a:r>
          </a:p>
          <a:p>
            <a:pPr eaLnBrk="1" fontAlgn="auto" hangingPunct="1">
              <a:spcAft>
                <a:spcPts val="0"/>
              </a:spcAft>
              <a:defRPr/>
            </a:pPr>
            <a:r>
              <a:rPr lang="it-IT" sz="3400" dirty="0" err="1">
                <a:latin typeface="Comic Sans MS"/>
                <a:ea typeface="+mn-ea"/>
                <a:cs typeface="Comic Sans MS"/>
              </a:rPr>
              <a:t>capacita'</a:t>
            </a:r>
            <a:r>
              <a:rPr lang="it-IT" sz="3400" dirty="0">
                <a:latin typeface="Comic Sans MS"/>
                <a:ea typeface="+mn-ea"/>
                <a:cs typeface="Comic Sans MS"/>
              </a:rPr>
              <a:t> di sopportare il ritmo lavorativo ovvero di mantenere la </a:t>
            </a:r>
            <a:r>
              <a:rPr lang="it-IT" sz="3400" dirty="0" err="1">
                <a:latin typeface="Comic Sans MS"/>
                <a:ea typeface="+mn-ea"/>
                <a:cs typeface="Comic Sans MS"/>
              </a:rPr>
              <a:t>velocita'</a:t>
            </a:r>
            <a:r>
              <a:rPr lang="it-IT" sz="3400" dirty="0">
                <a:latin typeface="Comic Sans MS"/>
                <a:ea typeface="+mn-ea"/>
                <a:cs typeface="Comic Sans MS"/>
              </a:rPr>
              <a:t> con cui </a:t>
            </a:r>
            <a:r>
              <a:rPr lang="it-IT" sz="3400" dirty="0" err="1">
                <a:latin typeface="Comic Sans MS"/>
                <a:ea typeface="+mn-ea"/>
                <a:cs typeface="Comic Sans MS"/>
              </a:rPr>
              <a:t>l'attivita'</a:t>
            </a:r>
            <a:r>
              <a:rPr lang="it-IT" sz="3400" dirty="0">
                <a:latin typeface="Comic Sans MS"/>
                <a:ea typeface="+mn-ea"/>
                <a:cs typeface="Comic Sans MS"/>
              </a:rPr>
              <a:t> lavorativa procede (assente, minima, media, elevata, potenziale)</a:t>
            </a:r>
          </a:p>
          <a:p>
            <a:pPr eaLnBrk="1" fontAlgn="auto" hangingPunct="1">
              <a:spcAft>
                <a:spcPts val="0"/>
              </a:spcAft>
              <a:defRPr/>
            </a:pPr>
            <a:r>
              <a:rPr lang="it-IT" sz="3400" dirty="0" err="1">
                <a:latin typeface="Comic Sans MS"/>
                <a:ea typeface="+mn-ea"/>
                <a:cs typeface="Comic Sans MS"/>
              </a:rPr>
              <a:t>capacita'</a:t>
            </a:r>
            <a:r>
              <a:rPr lang="it-IT" sz="3400" dirty="0">
                <a:latin typeface="Comic Sans MS"/>
                <a:ea typeface="+mn-ea"/>
                <a:cs typeface="Comic Sans MS"/>
              </a:rPr>
              <a:t> di accedere autonomamente al posto di lavoro (assente, minima, media, elevata, potenziale)</a:t>
            </a:r>
          </a:p>
          <a:p>
            <a:pPr eaLnBrk="1" fontAlgn="auto" hangingPunct="1">
              <a:spcAft>
                <a:spcPts val="0"/>
              </a:spcAft>
              <a:defRPr/>
            </a:pPr>
            <a:r>
              <a:rPr lang="it-IT" sz="3400" dirty="0" err="1">
                <a:latin typeface="Comic Sans MS"/>
                <a:ea typeface="+mn-ea"/>
                <a:cs typeface="Comic Sans MS"/>
              </a:rPr>
              <a:t>capacita'</a:t>
            </a:r>
            <a:r>
              <a:rPr lang="it-IT" sz="3400" dirty="0">
                <a:latin typeface="Comic Sans MS"/>
                <a:ea typeface="+mn-ea"/>
                <a:cs typeface="Comic Sans MS"/>
              </a:rPr>
              <a:t> di superare la distanza, di effettuare il tragitto con mezzi di trasporto dal posto di lavoro all'abitazione e di raggiungere il posto di lavoro (assente, minima, media, elevata, potenziale)</a:t>
            </a:r>
          </a:p>
          <a:p>
            <a:pPr marL="0" indent="0" algn="ctr" eaLnBrk="1" fontAlgn="auto" hangingPunct="1">
              <a:spcAft>
                <a:spcPts val="0"/>
              </a:spcAft>
              <a:buFont typeface="Arial" panose="020B0604020202020204" pitchFamily="34" charset="0"/>
              <a:buNone/>
              <a:defRPr/>
            </a:pPr>
            <a:endParaRPr lang="it-IT" sz="3400" dirty="0" smtClean="0">
              <a:solidFill>
                <a:srgbClr val="FF0000"/>
              </a:solidFill>
              <a:latin typeface="Comic Sans MS"/>
              <a:ea typeface="+mn-ea"/>
              <a:cs typeface="Comic Sans MS"/>
            </a:endParaRPr>
          </a:p>
          <a:p>
            <a:pPr marL="0" indent="0" algn="ctr" eaLnBrk="1" fontAlgn="auto" hangingPunct="1">
              <a:spcAft>
                <a:spcPts val="0"/>
              </a:spcAft>
              <a:buFont typeface="Arial" panose="020B0604020202020204" pitchFamily="34" charset="0"/>
              <a:buNone/>
              <a:defRPr/>
            </a:pPr>
            <a:endParaRPr lang="it-IT" dirty="0" smtClean="0">
              <a:solidFill>
                <a:srgbClr val="FF0000"/>
              </a:solidFill>
              <a:ea typeface="+mn-ea"/>
              <a:cs typeface="+mn-cs"/>
            </a:endParaRPr>
          </a:p>
          <a:p>
            <a:pPr marL="0" indent="0" algn="ctr" eaLnBrk="1" fontAlgn="auto" hangingPunct="1">
              <a:spcAft>
                <a:spcPts val="0"/>
              </a:spcAft>
              <a:buFont typeface="Arial" panose="020B0604020202020204" pitchFamily="34" charset="0"/>
              <a:buNone/>
              <a:defRPr/>
            </a:pPr>
            <a:endParaRPr lang="it-IT" dirty="0">
              <a:solidFill>
                <a:srgbClr val="FF0000"/>
              </a:solidFill>
              <a:ea typeface="+mn-ea"/>
              <a:cs typeface="+mn-cs"/>
            </a:endParaRPr>
          </a:p>
          <a:p>
            <a:pPr marL="0" indent="0" algn="ctr" eaLnBrk="1" fontAlgn="auto" hangingPunct="1">
              <a:spcAft>
                <a:spcPts val="0"/>
              </a:spcAft>
              <a:buFont typeface="Arial" panose="020B0604020202020204" pitchFamily="34" charset="0"/>
              <a:buNone/>
              <a:defRPr/>
            </a:pPr>
            <a:endParaRPr lang="it-IT" dirty="0" smtClean="0">
              <a:solidFill>
                <a:srgbClr val="FF0000"/>
              </a:solidFill>
              <a:ea typeface="+mn-ea"/>
              <a:cs typeface="+mn-cs"/>
            </a:endParaRPr>
          </a:p>
          <a:p>
            <a:pPr marL="0" indent="0" algn="ctr" eaLnBrk="1" fontAlgn="auto" hangingPunct="1">
              <a:spcAft>
                <a:spcPts val="0"/>
              </a:spcAft>
              <a:buFont typeface="Arial" panose="020B0604020202020204" pitchFamily="34" charset="0"/>
              <a:buNone/>
              <a:defRPr/>
            </a:pPr>
            <a:r>
              <a:rPr lang="it-IT" sz="4500" b="1" dirty="0" smtClean="0">
                <a:solidFill>
                  <a:srgbClr val="FF0000"/>
                </a:solidFill>
                <a:ea typeface="+mn-ea"/>
                <a:cs typeface="+mn-cs"/>
              </a:rPr>
              <a:t>Sintesi</a:t>
            </a:r>
            <a:r>
              <a:rPr lang="it-IT" sz="4500" b="1" dirty="0">
                <a:solidFill>
                  <a:srgbClr val="FF0000"/>
                </a:solidFill>
                <a:ea typeface="+mn-ea"/>
                <a:cs typeface="+mn-cs"/>
              </a:rPr>
              <a:t>:</a:t>
            </a:r>
          </a:p>
          <a:p>
            <a:pPr marL="0" indent="0" algn="ctr" eaLnBrk="1" fontAlgn="auto" hangingPunct="1">
              <a:spcAft>
                <a:spcPts val="0"/>
              </a:spcAft>
              <a:buFont typeface="Arial" panose="020B0604020202020204" pitchFamily="34" charset="0"/>
              <a:buNone/>
              <a:defRPr/>
            </a:pPr>
            <a:r>
              <a:rPr lang="it-IT" sz="4500" dirty="0" err="1">
                <a:solidFill>
                  <a:srgbClr val="FF0000"/>
                </a:solidFill>
                <a:ea typeface="+mn-ea"/>
                <a:cs typeface="+mn-cs"/>
              </a:rPr>
              <a:t>capacita'</a:t>
            </a:r>
            <a:r>
              <a:rPr lang="it-IT" sz="4500" dirty="0">
                <a:solidFill>
                  <a:srgbClr val="FF0000"/>
                </a:solidFill>
                <a:ea typeface="+mn-ea"/>
                <a:cs typeface="+mn-cs"/>
              </a:rPr>
              <a:t> migliori - </a:t>
            </a:r>
            <a:r>
              <a:rPr lang="it-IT" sz="4500" dirty="0" smtClean="0">
                <a:solidFill>
                  <a:srgbClr val="FF0000"/>
                </a:solidFill>
                <a:ea typeface="+mn-ea"/>
                <a:cs typeface="+mn-cs"/>
              </a:rPr>
              <a:t>descrizione</a:t>
            </a:r>
            <a:endParaRPr lang="it-IT" sz="4500" dirty="0">
              <a:solidFill>
                <a:srgbClr val="FF0000"/>
              </a:solidFill>
              <a:ea typeface="+mn-ea"/>
              <a:cs typeface="+mn-cs"/>
            </a:endParaRPr>
          </a:p>
          <a:p>
            <a:pPr marL="0" indent="0" eaLnBrk="1" fontAlgn="auto" hangingPunct="1">
              <a:spcAft>
                <a:spcPts val="0"/>
              </a:spcAft>
              <a:buFont typeface="Arial" panose="020B0604020202020204" pitchFamily="34" charset="0"/>
              <a:buNone/>
              <a:defRPr/>
            </a:pPr>
            <a:endParaRPr lang="it-IT" dirty="0">
              <a:ea typeface="+mn-ea"/>
              <a:cs typeface="+mn-cs"/>
            </a:endParaRPr>
          </a:p>
        </p:txBody>
      </p:sp>
      <p:pic>
        <p:nvPicPr>
          <p:cNvPr id="39941"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9224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giù 2"/>
          <p:cNvSpPr>
            <a:spLocks noChangeArrowheads="1"/>
          </p:cNvSpPr>
          <p:nvPr/>
        </p:nvSpPr>
        <p:spPr bwMode="auto">
          <a:xfrm>
            <a:off x="4140200" y="4581525"/>
            <a:ext cx="792163" cy="576263"/>
          </a:xfrm>
          <a:prstGeom prst="down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it-IT">
              <a:solidFill>
                <a:schemeClr val="lt1"/>
              </a:solidFill>
              <a:latin typeface="+mn-lt"/>
              <a:ea typeface="+mn-ea"/>
            </a:endParaRPr>
          </a:p>
        </p:txBody>
      </p:sp>
    </p:spTree>
    <p:extLst>
      <p:ext uri="{BB962C8B-B14F-4D97-AF65-F5344CB8AC3E}">
        <p14:creationId xmlns:p14="http://schemas.microsoft.com/office/powerpoint/2010/main" val="2057088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8">
                                            <p:txEl>
                                              <p:pRg st="5" end="5"/>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xEl>
                                              <p:pRg st="5" end="5"/>
                                            </p:txEl>
                                          </p:spTgt>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8">
                                            <p:txEl>
                                              <p:pRg st="6" end="6"/>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xEl>
                                              <p:pRg st="6" end="6"/>
                                            </p:txEl>
                                          </p:spTgt>
                                        </p:tgtEl>
                                        <p:attrNameLst>
                                          <p:attrName>ppt_y</p:attrName>
                                        </p:attrNameLst>
                                      </p:cBhvr>
                                      <p:tavLst>
                                        <p:tav tm="0">
                                          <p:val>
                                            <p:strVal val="#ppt_y-.03"/>
                                          </p:val>
                                        </p:tav>
                                        <p:tav tm="100000">
                                          <p:val>
                                            <p:strVal val="#ppt_y"/>
                                          </p:val>
                                        </p:tav>
                                      </p:tavLst>
                                    </p:anim>
                                  </p:childTnLst>
                                </p:cTn>
                              </p:par>
                            </p:childTnLst>
                          </p:cTn>
                        </p:par>
                        <p:par>
                          <p:cTn id="46" fill="hold" nodeType="afterGroup">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8">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
                                            <p:txEl>
                                              <p:pRg st="7" end="7"/>
                                            </p:txEl>
                                          </p:spTgt>
                                        </p:tgtEl>
                                        <p:attrNameLst>
                                          <p:attrName>ppt_y</p:attrName>
                                        </p:attrNameLst>
                                      </p:cBhvr>
                                      <p:tavLst>
                                        <p:tav tm="0">
                                          <p:val>
                                            <p:strVal val="#ppt_y-.03"/>
                                          </p:val>
                                        </p:tav>
                                        <p:tav tm="100000">
                                          <p:val>
                                            <p:strVal val="#ppt_y"/>
                                          </p:val>
                                        </p:tav>
                                      </p:tavLst>
                                    </p:anim>
                                  </p:childTnLst>
                                </p:cTn>
                              </p:par>
                            </p:childTnLst>
                          </p:cTn>
                        </p:par>
                        <p:par>
                          <p:cTn id="53" fill="hold" nodeType="afterGroup">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Effect transition="in" filter="fade">
                                      <p:cBhvr>
                                        <p:cTn id="56" dur="1000"/>
                                        <p:tgtEl>
                                          <p:spTgt spid="8">
                                            <p:txEl>
                                              <p:pRg st="8" end="8"/>
                                            </p:txEl>
                                          </p:spTgt>
                                        </p:tgtEl>
                                      </p:cBhvr>
                                    </p:animEffect>
                                    <p:anim calcmode="lin" valueType="num">
                                      <p:cBhvr>
                                        <p:cTn id="5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8">
                                            <p:txEl>
                                              <p:pRg st="8" end="8"/>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8">
                                            <p:txEl>
                                              <p:pRg st="8" end="8"/>
                                            </p:txEl>
                                          </p:spTgt>
                                        </p:tgtEl>
                                        <p:attrNameLst>
                                          <p:attrName>ppt_y</p:attrName>
                                        </p:attrNameLst>
                                      </p:cBhvr>
                                      <p:tavLst>
                                        <p:tav tm="0">
                                          <p:val>
                                            <p:strVal val="#ppt_y-.03"/>
                                          </p:val>
                                        </p:tav>
                                        <p:tav tm="100000">
                                          <p:val>
                                            <p:strVal val="#ppt_y"/>
                                          </p:val>
                                        </p:tav>
                                      </p:tavLst>
                                    </p:anim>
                                  </p:childTnLst>
                                </p:cTn>
                              </p:par>
                            </p:childTnLst>
                          </p:cTn>
                        </p:par>
                        <p:par>
                          <p:cTn id="60" fill="hold" nodeType="afterGroup">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Effect transition="in" filter="fade">
                                      <p:cBhvr>
                                        <p:cTn id="63" dur="1000"/>
                                        <p:tgtEl>
                                          <p:spTgt spid="8">
                                            <p:txEl>
                                              <p:pRg st="9" end="9"/>
                                            </p:txEl>
                                          </p:spTgt>
                                        </p:tgtEl>
                                      </p:cBhvr>
                                    </p:animEffect>
                                    <p:anim calcmode="lin" valueType="num">
                                      <p:cBhvr>
                                        <p:cTn id="64"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8">
                                            <p:txEl>
                                              <p:pRg st="9" end="9"/>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
                                            <p:txEl>
                                              <p:pRg st="9" end="9"/>
                                            </p:txEl>
                                          </p:spTgt>
                                        </p:tgtEl>
                                        <p:attrNameLst>
                                          <p:attrName>ppt_y</p:attrName>
                                        </p:attrNameLst>
                                      </p:cBhvr>
                                      <p:tavLst>
                                        <p:tav tm="0">
                                          <p:val>
                                            <p:strVal val="#ppt_y-.03"/>
                                          </p:val>
                                        </p:tav>
                                        <p:tav tm="100000">
                                          <p:val>
                                            <p:strVal val="#ppt_y"/>
                                          </p:val>
                                        </p:tav>
                                      </p:tavLst>
                                    </p:anim>
                                  </p:childTnLst>
                                </p:cTn>
                              </p:par>
                            </p:childTnLst>
                          </p:cTn>
                        </p:par>
                        <p:par>
                          <p:cTn id="67" fill="hold" nodeType="afterGroup">
                            <p:stCondLst>
                              <p:cond delay="9000"/>
                            </p:stCondLst>
                            <p:childTnLst>
                              <p:par>
                                <p:cTn id="68" presetID="56" presetClass="entr" presetSubtype="0" fill="hold" grpId="0" nodeType="afterEffect">
                                  <p:stCondLst>
                                    <p:cond delay="0"/>
                                  </p:stCondLst>
                                  <p:iterate type="lt">
                                    <p:tmPct val="10000"/>
                                  </p:iterate>
                                  <p:childTnLst>
                                    <p:set>
                                      <p:cBhvr>
                                        <p:cTn id="69" dur="1" fill="hold">
                                          <p:stCondLst>
                                            <p:cond delay="0"/>
                                          </p:stCondLst>
                                        </p:cTn>
                                        <p:tgtEl>
                                          <p:spTgt spid="8">
                                            <p:txEl>
                                              <p:pRg st="14" end="14"/>
                                            </p:txEl>
                                          </p:spTgt>
                                        </p:tgtEl>
                                        <p:attrNameLst>
                                          <p:attrName>style.visibility</p:attrName>
                                        </p:attrNameLst>
                                      </p:cBhvr>
                                      <p:to>
                                        <p:strVal val="visible"/>
                                      </p:to>
                                    </p:set>
                                    <p:anim by="(-#ppt_w*2)" calcmode="lin" valueType="num">
                                      <p:cBhvr rctx="PPT">
                                        <p:cTn id="70" dur="550" autoRev="1" fill="hold">
                                          <p:stCondLst>
                                            <p:cond delay="0"/>
                                          </p:stCondLst>
                                        </p:cTn>
                                        <p:tgtEl>
                                          <p:spTgt spid="8">
                                            <p:txEl>
                                              <p:pRg st="14" end="14"/>
                                            </p:txEl>
                                          </p:spTgt>
                                        </p:tgtEl>
                                        <p:attrNameLst>
                                          <p:attrName>ppt_w</p:attrName>
                                        </p:attrNameLst>
                                      </p:cBhvr>
                                    </p:anim>
                                    <p:anim by="(#ppt_w*0.50)" calcmode="lin" valueType="num">
                                      <p:cBhvr>
                                        <p:cTn id="71" dur="550" decel="50000" autoRev="1" fill="hold">
                                          <p:stCondLst>
                                            <p:cond delay="0"/>
                                          </p:stCondLst>
                                        </p:cTn>
                                        <p:tgtEl>
                                          <p:spTgt spid="8">
                                            <p:txEl>
                                              <p:pRg st="14" end="14"/>
                                            </p:txEl>
                                          </p:spTgt>
                                        </p:tgtEl>
                                        <p:attrNameLst>
                                          <p:attrName>ppt_x</p:attrName>
                                        </p:attrNameLst>
                                      </p:cBhvr>
                                    </p:anim>
                                    <p:anim from="(-#ppt_h/2)" to="(#ppt_y)" calcmode="lin" valueType="num">
                                      <p:cBhvr>
                                        <p:cTn id="72" dur="1100" fill="hold">
                                          <p:stCondLst>
                                            <p:cond delay="0"/>
                                          </p:stCondLst>
                                        </p:cTn>
                                        <p:tgtEl>
                                          <p:spTgt spid="8">
                                            <p:txEl>
                                              <p:pRg st="14" end="14"/>
                                            </p:txEl>
                                          </p:spTgt>
                                        </p:tgtEl>
                                        <p:attrNameLst>
                                          <p:attrName>ppt_y</p:attrName>
                                        </p:attrNameLst>
                                      </p:cBhvr>
                                    </p:anim>
                                    <p:animRot by="21600000">
                                      <p:cBhvr>
                                        <p:cTn id="73" dur="1100" fill="hold">
                                          <p:stCondLst>
                                            <p:cond delay="0"/>
                                          </p:stCondLst>
                                        </p:cTn>
                                        <p:tgtEl>
                                          <p:spTgt spid="8">
                                            <p:txEl>
                                              <p:pRg st="14" end="14"/>
                                            </p:txEl>
                                          </p:spTgt>
                                        </p:tgtEl>
                                        <p:attrNameLst>
                                          <p:attrName>r</p:attrName>
                                        </p:attrNameLst>
                                      </p:cBhvr>
                                    </p:animRot>
                                  </p:childTnLst>
                                </p:cTn>
                              </p:par>
                            </p:childTnLst>
                          </p:cTn>
                        </p:par>
                        <p:par>
                          <p:cTn id="74" fill="hold" nodeType="afterGroup">
                            <p:stCondLst>
                              <p:cond delay="10870"/>
                            </p:stCondLst>
                            <p:childTnLst>
                              <p:par>
                                <p:cTn id="75" presetID="26" presetClass="entr" presetSubtype="0" fill="hold" grpId="0" nodeType="afterEffect">
                                  <p:stCondLst>
                                    <p:cond delay="0"/>
                                  </p:stCondLst>
                                  <p:childTnLst>
                                    <p:set>
                                      <p:cBhvr>
                                        <p:cTn id="76" dur="1" fill="hold">
                                          <p:stCondLst>
                                            <p:cond delay="0"/>
                                          </p:stCondLst>
                                        </p:cTn>
                                        <p:tgtEl>
                                          <p:spTgt spid="8">
                                            <p:txEl>
                                              <p:pRg st="15" end="15"/>
                                            </p:txEl>
                                          </p:spTgt>
                                        </p:tgtEl>
                                        <p:attrNameLst>
                                          <p:attrName>style.visibility</p:attrName>
                                        </p:attrNameLst>
                                      </p:cBhvr>
                                      <p:to>
                                        <p:strVal val="visible"/>
                                      </p:to>
                                    </p:set>
                                    <p:animEffect transition="in" filter="wipe(down)">
                                      <p:cBhvr>
                                        <p:cTn id="77" dur="580">
                                          <p:stCondLst>
                                            <p:cond delay="0"/>
                                          </p:stCondLst>
                                        </p:cTn>
                                        <p:tgtEl>
                                          <p:spTgt spid="8">
                                            <p:txEl>
                                              <p:pRg st="15" end="15"/>
                                            </p:txEl>
                                          </p:spTgt>
                                        </p:tgtEl>
                                      </p:cBhvr>
                                    </p:animEffect>
                                    <p:anim calcmode="lin" valueType="num">
                                      <p:cBhvr>
                                        <p:cTn id="78" dur="1822" tmFilter="0,0; 0.14,0.36; 0.43,0.73; 0.71,0.91; 1.0,1.0">
                                          <p:stCondLst>
                                            <p:cond delay="0"/>
                                          </p:stCondLst>
                                        </p:cTn>
                                        <p:tgtEl>
                                          <p:spTgt spid="8">
                                            <p:txEl>
                                              <p:pRg st="15" end="15"/>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8">
                                            <p:txEl>
                                              <p:pRg st="15" end="15"/>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8">
                                            <p:txEl>
                                              <p:pRg st="15" end="15"/>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8">
                                            <p:txEl>
                                              <p:pRg st="15" end="15"/>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8">
                                            <p:txEl>
                                              <p:pRg st="15" end="15"/>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8">
                                            <p:txEl>
                                              <p:pRg st="15" end="15"/>
                                            </p:txEl>
                                          </p:spTgt>
                                        </p:tgtEl>
                                      </p:cBhvr>
                                      <p:to x="100000" y="60000"/>
                                    </p:animScale>
                                    <p:animScale>
                                      <p:cBhvr>
                                        <p:cTn id="84" dur="166" decel="50000">
                                          <p:stCondLst>
                                            <p:cond delay="676"/>
                                          </p:stCondLst>
                                        </p:cTn>
                                        <p:tgtEl>
                                          <p:spTgt spid="8">
                                            <p:txEl>
                                              <p:pRg st="15" end="15"/>
                                            </p:txEl>
                                          </p:spTgt>
                                        </p:tgtEl>
                                      </p:cBhvr>
                                      <p:to x="100000" y="100000"/>
                                    </p:animScale>
                                    <p:animScale>
                                      <p:cBhvr>
                                        <p:cTn id="85" dur="26">
                                          <p:stCondLst>
                                            <p:cond delay="1312"/>
                                          </p:stCondLst>
                                        </p:cTn>
                                        <p:tgtEl>
                                          <p:spTgt spid="8">
                                            <p:txEl>
                                              <p:pRg st="15" end="15"/>
                                            </p:txEl>
                                          </p:spTgt>
                                        </p:tgtEl>
                                      </p:cBhvr>
                                      <p:to x="100000" y="80000"/>
                                    </p:animScale>
                                    <p:animScale>
                                      <p:cBhvr>
                                        <p:cTn id="86" dur="166" decel="50000">
                                          <p:stCondLst>
                                            <p:cond delay="1338"/>
                                          </p:stCondLst>
                                        </p:cTn>
                                        <p:tgtEl>
                                          <p:spTgt spid="8">
                                            <p:txEl>
                                              <p:pRg st="15" end="15"/>
                                            </p:txEl>
                                          </p:spTgt>
                                        </p:tgtEl>
                                      </p:cBhvr>
                                      <p:to x="100000" y="100000"/>
                                    </p:animScale>
                                    <p:animScale>
                                      <p:cBhvr>
                                        <p:cTn id="87" dur="26">
                                          <p:stCondLst>
                                            <p:cond delay="1642"/>
                                          </p:stCondLst>
                                        </p:cTn>
                                        <p:tgtEl>
                                          <p:spTgt spid="8">
                                            <p:txEl>
                                              <p:pRg st="15" end="15"/>
                                            </p:txEl>
                                          </p:spTgt>
                                        </p:tgtEl>
                                      </p:cBhvr>
                                      <p:to x="100000" y="90000"/>
                                    </p:animScale>
                                    <p:animScale>
                                      <p:cBhvr>
                                        <p:cTn id="88" dur="166" decel="50000">
                                          <p:stCondLst>
                                            <p:cond delay="1668"/>
                                          </p:stCondLst>
                                        </p:cTn>
                                        <p:tgtEl>
                                          <p:spTgt spid="8">
                                            <p:txEl>
                                              <p:pRg st="15" end="15"/>
                                            </p:txEl>
                                          </p:spTgt>
                                        </p:tgtEl>
                                      </p:cBhvr>
                                      <p:to x="100000" y="100000"/>
                                    </p:animScale>
                                    <p:animScale>
                                      <p:cBhvr>
                                        <p:cTn id="89" dur="26">
                                          <p:stCondLst>
                                            <p:cond delay="1808"/>
                                          </p:stCondLst>
                                        </p:cTn>
                                        <p:tgtEl>
                                          <p:spTgt spid="8">
                                            <p:txEl>
                                              <p:pRg st="15" end="15"/>
                                            </p:txEl>
                                          </p:spTgt>
                                        </p:tgtEl>
                                      </p:cBhvr>
                                      <p:to x="100000" y="95000"/>
                                    </p:animScale>
                                    <p:animScale>
                                      <p:cBhvr>
                                        <p:cTn id="90" dur="166" decel="50000">
                                          <p:stCondLst>
                                            <p:cond delay="1834"/>
                                          </p:stCondLst>
                                        </p:cTn>
                                        <p:tgtEl>
                                          <p:spTgt spid="8">
                                            <p:txEl>
                                              <p:pRg st="15" end="1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0962"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40964" name="Segnaposto contenuto 7"/>
          <p:cNvSpPr>
            <a:spLocks noGrp="1"/>
          </p:cNvSpPr>
          <p:nvPr>
            <p:ph sz="half" idx="2"/>
          </p:nvPr>
        </p:nvSpPr>
        <p:spPr>
          <a:xfrm>
            <a:off x="468313" y="1268413"/>
            <a:ext cx="8218487" cy="4010025"/>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Fondamentale peraltro è stato anche la disamina dell’Allegato 2 del DPCM del 13.01.2000 che chiarisce agevolmente il concetto di “</a:t>
            </a:r>
            <a:r>
              <a:rPr lang="it-IT" altLang="ja-JP" smtClean="0">
                <a:solidFill>
                  <a:srgbClr val="FF0000"/>
                </a:solidFill>
                <a:latin typeface="Comic Sans MS" panose="030F0702030302020204" pitchFamily="66" charset="0"/>
              </a:rPr>
              <a:t>Capacità globale residua</a:t>
            </a:r>
            <a:r>
              <a:rPr lang="it-IT" altLang="it-IT" smtClean="0">
                <a:latin typeface="Comic Sans MS" panose="030F0702030302020204" pitchFamily="66" charset="0"/>
              </a:rPr>
              <a:t>”</a:t>
            </a:r>
            <a:r>
              <a:rPr lang="it-IT" altLang="ja-JP" smtClean="0">
                <a:latin typeface="Comic Sans MS" panose="030F0702030302020204" pitchFamily="66" charset="0"/>
              </a:rPr>
              <a:t> ai fini della formulazione della relazione finale   </a:t>
            </a:r>
            <a:endParaRPr lang="it-IT" altLang="it-IT" smtClean="0">
              <a:latin typeface="Comic Sans MS" panose="030F0702030302020204" pitchFamily="66" charset="0"/>
            </a:endParaRPr>
          </a:p>
        </p:txBody>
      </p:sp>
      <p:pic>
        <p:nvPicPr>
          <p:cNvPr id="40965"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0"/>
            <a:ext cx="19224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405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1986"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41988" name="Segnaposto contenuto 7"/>
          <p:cNvSpPr>
            <a:spLocks noGrp="1"/>
          </p:cNvSpPr>
          <p:nvPr>
            <p:ph sz="half" idx="2"/>
          </p:nvPr>
        </p:nvSpPr>
        <p:spPr>
          <a:xfrm>
            <a:off x="468313" y="1125538"/>
            <a:ext cx="8218487" cy="4586287"/>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Il ricorso al parametro "</a:t>
            </a:r>
            <a:r>
              <a:rPr lang="it-IT" altLang="it-IT" smtClean="0">
                <a:solidFill>
                  <a:srgbClr val="FF0000"/>
                </a:solidFill>
                <a:latin typeface="Comic Sans MS" panose="030F0702030302020204" pitchFamily="66" charset="0"/>
              </a:rPr>
              <a:t>capacita' complessiva individuale residua</a:t>
            </a:r>
            <a:r>
              <a:rPr lang="it-IT" altLang="it-IT" smtClean="0">
                <a:latin typeface="Comic Sans MS" panose="030F0702030302020204" pitchFamily="66" charset="0"/>
              </a:rPr>
              <a:t>" esprime da un lato la precisa volonta' di superare il ricorso alla stima della "capacita' lavorativa"; almeno cosi’</a:t>
            </a:r>
            <a:r>
              <a:rPr lang="it-IT" altLang="ja-JP" smtClean="0">
                <a:latin typeface="Comic Sans MS" panose="030F0702030302020204" pitchFamily="66" charset="0"/>
              </a:rPr>
              <a:t> deve intendersi l'abbandono della qualificazione delle capacita', che nella indicazione "complessiva" 104/1992, non va intesa, secondo le finalita' della norma stessa, in termini tali da porre in evidenza solamente </a:t>
            </a:r>
            <a:r>
              <a:rPr lang="it-IT" altLang="ja-JP" smtClean="0">
                <a:solidFill>
                  <a:srgbClr val="0000FF"/>
                </a:solidFill>
                <a:latin typeface="Comic Sans MS" panose="030F0702030302020204" pitchFamily="66" charset="0"/>
              </a:rPr>
              <a:t>le diversita' negative</a:t>
            </a:r>
            <a:r>
              <a:rPr lang="it-IT" altLang="ja-JP" smtClean="0">
                <a:latin typeface="Comic Sans MS" panose="030F0702030302020204" pitchFamily="66" charset="0"/>
              </a:rPr>
              <a:t> della persona considerata</a:t>
            </a:r>
          </a:p>
          <a:p>
            <a:pPr marL="0" indent="0" eaLnBrk="1" hangingPunct="1">
              <a:buFont typeface="Arial" panose="020B0604020202020204" pitchFamily="34" charset="0"/>
              <a:buNone/>
            </a:pPr>
            <a:endParaRPr lang="it-IT" altLang="it-IT" smtClean="0"/>
          </a:p>
        </p:txBody>
      </p:sp>
      <p:pic>
        <p:nvPicPr>
          <p:cNvPr id="41989"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0"/>
            <a:ext cx="19224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021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3010"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43012" name="Segnaposto contenuto 7"/>
          <p:cNvSpPr>
            <a:spLocks noGrp="1"/>
          </p:cNvSpPr>
          <p:nvPr>
            <p:ph sz="half" idx="2"/>
          </p:nvPr>
        </p:nvSpPr>
        <p:spPr>
          <a:xfrm>
            <a:off x="468313" y="1052513"/>
            <a:ext cx="8218487" cy="4225925"/>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La capacita' complessiva di una persona e' il fondamento della sua individualita'. Tale "capacita'" espressione positiva di </a:t>
            </a:r>
            <a:r>
              <a:rPr lang="it-IT" altLang="it-IT" smtClean="0">
                <a:solidFill>
                  <a:srgbClr val="0000FF"/>
                </a:solidFill>
                <a:latin typeface="Comic Sans MS" panose="030F0702030302020204" pitchFamily="66" charset="0"/>
              </a:rPr>
              <a:t>cio' che la persona e' effettivamente in grado di estrinsecare,</a:t>
            </a:r>
            <a:r>
              <a:rPr lang="it-IT" altLang="it-IT" smtClean="0">
                <a:latin typeface="Comic Sans MS" panose="030F0702030302020204" pitchFamily="66" charset="0"/>
              </a:rPr>
              <a:t> </a:t>
            </a:r>
            <a:r>
              <a:rPr lang="it-IT" altLang="it-IT" sz="3200" smtClean="0">
                <a:latin typeface="Comic Sans MS" panose="030F0702030302020204" pitchFamily="66" charset="0"/>
              </a:rPr>
              <a:t>e' globale, complessiva, </a:t>
            </a:r>
            <a:r>
              <a:rPr lang="it-IT" altLang="it-IT" smtClean="0">
                <a:solidFill>
                  <a:srgbClr val="0000FF"/>
                </a:solidFill>
                <a:latin typeface="Comic Sans MS" panose="030F0702030302020204" pitchFamily="66" charset="0"/>
              </a:rPr>
              <a:t>e quindi tale da non poter essere ricondotta solo alla sfera lavorativa della persona considerata.</a:t>
            </a:r>
            <a:r>
              <a:rPr lang="it-IT" altLang="it-IT" smtClean="0">
                <a:latin typeface="Comic Sans MS" panose="030F0702030302020204" pitchFamily="66" charset="0"/>
              </a:rPr>
              <a:t> </a:t>
            </a:r>
            <a:endParaRPr lang="it-IT" altLang="it-IT" smtClean="0"/>
          </a:p>
        </p:txBody>
      </p:sp>
      <p:pic>
        <p:nvPicPr>
          <p:cNvPr id="43013"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19224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151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4034"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44036" name="Segnaposto contenuto 7"/>
          <p:cNvSpPr>
            <a:spLocks noGrp="1"/>
          </p:cNvSpPr>
          <p:nvPr>
            <p:ph sz="half" idx="2"/>
          </p:nvPr>
        </p:nvSpPr>
        <p:spPr>
          <a:xfrm>
            <a:off x="468313" y="1052513"/>
            <a:ext cx="8218487" cy="4225925"/>
          </a:xfrm>
        </p:spPr>
        <p:txBody>
          <a:bodyPr>
            <a:normAutofit fontScale="92500"/>
          </a:bodyPr>
          <a:lstStyle/>
          <a:p>
            <a:pPr marL="0" indent="0" eaLnBrk="1" hangingPunct="1">
              <a:buFont typeface="Arial" panose="020B0604020202020204" pitchFamily="34" charset="0"/>
              <a:buNone/>
            </a:pPr>
            <a:endParaRPr lang="it-IT" altLang="it-IT" smtClean="0"/>
          </a:p>
        </p:txBody>
      </p:sp>
      <p:pic>
        <p:nvPicPr>
          <p:cNvPr id="44037"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ttangolo 2"/>
          <p:cNvSpPr>
            <a:spLocks noChangeArrowheads="1"/>
          </p:cNvSpPr>
          <p:nvPr/>
        </p:nvSpPr>
        <p:spPr bwMode="auto">
          <a:xfrm>
            <a:off x="539750" y="1473200"/>
            <a:ext cx="80645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just" eaLnBrk="1" hangingPunct="1"/>
            <a:r>
              <a:rPr lang="it-IT" altLang="it-IT" sz="2800" u="sng">
                <a:latin typeface="Comic Sans MS" panose="030F0702030302020204" pitchFamily="66" charset="0"/>
              </a:rPr>
              <a:t>La capacita' </a:t>
            </a:r>
            <a:r>
              <a:rPr lang="it-IT" altLang="it-IT" sz="2800" u="sng">
                <a:solidFill>
                  <a:srgbClr val="FF0000"/>
                </a:solidFill>
                <a:latin typeface="Comic Sans MS" panose="030F0702030302020204" pitchFamily="66" charset="0"/>
              </a:rPr>
              <a:t>non puo' prescindere dal riferimento all'ambiente di vita della persona </a:t>
            </a:r>
            <a:r>
              <a:rPr lang="it-IT" altLang="it-IT" sz="2800">
                <a:solidFill>
                  <a:srgbClr val="FF0000"/>
                </a:solidFill>
                <a:latin typeface="Comic Sans MS" panose="030F0702030302020204" pitchFamily="66" charset="0"/>
              </a:rPr>
              <a:t> </a:t>
            </a:r>
            <a:r>
              <a:rPr lang="it-IT" altLang="it-IT" sz="2800">
                <a:latin typeface="Comic Sans MS" panose="030F0702030302020204" pitchFamily="66" charset="0"/>
              </a:rPr>
              <a:t>in  esame, in quanto cio' che si e' chiamati a valutare e' il "</a:t>
            </a:r>
            <a:r>
              <a:rPr lang="it-IT" altLang="it-IT" sz="2800">
                <a:solidFill>
                  <a:srgbClr val="3366FF"/>
                </a:solidFill>
                <a:latin typeface="Comic Sans MS" panose="030F0702030302020204" pitchFamily="66" charset="0"/>
              </a:rPr>
              <a:t>globale</a:t>
            </a:r>
            <a:r>
              <a:rPr lang="it-IT" altLang="it-IT" sz="2800">
                <a:latin typeface="Comic Sans MS" panose="030F0702030302020204" pitchFamily="66" charset="0"/>
              </a:rPr>
              <a:t>" funzionamento del soggetto, non nel senso astratto di una "performance" teorica, ma piuttosto inteso come </a:t>
            </a:r>
            <a:r>
              <a:rPr lang="it-IT" altLang="it-IT" sz="2800" u="sng">
                <a:solidFill>
                  <a:srgbClr val="3366FF"/>
                </a:solidFill>
                <a:latin typeface="Comic Sans MS" panose="030F0702030302020204" pitchFamily="66" charset="0"/>
              </a:rPr>
              <a:t>capacita' di interagire ed adattarsi alle piu' diverse circostanze</a:t>
            </a:r>
          </a:p>
        </p:txBody>
      </p:sp>
      <p:pic>
        <p:nvPicPr>
          <p:cNvPr id="44040"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19224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470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5058"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8" name="Segnaposto contenuto 7"/>
          <p:cNvSpPr>
            <a:spLocks noGrp="1"/>
          </p:cNvSpPr>
          <p:nvPr>
            <p:ph sz="half" idx="2"/>
          </p:nvPr>
        </p:nvSpPr>
        <p:spPr>
          <a:xfrm>
            <a:off x="468313" y="836613"/>
            <a:ext cx="8218487" cy="4657725"/>
          </a:xfrm>
        </p:spPr>
        <p:txBody>
          <a:bodyPr rtlCol="0">
            <a:normAutofit fontScale="92500"/>
          </a:bodyPr>
          <a:lstStyle/>
          <a:p>
            <a:pPr algn="just" eaLnBrk="1" fontAlgn="auto" hangingPunct="1">
              <a:spcAft>
                <a:spcPts val="0"/>
              </a:spcAft>
              <a:defRPr/>
            </a:pPr>
            <a:r>
              <a:rPr lang="it-IT" dirty="0">
                <a:latin typeface="Comic Sans MS"/>
                <a:ea typeface="+mn-ea"/>
                <a:cs typeface="Comic Sans MS"/>
              </a:rPr>
              <a:t>La </a:t>
            </a:r>
            <a:r>
              <a:rPr lang="it-IT" dirty="0" err="1">
                <a:solidFill>
                  <a:srgbClr val="FF0000"/>
                </a:solidFill>
                <a:latin typeface="Comic Sans MS"/>
                <a:ea typeface="+mn-ea"/>
                <a:cs typeface="Comic Sans MS"/>
              </a:rPr>
              <a:t>capacita'</a:t>
            </a:r>
            <a:r>
              <a:rPr lang="it-IT" dirty="0">
                <a:solidFill>
                  <a:srgbClr val="FF0000"/>
                </a:solidFill>
                <a:latin typeface="Comic Sans MS"/>
                <a:ea typeface="+mn-ea"/>
                <a:cs typeface="Comic Sans MS"/>
              </a:rPr>
              <a:t> di lavoro </a:t>
            </a:r>
            <a:r>
              <a:rPr lang="it-IT" dirty="0" err="1">
                <a:latin typeface="Comic Sans MS"/>
                <a:ea typeface="+mn-ea"/>
                <a:cs typeface="Comic Sans MS"/>
              </a:rPr>
              <a:t>e'</a:t>
            </a:r>
            <a:r>
              <a:rPr lang="it-IT" dirty="0">
                <a:latin typeface="Comic Sans MS"/>
                <a:ea typeface="+mn-ea"/>
                <a:cs typeface="Comic Sans MS"/>
              </a:rPr>
              <a:t> la </a:t>
            </a:r>
            <a:r>
              <a:rPr lang="it-IT" dirty="0" err="1">
                <a:latin typeface="Comic Sans MS"/>
                <a:ea typeface="+mn-ea"/>
                <a:cs typeface="Comic Sans MS"/>
              </a:rPr>
              <a:t>potenzialita'</a:t>
            </a:r>
            <a:r>
              <a:rPr lang="it-IT" dirty="0">
                <a:latin typeface="Comic Sans MS"/>
                <a:ea typeface="+mn-ea"/>
                <a:cs typeface="Comic Sans MS"/>
              </a:rPr>
              <a:t> ad espletare una o </a:t>
            </a:r>
            <a:r>
              <a:rPr lang="it-IT" dirty="0" err="1">
                <a:latin typeface="Comic Sans MS"/>
                <a:ea typeface="+mn-ea"/>
                <a:cs typeface="Comic Sans MS"/>
              </a:rPr>
              <a:t>piu'</a:t>
            </a:r>
            <a:r>
              <a:rPr lang="it-IT" dirty="0">
                <a:latin typeface="Comic Sans MS"/>
                <a:ea typeface="+mn-ea"/>
                <a:cs typeface="Comic Sans MS"/>
              </a:rPr>
              <a:t> </a:t>
            </a:r>
            <a:r>
              <a:rPr lang="it-IT" dirty="0" err="1">
                <a:latin typeface="Comic Sans MS"/>
                <a:ea typeface="+mn-ea"/>
                <a:cs typeface="Comic Sans MS"/>
              </a:rPr>
              <a:t>attivita'</a:t>
            </a:r>
            <a:r>
              <a:rPr lang="it-IT" dirty="0">
                <a:latin typeface="Comic Sans MS"/>
                <a:ea typeface="+mn-ea"/>
                <a:cs typeface="Comic Sans MS"/>
              </a:rPr>
              <a:t> qualora sussistano caratteristiche ben delineate, sia biologiche, sia attitudinali, sia, ancora, tecnico-</a:t>
            </a:r>
            <a:r>
              <a:rPr lang="it-IT" dirty="0" smtClean="0">
                <a:latin typeface="Comic Sans MS"/>
                <a:ea typeface="+mn-ea"/>
                <a:cs typeface="Comic Sans MS"/>
              </a:rPr>
              <a:t>professionali</a:t>
            </a:r>
            <a:endParaRPr lang="it-IT" dirty="0">
              <a:latin typeface="Comic Sans MS"/>
              <a:ea typeface="+mn-ea"/>
              <a:cs typeface="Comic Sans MS"/>
            </a:endParaRPr>
          </a:p>
          <a:p>
            <a:pPr marL="0" indent="0" algn="just" eaLnBrk="1" fontAlgn="auto" hangingPunct="1">
              <a:spcAft>
                <a:spcPts val="0"/>
              </a:spcAft>
              <a:buFont typeface="Arial" panose="020B0604020202020204" pitchFamily="34" charset="0"/>
              <a:buNone/>
              <a:defRPr/>
            </a:pPr>
            <a:endParaRPr lang="it-IT" dirty="0">
              <a:ea typeface="+mn-ea"/>
              <a:cs typeface="+mn-cs"/>
            </a:endParaRPr>
          </a:p>
        </p:txBody>
      </p:sp>
      <p:pic>
        <p:nvPicPr>
          <p:cNvPr id="45061"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192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Immagine 2" descr="imgr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3162300"/>
            <a:ext cx="52578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67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6082"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46084" name="Segnaposto contenuto 7"/>
          <p:cNvSpPr>
            <a:spLocks noGrp="1"/>
          </p:cNvSpPr>
          <p:nvPr>
            <p:ph sz="half" idx="2"/>
          </p:nvPr>
        </p:nvSpPr>
        <p:spPr>
          <a:xfrm>
            <a:off x="468313" y="981075"/>
            <a:ext cx="8218487" cy="4225925"/>
          </a:xfrm>
        </p:spPr>
        <p:txBody>
          <a:bodyPr>
            <a:normAutofit fontScale="92500"/>
          </a:bodyPr>
          <a:lstStyle/>
          <a:p>
            <a:pPr marL="0" indent="0" algn="just" eaLnBrk="1" hangingPunct="1">
              <a:buFont typeface="Arial" panose="020B0604020202020204" pitchFamily="34" charset="0"/>
              <a:buNone/>
            </a:pPr>
            <a:r>
              <a:rPr lang="it-IT" altLang="it-IT" smtClean="0">
                <a:solidFill>
                  <a:srgbClr val="0000FF"/>
                </a:solidFill>
                <a:latin typeface="Comic Sans MS" panose="030F0702030302020204" pitchFamily="66" charset="0"/>
              </a:rPr>
              <a:t>L'evoluzione tecnologica </a:t>
            </a:r>
            <a:r>
              <a:rPr lang="it-IT" altLang="it-IT" smtClean="0">
                <a:latin typeface="Comic Sans MS" panose="030F0702030302020204" pitchFamily="66" charset="0"/>
              </a:rPr>
              <a:t>ha prodotto un inevitabile ridimensionamento di tutte le attivita' a prevalente estrinsecazione motoria, facilmente sostituibili da strutture meccaniche, nonche' ha derminato una moltiplicazione di attivita' diversificate, "specializzate" nelle quali </a:t>
            </a:r>
            <a:r>
              <a:rPr lang="it-IT" altLang="it-IT" smtClean="0">
                <a:solidFill>
                  <a:srgbClr val="0000FF"/>
                </a:solidFill>
                <a:latin typeface="Comic Sans MS" panose="030F0702030302020204" pitchFamily="66" charset="0"/>
              </a:rPr>
              <a:t>prevale sempre piu' la componente intellettuale.</a:t>
            </a:r>
          </a:p>
          <a:p>
            <a:pPr marL="0" indent="0" eaLnBrk="1" hangingPunct="1">
              <a:buFont typeface="Arial" panose="020B0604020202020204" pitchFamily="34" charset="0"/>
              <a:buNone/>
            </a:pPr>
            <a:endParaRPr lang="it-IT" altLang="it-IT" smtClean="0"/>
          </a:p>
        </p:txBody>
      </p:sp>
      <p:pic>
        <p:nvPicPr>
          <p:cNvPr id="46085"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18653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Immagine 2" descr="img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4076700"/>
            <a:ext cx="38195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4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7106"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47108" name="Segnaposto contenuto 7"/>
          <p:cNvSpPr>
            <a:spLocks noGrp="1"/>
          </p:cNvSpPr>
          <p:nvPr>
            <p:ph sz="half" idx="2"/>
          </p:nvPr>
        </p:nvSpPr>
        <p:spPr>
          <a:xfrm>
            <a:off x="468313" y="908050"/>
            <a:ext cx="8218487" cy="4227513"/>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Conseguentemente sempre di piu' nel tempo si e' reso necessario, da un lato l'approfondimento dello studio valutativo delle conseguenze delle lesioni, non solo motorie, ma anche viscerali, dall'altro una sorta di "</a:t>
            </a:r>
            <a:r>
              <a:rPr lang="it-IT" altLang="it-IT" smtClean="0">
                <a:solidFill>
                  <a:srgbClr val="0000FF"/>
                </a:solidFill>
                <a:latin typeface="Comic Sans MS" panose="030F0702030302020204" pitchFamily="66" charset="0"/>
              </a:rPr>
              <a:t>personalizzazione</a:t>
            </a:r>
            <a:r>
              <a:rPr lang="it-IT" altLang="it-IT" smtClean="0">
                <a:latin typeface="Comic Sans MS" panose="030F0702030302020204" pitchFamily="66" charset="0"/>
              </a:rPr>
              <a:t>", definendo di volta in volta la riduzione della capacita' lavorativa </a:t>
            </a:r>
            <a:r>
              <a:rPr lang="it-IT" altLang="it-IT" smtClean="0">
                <a:solidFill>
                  <a:srgbClr val="0000FF"/>
                </a:solidFill>
                <a:latin typeface="Comic Sans MS" panose="030F0702030302020204" pitchFamily="66" charset="0"/>
              </a:rPr>
              <a:t>in base alle caratteristiche specifiche della persona esaminata.</a:t>
            </a:r>
          </a:p>
          <a:p>
            <a:pPr marL="0" indent="0" eaLnBrk="1" hangingPunct="1">
              <a:buFont typeface="Arial" panose="020B0604020202020204" pitchFamily="34" charset="0"/>
              <a:buNone/>
            </a:pPr>
            <a:endParaRPr lang="it-IT" altLang="it-IT" smtClean="0"/>
          </a:p>
        </p:txBody>
      </p:sp>
      <p:pic>
        <p:nvPicPr>
          <p:cNvPr id="47109"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19224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Immagine 2" descr="img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4581525"/>
            <a:ext cx="381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610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
        <p:nvSpPr>
          <p:cNvPr id="2" name="Titolo 1"/>
          <p:cNvSpPr>
            <a:spLocks noGrp="1"/>
          </p:cNvSpPr>
          <p:nvPr>
            <p:ph type="title"/>
          </p:nvPr>
        </p:nvSpPr>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algn="ctr">
              <a:buNone/>
            </a:pPr>
            <a:endParaRPr lang="it-IT" sz="2200" dirty="0" smtClean="0">
              <a:solidFill>
                <a:schemeClr val="tx2"/>
              </a:solidFill>
            </a:endParaRPr>
          </a:p>
          <a:p>
            <a:pPr algn="ctr">
              <a:buNone/>
            </a:pPr>
            <a:endParaRPr lang="it-IT" sz="2200" dirty="0" smtClean="0">
              <a:solidFill>
                <a:schemeClr val="tx2"/>
              </a:solidFill>
            </a:endParaRPr>
          </a:p>
          <a:p>
            <a:pPr algn="ctr">
              <a:buNone/>
            </a:pPr>
            <a:r>
              <a:rPr lang="it-IT" sz="2200" dirty="0" smtClean="0">
                <a:solidFill>
                  <a:schemeClr val="tx2"/>
                </a:solidFill>
              </a:rPr>
              <a:t>    </a:t>
            </a:r>
          </a:p>
          <a:p>
            <a:pPr algn="ctr">
              <a:buNone/>
            </a:pPr>
            <a:endParaRPr lang="it-IT" sz="2200" dirty="0" smtClean="0">
              <a:solidFill>
                <a:schemeClr val="tx2"/>
              </a:solidFill>
            </a:endParaRPr>
          </a:p>
          <a:p>
            <a:pPr algn="ctr">
              <a:buNone/>
            </a:pPr>
            <a:endParaRPr lang="it-IT" sz="2200" dirty="0" smtClean="0">
              <a:solidFill>
                <a:schemeClr val="tx2"/>
              </a:solidFill>
            </a:endParaRPr>
          </a:p>
          <a:p>
            <a:pPr algn="ctr">
              <a:buNone/>
            </a:pPr>
            <a:r>
              <a:rPr lang="it-IT" sz="2200" dirty="0" smtClean="0">
                <a:solidFill>
                  <a:schemeClr val="tx2"/>
                </a:solidFill>
              </a:rPr>
              <a:t> </a:t>
            </a:r>
            <a:r>
              <a:rPr lang="it-IT" sz="4800" b="1" dirty="0" smtClean="0">
                <a:solidFill>
                  <a:schemeClr val="tx2"/>
                </a:solidFill>
              </a:rPr>
              <a:t>LA RAPPRESENTANZA </a:t>
            </a:r>
          </a:p>
          <a:p>
            <a:pPr algn="ctr">
              <a:buNone/>
            </a:pPr>
            <a:r>
              <a:rPr lang="it-IT" sz="4800" b="1" dirty="0" smtClean="0">
                <a:solidFill>
                  <a:schemeClr val="tx2"/>
                </a:solidFill>
              </a:rPr>
              <a:t>NELLA DIFESA DELLA P.A.</a:t>
            </a:r>
          </a:p>
          <a:p>
            <a:endParaRPr lang="it-IT" sz="2200" dirty="0">
              <a:solidFill>
                <a:schemeClr val="tx2"/>
              </a:solidFill>
            </a:endParaRPr>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p:cNvSpPr txBox="1">
            <a:spLocks/>
          </p:cNvSpPr>
          <p:nvPr/>
        </p:nvSpPr>
        <p:spPr>
          <a:xfrm>
            <a:off x="609600" y="427038"/>
            <a:ext cx="8229600" cy="1143000"/>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it-IT" sz="2800" b="1" i="0" u="none" strike="noStrike" kern="1200" cap="all" spc="0" normalizeH="0" baseline="0" noProof="0" dirty="0" smtClean="0">
              <a:ln>
                <a:noFill/>
              </a:ln>
              <a:solidFill>
                <a:schemeClr val="tx2"/>
              </a:solidFill>
              <a:effectLst/>
              <a:uLnTx/>
              <a:uFillTx/>
              <a:latin typeface="+mn-lt"/>
              <a:ea typeface="+mn-ea"/>
              <a:cs typeface="+mn-cs"/>
            </a:endParaRPr>
          </a:p>
        </p:txBody>
      </p:sp>
      <p:pic>
        <p:nvPicPr>
          <p:cNvPr id="13" name="Picture 4" descr="C:\Users\franca.franchi\AppData\Local\Microsoft\Windows\Temporary Internet Files\Content.IE5\OQA8U5GQ\avvocato[1].gif"/>
          <p:cNvPicPr>
            <a:picLocks noChangeAspect="1" noChangeArrowheads="1"/>
          </p:cNvPicPr>
          <p:nvPr/>
        </p:nvPicPr>
        <p:blipFill>
          <a:blip r:embed="rId4" cstate="print"/>
          <a:srcRect/>
          <a:stretch>
            <a:fillRect/>
          </a:stretch>
        </p:blipFill>
        <p:spPr bwMode="auto">
          <a:xfrm>
            <a:off x="3563888" y="726022"/>
            <a:ext cx="2088232" cy="2623234"/>
          </a:xfrm>
          <a:prstGeom prst="rect">
            <a:avLst/>
          </a:prstGeom>
          <a:noFill/>
        </p:spPr>
      </p:pic>
    </p:spTree>
    <p:extLst>
      <p:ext uri="{BB962C8B-B14F-4D97-AF65-F5344CB8AC3E}">
        <p14:creationId xmlns:p14="http://schemas.microsoft.com/office/powerpoint/2010/main" val="46994501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8130"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a:bodyPr>
          <a:lstStyle/>
          <a:p>
            <a:pPr marL="0" indent="0" algn="ctr" eaLnBrk="1" hangingPunct="1">
              <a:lnSpc>
                <a:spcPct val="80000"/>
              </a:lnSpc>
              <a:buFont typeface="Arial" panose="020B0604020202020204" pitchFamily="34" charset="0"/>
              <a:buNone/>
            </a:pPr>
            <a:r>
              <a:rPr lang="it-IT" altLang="it-IT" sz="900" smtClean="0">
                <a:solidFill>
                  <a:schemeClr val="tx2"/>
                </a:solidFill>
              </a:rPr>
              <a:t>Ascea – Casalvelino 28-29-30 settembre 2016</a:t>
            </a:r>
          </a:p>
          <a:p>
            <a:pPr marL="0" indent="0" algn="ctr" eaLnBrk="1" hangingPunct="1">
              <a:lnSpc>
                <a:spcPct val="80000"/>
              </a:lnSpc>
              <a:buFont typeface="Arial" panose="020B0604020202020204" pitchFamily="34" charset="0"/>
              <a:buNone/>
            </a:pPr>
            <a:r>
              <a:rPr lang="it-IT" altLang="it-IT" sz="900" smtClean="0">
                <a:solidFill>
                  <a:schemeClr val="tx2"/>
                </a:solidFill>
              </a:rPr>
              <a:t>Associazione nazionale di Medicina Legale per la Pubblica Amministrazione</a:t>
            </a:r>
          </a:p>
          <a:p>
            <a:pPr marL="0" indent="0" algn="ctr" eaLnBrk="1" hangingPunct="1">
              <a:lnSpc>
                <a:spcPct val="80000"/>
              </a:lnSpc>
              <a:buFont typeface="Arial" panose="020B0604020202020204" pitchFamily="34" charset="0"/>
              <a:buNone/>
            </a:pPr>
            <a:r>
              <a:rPr lang="it-IT" altLang="it-IT" sz="900" smtClean="0">
                <a:solidFill>
                  <a:schemeClr val="tx2"/>
                </a:solidFill>
              </a:rPr>
              <a:t>I Congresso Nazionale </a:t>
            </a:r>
          </a:p>
          <a:p>
            <a:pPr marL="0" indent="0" eaLnBrk="1" hangingPunct="1">
              <a:lnSpc>
                <a:spcPct val="80000"/>
              </a:lnSpc>
            </a:pPr>
            <a:endParaRPr lang="it-IT" altLang="it-IT" sz="2600" smtClean="0"/>
          </a:p>
        </p:txBody>
      </p:sp>
      <p:sp>
        <p:nvSpPr>
          <p:cNvPr id="8" name="Segnaposto contenuto 7"/>
          <p:cNvSpPr>
            <a:spLocks noGrp="1"/>
          </p:cNvSpPr>
          <p:nvPr>
            <p:ph sz="half" idx="2"/>
          </p:nvPr>
        </p:nvSpPr>
        <p:spPr>
          <a:xfrm>
            <a:off x="468313" y="1484313"/>
            <a:ext cx="8218487" cy="4227512"/>
          </a:xfrm>
        </p:spPr>
        <p:txBody>
          <a:bodyPr>
            <a:normAutofit/>
          </a:bodyPr>
          <a:lstStyle/>
          <a:p>
            <a:pPr marL="0" indent="0" algn="just" eaLnBrk="1" hangingPunct="1">
              <a:lnSpc>
                <a:spcPct val="80000"/>
              </a:lnSpc>
              <a:buFont typeface="Arial" panose="020B0604020202020204" pitchFamily="34" charset="0"/>
              <a:buNone/>
            </a:pPr>
            <a:r>
              <a:rPr lang="it-IT" altLang="it-IT" sz="2600" smtClean="0">
                <a:latin typeface="Comic Sans MS" panose="030F0702030302020204" pitchFamily="66" charset="0"/>
              </a:rPr>
              <a:t>In conclusione dalla disamina della suddetta scheda valutativa e sulla scorta di quanto riportato ed indicato nell’allegato 2 si evinceva che le capacità migliori del soggetto in esame erano da considerarsi “</a:t>
            </a:r>
            <a:r>
              <a:rPr lang="it-IT" altLang="ja-JP" sz="2600" i="1" smtClean="0">
                <a:solidFill>
                  <a:srgbClr val="3366FF"/>
                </a:solidFill>
                <a:latin typeface="Comic Sans MS" panose="030F0702030302020204" pitchFamily="66" charset="0"/>
              </a:rPr>
              <a:t>le attività mentali e relazionali</a:t>
            </a:r>
            <a:r>
              <a:rPr lang="it-IT" altLang="it-IT" sz="2600" smtClean="0">
                <a:latin typeface="Comic Sans MS" panose="030F0702030302020204" pitchFamily="66" charset="0"/>
              </a:rPr>
              <a:t>”</a:t>
            </a:r>
            <a:r>
              <a:rPr lang="it-IT" altLang="ja-JP" sz="2600" smtClean="0">
                <a:latin typeface="Comic Sans MS" panose="030F0702030302020204" pitchFamily="66" charset="0"/>
              </a:rPr>
              <a:t> </a:t>
            </a:r>
          </a:p>
          <a:p>
            <a:pPr marL="0" indent="0" algn="just" eaLnBrk="1" hangingPunct="1">
              <a:lnSpc>
                <a:spcPct val="80000"/>
              </a:lnSpc>
              <a:buFont typeface="Arial" panose="020B0604020202020204" pitchFamily="34" charset="0"/>
              <a:buNone/>
            </a:pPr>
            <a:endParaRPr lang="it-IT" altLang="it-IT" sz="2600" smtClean="0">
              <a:latin typeface="Comic Sans MS" panose="030F0702030302020204" pitchFamily="66" charset="0"/>
            </a:endParaRPr>
          </a:p>
          <a:p>
            <a:pPr marL="0" indent="0" algn="just" eaLnBrk="1" hangingPunct="1">
              <a:lnSpc>
                <a:spcPct val="80000"/>
              </a:lnSpc>
              <a:buFont typeface="Arial" panose="020B0604020202020204" pitchFamily="34" charset="0"/>
              <a:buNone/>
            </a:pPr>
            <a:r>
              <a:rPr lang="it-IT" altLang="it-IT" sz="2600" smtClean="0">
                <a:latin typeface="Comic Sans MS" panose="030F0702030302020204" pitchFamily="66" charset="0"/>
              </a:rPr>
              <a:t>Veniva pertanto formulato il seguente giudizio:</a:t>
            </a:r>
          </a:p>
          <a:p>
            <a:pPr marL="0" indent="0" eaLnBrk="1" hangingPunct="1">
              <a:lnSpc>
                <a:spcPct val="80000"/>
              </a:lnSpc>
              <a:buFont typeface="Arial" panose="020B0604020202020204" pitchFamily="34" charset="0"/>
              <a:buNone/>
            </a:pPr>
            <a:endParaRPr lang="it-IT" altLang="it-IT" sz="2600" smtClean="0">
              <a:latin typeface="Comic Sans MS" panose="030F0702030302020204" pitchFamily="66" charset="0"/>
            </a:endParaRPr>
          </a:p>
          <a:p>
            <a:pPr marL="0" indent="0" algn="ctr" eaLnBrk="1" hangingPunct="1">
              <a:lnSpc>
                <a:spcPct val="80000"/>
              </a:lnSpc>
              <a:buFont typeface="Arial" panose="020B0604020202020204" pitchFamily="34" charset="0"/>
              <a:buNone/>
            </a:pPr>
            <a:r>
              <a:rPr lang="it-IT" altLang="it-IT" sz="2600" smtClean="0">
                <a:solidFill>
                  <a:srgbClr val="FF0000"/>
                </a:solidFill>
                <a:latin typeface="Comic Sans MS" panose="030F0702030302020204" pitchFamily="66" charset="0"/>
              </a:rPr>
              <a:t>“E’ si idoneo, con capacità individuali psico/relazionali e dinamico/locomotorie conservate e valide. </a:t>
            </a:r>
            <a:r>
              <a:rPr lang="it-IT" altLang="it-IT" sz="2600" u="sng" smtClean="0">
                <a:solidFill>
                  <a:srgbClr val="FF0000"/>
                </a:solidFill>
                <a:latin typeface="Comic Sans MS" panose="030F0702030302020204" pitchFamily="66" charset="0"/>
              </a:rPr>
              <a:t>E’ presente minima capacità di sopportare condizioni atmosferiche avverse</a:t>
            </a:r>
            <a:r>
              <a:rPr lang="it-IT" altLang="it-IT" sz="2600" smtClean="0">
                <a:solidFill>
                  <a:srgbClr val="FF0000"/>
                </a:solidFill>
                <a:latin typeface="Comic Sans MS" panose="030F0702030302020204" pitchFamily="66" charset="0"/>
              </a:rPr>
              <a:t>”  </a:t>
            </a:r>
          </a:p>
          <a:p>
            <a:pPr marL="0" indent="0" eaLnBrk="1" hangingPunct="1">
              <a:lnSpc>
                <a:spcPct val="80000"/>
              </a:lnSpc>
              <a:buFont typeface="Arial" panose="020B0604020202020204" pitchFamily="34" charset="0"/>
              <a:buNone/>
            </a:pPr>
            <a:endParaRPr lang="it-IT" altLang="it-IT" sz="2600" smtClean="0"/>
          </a:p>
        </p:txBody>
      </p:sp>
      <p:pic>
        <p:nvPicPr>
          <p:cNvPr id="48133"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0" y="0"/>
            <a:ext cx="15875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449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9154"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lnSpcReduction="10000"/>
          </a:bodyPr>
          <a:lstStyle/>
          <a:p>
            <a:pPr marL="0" indent="0" algn="ctr" eaLnBrk="1" hangingPunct="1">
              <a:lnSpc>
                <a:spcPct val="90000"/>
              </a:lnSpc>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lnSpc>
                <a:spcPct val="90000"/>
              </a:lnSpc>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lnSpc>
                <a:spcPct val="90000"/>
              </a:lnSpc>
              <a:buFont typeface="Arial" panose="020B0604020202020204" pitchFamily="34" charset="0"/>
              <a:buNone/>
            </a:pPr>
            <a:r>
              <a:rPr lang="it-IT" altLang="it-IT" sz="1000" smtClean="0">
                <a:solidFill>
                  <a:schemeClr val="tx2"/>
                </a:solidFill>
              </a:rPr>
              <a:t>I Congresso Nazionale </a:t>
            </a:r>
          </a:p>
          <a:p>
            <a:pPr marL="0" indent="0" eaLnBrk="1" hangingPunct="1">
              <a:lnSpc>
                <a:spcPct val="90000"/>
              </a:lnSpc>
            </a:pPr>
            <a:endParaRPr lang="it-IT" altLang="it-IT" smtClean="0"/>
          </a:p>
        </p:txBody>
      </p:sp>
      <p:sp>
        <p:nvSpPr>
          <p:cNvPr id="8" name="Segnaposto contenuto 7"/>
          <p:cNvSpPr>
            <a:spLocks noGrp="1"/>
          </p:cNvSpPr>
          <p:nvPr>
            <p:ph sz="half" idx="2"/>
          </p:nvPr>
        </p:nvSpPr>
        <p:spPr>
          <a:xfrm>
            <a:off x="468313" y="1484313"/>
            <a:ext cx="8218487" cy="4227512"/>
          </a:xfrm>
        </p:spPr>
        <p:txBody>
          <a:bodyPr>
            <a:normAutofit lnSpcReduction="10000"/>
          </a:bodyPr>
          <a:lstStyle/>
          <a:p>
            <a:pPr marL="0" indent="0" eaLnBrk="1" hangingPunct="1">
              <a:lnSpc>
                <a:spcPct val="90000"/>
              </a:lnSpc>
              <a:buFont typeface="Arial" panose="020B0604020202020204" pitchFamily="34" charset="0"/>
              <a:buNone/>
            </a:pPr>
            <a:r>
              <a:rPr lang="it-IT" altLang="it-IT" smtClean="0">
                <a:solidFill>
                  <a:srgbClr val="3366FF"/>
                </a:solidFill>
                <a:latin typeface="Comic Sans MS" panose="030F0702030302020204" pitchFamily="66" charset="0"/>
              </a:rPr>
              <a:t>Caso n. 2</a:t>
            </a:r>
          </a:p>
          <a:p>
            <a:pPr marL="0" indent="0" algn="just" eaLnBrk="1" hangingPunct="1">
              <a:lnSpc>
                <a:spcPct val="90000"/>
              </a:lnSpc>
              <a:buFont typeface="Arial" panose="020B0604020202020204" pitchFamily="34" charset="0"/>
              <a:buNone/>
            </a:pPr>
            <a:r>
              <a:rPr lang="it-IT" altLang="it-IT" smtClean="0">
                <a:latin typeface="Comic Sans MS" panose="030F0702030302020204" pitchFamily="66" charset="0"/>
              </a:rPr>
              <a:t>Soggetto di sesso maschile di anni 54 già iscritto presso la lista di Collocamento in categoria protetta in quanto affetto per c.s. da:</a:t>
            </a:r>
          </a:p>
          <a:p>
            <a:pPr marL="0" indent="0" algn="just" eaLnBrk="1" hangingPunct="1">
              <a:lnSpc>
                <a:spcPct val="90000"/>
              </a:lnSpc>
              <a:buFontTx/>
              <a:buChar char="-"/>
            </a:pPr>
            <a:r>
              <a:rPr lang="it-IT" altLang="it-IT" smtClean="0">
                <a:latin typeface="Comic Sans MS" panose="030F0702030302020204" pitchFamily="66" charset="0"/>
              </a:rPr>
              <a:t>“</a:t>
            </a:r>
            <a:r>
              <a:rPr lang="it-IT" altLang="ja-JP" smtClean="0">
                <a:solidFill>
                  <a:srgbClr val="FF0000"/>
                </a:solidFill>
                <a:latin typeface="Comic Sans MS" panose="030F0702030302020204" pitchFamily="66" charset="0"/>
              </a:rPr>
              <a:t>Quadro distimico ansioso prevalentemente reattivo in soggetto con pregressa frattura occipitale</a:t>
            </a:r>
            <a:r>
              <a:rPr lang="it-IT" altLang="it-IT" smtClean="0">
                <a:latin typeface="Comic Sans MS" panose="030F0702030302020204" pitchFamily="66" charset="0"/>
              </a:rPr>
              <a:t>”</a:t>
            </a:r>
            <a:r>
              <a:rPr lang="it-IT" altLang="ja-JP" smtClean="0">
                <a:latin typeface="Comic Sans MS" panose="030F0702030302020204" pitchFamily="66" charset="0"/>
              </a:rPr>
              <a:t> ed ascritta alla Tab. A/8^ ctg.  </a:t>
            </a:r>
          </a:p>
          <a:p>
            <a:pPr marL="0" indent="0" algn="just" eaLnBrk="1" hangingPunct="1">
              <a:lnSpc>
                <a:spcPct val="90000"/>
              </a:lnSpc>
              <a:buFont typeface="Arial" panose="020B0604020202020204" pitchFamily="34" charset="0"/>
              <a:buNone/>
            </a:pPr>
            <a:r>
              <a:rPr lang="it-IT" altLang="it-IT" smtClean="0">
                <a:latin typeface="Comic Sans MS" panose="030F0702030302020204" pitchFamily="66" charset="0"/>
              </a:rPr>
              <a:t>In anamnesi si evinceva inoltre la presenza di ipertensione arteriosa in trattamento farmacologico</a:t>
            </a:r>
          </a:p>
          <a:p>
            <a:pPr marL="0" indent="0" eaLnBrk="1" hangingPunct="1">
              <a:lnSpc>
                <a:spcPct val="90000"/>
              </a:lnSpc>
              <a:buFont typeface="Arial" panose="020B0604020202020204" pitchFamily="34" charset="0"/>
              <a:buNone/>
            </a:pPr>
            <a:endParaRPr lang="it-IT" altLang="it-IT" smtClean="0"/>
          </a:p>
        </p:txBody>
      </p:sp>
      <p:pic>
        <p:nvPicPr>
          <p:cNvPr id="49157"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78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890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0178"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eaLnBrk="1" hangingPunct="1">
              <a:buFont typeface="Arial" panose="020B0604020202020204" pitchFamily="34" charset="0"/>
              <a:buNone/>
            </a:pPr>
            <a:r>
              <a:rPr lang="it-IT" altLang="it-IT" sz="1000" smtClean="0">
                <a:solidFill>
                  <a:schemeClr val="tx2"/>
                </a:solidFill>
              </a:rPr>
              <a:t>Ascea – Casalvelino 28-29-30 settembre 2016</a:t>
            </a:r>
          </a:p>
          <a:p>
            <a:pPr marL="0" indent="0" algn="ctr" eaLnBrk="1" hangingPunct="1">
              <a:buFont typeface="Arial" panose="020B0604020202020204" pitchFamily="34" charset="0"/>
              <a:buNone/>
            </a:pPr>
            <a:r>
              <a:rPr lang="it-IT" altLang="it-IT" sz="1000" smtClean="0">
                <a:solidFill>
                  <a:schemeClr val="tx2"/>
                </a:solidFill>
              </a:rPr>
              <a:t>Associazione nazionale di Medicina Legale per la Pubblica Amministrazione</a:t>
            </a:r>
          </a:p>
          <a:p>
            <a:pPr marL="0" indent="0" algn="ctr" eaLnBrk="1" hangingPunct="1">
              <a:buFont typeface="Arial" panose="020B0604020202020204" pitchFamily="34" charset="0"/>
              <a:buNone/>
            </a:pPr>
            <a:r>
              <a:rPr lang="it-IT" altLang="it-IT" sz="1000" smtClean="0">
                <a:solidFill>
                  <a:schemeClr val="tx2"/>
                </a:solidFill>
              </a:rPr>
              <a:t>I Congresso Nazionale </a:t>
            </a:r>
          </a:p>
          <a:p>
            <a:pPr marL="0" indent="0" eaLnBrk="1" hangingPunct="1"/>
            <a:endParaRPr lang="it-IT" altLang="it-IT" smtClean="0"/>
          </a:p>
        </p:txBody>
      </p:sp>
      <p:sp>
        <p:nvSpPr>
          <p:cNvPr id="50180" name="Segnaposto contenuto 7"/>
          <p:cNvSpPr>
            <a:spLocks noGrp="1"/>
          </p:cNvSpPr>
          <p:nvPr>
            <p:ph sz="half" idx="2"/>
          </p:nvPr>
        </p:nvSpPr>
        <p:spPr>
          <a:xfrm>
            <a:off x="468313" y="1484313"/>
            <a:ext cx="8218487" cy="4227512"/>
          </a:xfrm>
        </p:spPr>
        <p:txBody>
          <a:bodyPr>
            <a:normAutofit fontScale="92500"/>
          </a:bodyPr>
          <a:lstStyle/>
          <a:p>
            <a:pPr marL="0" indent="0" algn="just" eaLnBrk="1" hangingPunct="1">
              <a:buFont typeface="Arial" panose="020B0604020202020204" pitchFamily="34" charset="0"/>
              <a:buNone/>
            </a:pPr>
            <a:r>
              <a:rPr lang="it-IT" altLang="it-IT" smtClean="0">
                <a:latin typeface="Comic Sans MS" panose="030F0702030302020204" pitchFamily="66" charset="0"/>
              </a:rPr>
              <a:t>Veniva pertanto sottoposto a visita cardiologica e visita psichiatrica con riscontro di “</a:t>
            </a:r>
            <a:r>
              <a:rPr lang="it-IT" altLang="ja-JP" smtClean="0">
                <a:solidFill>
                  <a:srgbClr val="FF0000"/>
                </a:solidFill>
                <a:latin typeface="Comic Sans MS" panose="030F0702030302020204" pitchFamily="66" charset="0"/>
              </a:rPr>
              <a:t>Disturbo ansioso depressivo cronico con allegato deficit del controllo degli impulsi</a:t>
            </a:r>
            <a:r>
              <a:rPr lang="it-IT" altLang="it-IT" smtClean="0">
                <a:latin typeface="Comic Sans MS" panose="030F0702030302020204" pitchFamily="66" charset="0"/>
              </a:rPr>
              <a:t>”</a:t>
            </a:r>
            <a:r>
              <a:rPr lang="it-IT" altLang="ja-JP" smtClean="0">
                <a:latin typeface="Comic Sans MS" panose="030F0702030302020204" pitchFamily="66" charset="0"/>
              </a:rPr>
              <a:t> e successivamente veniva utilizzata la già citata </a:t>
            </a:r>
            <a:r>
              <a:rPr lang="it-IT" altLang="it-IT" smtClean="0">
                <a:latin typeface="Comic Sans MS" panose="030F0702030302020204" pitchFamily="66" charset="0"/>
              </a:rPr>
              <a:t>“</a:t>
            </a:r>
            <a:r>
              <a:rPr lang="it-IT" altLang="ja-JP" smtClean="0">
                <a:solidFill>
                  <a:srgbClr val="FF0000"/>
                </a:solidFill>
                <a:latin typeface="Comic Sans MS" panose="030F0702030302020204" pitchFamily="66" charset="0"/>
              </a:rPr>
              <a:t>Scheda per la definizione delle capacità</a:t>
            </a:r>
            <a:r>
              <a:rPr lang="it-IT" altLang="it-IT" smtClean="0">
                <a:latin typeface="Comic Sans MS" panose="030F0702030302020204" pitchFamily="66" charset="0"/>
              </a:rPr>
              <a:t>”</a:t>
            </a:r>
            <a:r>
              <a:rPr lang="it-IT" altLang="ja-JP" smtClean="0">
                <a:latin typeface="Comic Sans MS" panose="030F0702030302020204" pitchFamily="66" charset="0"/>
              </a:rPr>
              <a:t> allegata al DPCM del 13 gennaio 2000 e seguendo lo stesso percorso valutativo del caso precedente</a:t>
            </a:r>
          </a:p>
          <a:p>
            <a:pPr marL="0" indent="0" algn="just" eaLnBrk="1" hangingPunct="1">
              <a:buFont typeface="Arial" panose="020B0604020202020204" pitchFamily="34" charset="0"/>
              <a:buNone/>
            </a:pPr>
            <a:r>
              <a:rPr lang="it-IT" altLang="it-IT" smtClean="0">
                <a:latin typeface="Comic Sans MS" panose="030F0702030302020204" pitchFamily="66" charset="0"/>
              </a:rPr>
              <a:t> </a:t>
            </a:r>
          </a:p>
          <a:p>
            <a:pPr marL="0" indent="0" eaLnBrk="1" hangingPunct="1">
              <a:buFont typeface="Arial" panose="020B0604020202020204" pitchFamily="34" charset="0"/>
              <a:buNone/>
            </a:pPr>
            <a:endParaRPr lang="it-IT" altLang="it-IT" smtClean="0"/>
          </a:p>
        </p:txBody>
      </p:sp>
      <p:pic>
        <p:nvPicPr>
          <p:cNvPr id="50181"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4763"/>
            <a:ext cx="154146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445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1202" name="Titolo 1"/>
          <p:cNvSpPr>
            <a:spLocks noGrp="1"/>
          </p:cNvSpPr>
          <p:nvPr>
            <p:ph type="title"/>
          </p:nvPr>
        </p:nvSpPr>
        <p:spPr/>
        <p:txBody>
          <a:bodyPr/>
          <a:lstStyle/>
          <a:p>
            <a:pPr eaLnBrk="1" hangingPunct="1"/>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a:bodyPr>
          <a:lstStyle/>
          <a:p>
            <a:pPr marL="0" indent="0" algn="ctr" eaLnBrk="1" hangingPunct="1">
              <a:lnSpc>
                <a:spcPct val="80000"/>
              </a:lnSpc>
              <a:buFont typeface="Arial" panose="020B0604020202020204" pitchFamily="34" charset="0"/>
              <a:buNone/>
            </a:pPr>
            <a:r>
              <a:rPr lang="it-IT" altLang="it-IT" sz="900" smtClean="0">
                <a:solidFill>
                  <a:schemeClr val="tx2"/>
                </a:solidFill>
              </a:rPr>
              <a:t>Ascea – Casalvelino 28-29-30 settembre 2016</a:t>
            </a:r>
          </a:p>
          <a:p>
            <a:pPr marL="0" indent="0" algn="ctr" eaLnBrk="1" hangingPunct="1">
              <a:lnSpc>
                <a:spcPct val="80000"/>
              </a:lnSpc>
              <a:buFont typeface="Arial" panose="020B0604020202020204" pitchFamily="34" charset="0"/>
              <a:buNone/>
            </a:pPr>
            <a:r>
              <a:rPr lang="it-IT" altLang="it-IT" sz="900" smtClean="0">
                <a:solidFill>
                  <a:schemeClr val="tx2"/>
                </a:solidFill>
              </a:rPr>
              <a:t>Associazione nazionale di Medicina Legale per la Pubblica Amministrazione</a:t>
            </a:r>
          </a:p>
          <a:p>
            <a:pPr marL="0" indent="0" algn="ctr" eaLnBrk="1" hangingPunct="1">
              <a:lnSpc>
                <a:spcPct val="80000"/>
              </a:lnSpc>
              <a:buFont typeface="Arial" panose="020B0604020202020204" pitchFamily="34" charset="0"/>
              <a:buNone/>
            </a:pPr>
            <a:r>
              <a:rPr lang="it-IT" altLang="it-IT" sz="900" smtClean="0">
                <a:solidFill>
                  <a:schemeClr val="tx2"/>
                </a:solidFill>
              </a:rPr>
              <a:t>I Congresso Nazionale </a:t>
            </a:r>
          </a:p>
          <a:p>
            <a:pPr marL="0" indent="0" eaLnBrk="1" hangingPunct="1">
              <a:lnSpc>
                <a:spcPct val="80000"/>
              </a:lnSpc>
            </a:pPr>
            <a:endParaRPr lang="it-IT" altLang="it-IT" sz="2600" smtClean="0"/>
          </a:p>
        </p:txBody>
      </p:sp>
      <p:sp>
        <p:nvSpPr>
          <p:cNvPr id="8" name="Segnaposto contenuto 7"/>
          <p:cNvSpPr>
            <a:spLocks noGrp="1"/>
          </p:cNvSpPr>
          <p:nvPr>
            <p:ph sz="half" idx="2"/>
          </p:nvPr>
        </p:nvSpPr>
        <p:spPr>
          <a:xfrm>
            <a:off x="468313" y="1484313"/>
            <a:ext cx="8218487" cy="4227512"/>
          </a:xfrm>
        </p:spPr>
        <p:txBody>
          <a:bodyPr>
            <a:normAutofit/>
          </a:bodyPr>
          <a:lstStyle/>
          <a:p>
            <a:pPr marL="0" indent="0" algn="just" eaLnBrk="1" hangingPunct="1">
              <a:lnSpc>
                <a:spcPct val="80000"/>
              </a:lnSpc>
              <a:buFont typeface="Arial" panose="020B0604020202020204" pitchFamily="34" charset="0"/>
              <a:buNone/>
            </a:pPr>
            <a:r>
              <a:rPr lang="it-IT" altLang="it-IT" sz="2600" smtClean="0">
                <a:latin typeface="Comic Sans MS" panose="030F0702030302020204" pitchFamily="66" charset="0"/>
              </a:rPr>
              <a:t>Dalla disamina sintetica di suddetta scheda si evinceva che le capacità migliori erano da considerarsi “</a:t>
            </a:r>
            <a:r>
              <a:rPr lang="it-IT" altLang="ja-JP" sz="2600" i="1" smtClean="0">
                <a:solidFill>
                  <a:srgbClr val="3366FF"/>
                </a:solidFill>
                <a:latin typeface="Comic Sans MS" panose="030F0702030302020204" pitchFamily="66" charset="0"/>
              </a:rPr>
              <a:t>le attività manuali e di impegno fisico </a:t>
            </a:r>
            <a:r>
              <a:rPr lang="it-IT" altLang="it-IT" sz="2600" smtClean="0">
                <a:latin typeface="Comic Sans MS" panose="030F0702030302020204" pitchFamily="66" charset="0"/>
              </a:rPr>
              <a:t>”</a:t>
            </a:r>
            <a:r>
              <a:rPr lang="it-IT" altLang="ja-JP" sz="2600" smtClean="0">
                <a:latin typeface="Comic Sans MS" panose="030F0702030302020204" pitchFamily="66" charset="0"/>
              </a:rPr>
              <a:t> </a:t>
            </a:r>
          </a:p>
          <a:p>
            <a:pPr marL="0" indent="0" algn="just" eaLnBrk="1" hangingPunct="1">
              <a:lnSpc>
                <a:spcPct val="80000"/>
              </a:lnSpc>
              <a:buFont typeface="Arial" panose="020B0604020202020204" pitchFamily="34" charset="0"/>
              <a:buNone/>
            </a:pPr>
            <a:endParaRPr lang="it-IT" altLang="it-IT" sz="2600" smtClean="0">
              <a:latin typeface="Comic Sans MS" panose="030F0702030302020204" pitchFamily="66" charset="0"/>
            </a:endParaRPr>
          </a:p>
          <a:p>
            <a:pPr marL="0" indent="0" algn="just" eaLnBrk="1" hangingPunct="1">
              <a:lnSpc>
                <a:spcPct val="80000"/>
              </a:lnSpc>
              <a:buFont typeface="Arial" panose="020B0604020202020204" pitchFamily="34" charset="0"/>
              <a:buNone/>
            </a:pPr>
            <a:r>
              <a:rPr lang="it-IT" altLang="it-IT" sz="2600" smtClean="0">
                <a:latin typeface="Comic Sans MS" panose="030F0702030302020204" pitchFamily="66" charset="0"/>
              </a:rPr>
              <a:t>Veniva pertanto formulato il seguente giudizio:</a:t>
            </a:r>
          </a:p>
          <a:p>
            <a:pPr marL="0" indent="0" eaLnBrk="1" hangingPunct="1">
              <a:lnSpc>
                <a:spcPct val="80000"/>
              </a:lnSpc>
              <a:buFont typeface="Arial" panose="020B0604020202020204" pitchFamily="34" charset="0"/>
              <a:buNone/>
            </a:pPr>
            <a:endParaRPr lang="it-IT" altLang="it-IT" sz="2600" smtClean="0">
              <a:latin typeface="Comic Sans MS" panose="030F0702030302020204" pitchFamily="66" charset="0"/>
            </a:endParaRPr>
          </a:p>
          <a:p>
            <a:pPr marL="0" indent="0" algn="ctr" eaLnBrk="1" hangingPunct="1">
              <a:lnSpc>
                <a:spcPct val="80000"/>
              </a:lnSpc>
              <a:buFont typeface="Arial" panose="020B0604020202020204" pitchFamily="34" charset="0"/>
              <a:buNone/>
            </a:pPr>
            <a:r>
              <a:rPr lang="it-IT" altLang="it-IT" sz="2600" smtClean="0">
                <a:solidFill>
                  <a:srgbClr val="FF0000"/>
                </a:solidFill>
                <a:latin typeface="Comic Sans MS" panose="030F0702030302020204" pitchFamily="66" charset="0"/>
              </a:rPr>
              <a:t>“E’ si idoneo con capacità individuali e dinamico/locomotorie conservate e valide. E’ presente una modesta capacità per attività a prevalente impegno mentale e relazionale e con franca difficoltà a  sopportare condizioni psicologiche avverse”  </a:t>
            </a:r>
          </a:p>
          <a:p>
            <a:pPr marL="0" indent="0" eaLnBrk="1" hangingPunct="1">
              <a:lnSpc>
                <a:spcPct val="80000"/>
              </a:lnSpc>
              <a:buFont typeface="Arial" panose="020B0604020202020204" pitchFamily="34" charset="0"/>
              <a:buNone/>
            </a:pPr>
            <a:endParaRPr lang="it-IT" altLang="it-IT" sz="2600" smtClean="0"/>
          </a:p>
        </p:txBody>
      </p:sp>
      <p:pic>
        <p:nvPicPr>
          <p:cNvPr id="51205"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0"/>
            <a:ext cx="167005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678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algn="ctr">
              <a:buNone/>
            </a:pPr>
            <a:endParaRPr lang="it-IT" sz="2200" dirty="0" smtClean="0">
              <a:solidFill>
                <a:schemeClr val="tx2"/>
              </a:solidFill>
            </a:endParaRPr>
          </a:p>
          <a:p>
            <a:pPr>
              <a:buNone/>
            </a:pPr>
            <a:r>
              <a:rPr lang="it-IT" sz="2200" dirty="0" smtClean="0">
                <a:solidFill>
                  <a:schemeClr val="tx2"/>
                </a:solidFill>
              </a:rPr>
              <a:t>     </a:t>
            </a:r>
          </a:p>
          <a:p>
            <a:pPr>
              <a:buNone/>
            </a:pPr>
            <a:endParaRPr lang="it-IT" sz="2200" b="1" dirty="0" smtClean="0">
              <a:solidFill>
                <a:schemeClr val="tx2"/>
              </a:solidFill>
            </a:endParaRPr>
          </a:p>
          <a:p>
            <a:pPr algn="just">
              <a:buNone/>
            </a:pPr>
            <a:r>
              <a:rPr lang="it-IT" sz="2200" b="1" dirty="0" smtClean="0">
                <a:solidFill>
                  <a:schemeClr val="tx2"/>
                </a:solidFill>
              </a:rPr>
              <a:t>Le controversie in cui è coinvolto il Ministero dell’Economia e delle Finanze di interesse del presente Convegno derivano essenzialmente da :</a:t>
            </a:r>
          </a:p>
          <a:p>
            <a:pPr algn="just"/>
            <a:endParaRPr lang="it-IT" sz="2200" b="1" dirty="0" smtClean="0">
              <a:solidFill>
                <a:schemeClr val="tx2"/>
              </a:solidFill>
            </a:endParaRPr>
          </a:p>
          <a:p>
            <a:pPr algn="just">
              <a:buNone/>
            </a:pPr>
            <a:r>
              <a:rPr lang="it-IT" sz="2200" b="1" dirty="0" smtClean="0">
                <a:solidFill>
                  <a:schemeClr val="tx2"/>
                </a:solidFill>
              </a:rPr>
              <a:t>	A) Attività Commissioni mediche di verifica;</a:t>
            </a:r>
          </a:p>
          <a:p>
            <a:pPr algn="just">
              <a:buFont typeface="Times New Roman" pitchFamily="18" charset="0"/>
              <a:buAutoNum type="alphaUcPeriod"/>
            </a:pPr>
            <a:endParaRPr lang="it-IT" sz="2200" b="1" dirty="0" smtClean="0">
              <a:solidFill>
                <a:schemeClr val="tx2"/>
              </a:solidFill>
            </a:endParaRPr>
          </a:p>
          <a:p>
            <a:pPr algn="just">
              <a:buNone/>
            </a:pPr>
            <a:r>
              <a:rPr lang="it-IT" sz="2200" b="1" dirty="0" smtClean="0">
                <a:solidFill>
                  <a:schemeClr val="tx2"/>
                </a:solidFill>
              </a:rPr>
              <a:t>	B) Attività Comitato di verifica per le cause di servizio.</a:t>
            </a:r>
          </a:p>
          <a:p>
            <a:endParaRPr lang="it-IT" sz="2200" dirty="0">
              <a:solidFill>
                <a:schemeClr val="tx2"/>
              </a:solidFill>
            </a:endParaRPr>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p:cNvSpPr txBox="1">
            <a:spLocks/>
          </p:cNvSpPr>
          <p:nvPr/>
        </p:nvSpPr>
        <p:spPr>
          <a:xfrm>
            <a:off x="609600" y="427038"/>
            <a:ext cx="8229600" cy="1143000"/>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it-IT" sz="2800" b="1" i="0" u="none" strike="noStrike" kern="1200" cap="all"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it-IT" sz="2800" b="1" cap="all" dirty="0" smtClean="0">
              <a:solidFill>
                <a:schemeClr val="tx2"/>
              </a:solidFill>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it-IT" sz="2800" b="1" i="0" u="none" strike="noStrike" kern="1200" cap="all"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it-IT" sz="2800" b="1" cap="all" dirty="0" smtClean="0">
              <a:solidFill>
                <a:schemeClr val="tx2"/>
              </a:solidFill>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it-IT" sz="2800" b="1" i="0" u="none" strike="noStrike" kern="1200" cap="all"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it-IT" sz="2800" b="1" i="0" u="none" strike="noStrike" kern="1200" cap="all" spc="0" normalizeH="0" baseline="0" noProof="0" dirty="0" smtClean="0">
                <a:ln>
                  <a:noFill/>
                </a:ln>
                <a:solidFill>
                  <a:schemeClr val="tx2"/>
                </a:solidFill>
                <a:effectLst/>
                <a:uLnTx/>
                <a:uFillTx/>
                <a:latin typeface="+mn-lt"/>
                <a:ea typeface="+mn-ea"/>
                <a:cs typeface="+mn-cs"/>
              </a:rPr>
              <a:t>contenzioso</a:t>
            </a:r>
          </a:p>
        </p:txBody>
      </p:sp>
      <p:pic>
        <p:nvPicPr>
          <p:cNvPr id="15" name="Picture 2" descr="C:\Users\franca.franchi\AppData\Local\Microsoft\Windows\Temporary Internet Files\Content.IE5\TMP081LM\Law[1].jpg"/>
          <p:cNvPicPr>
            <a:picLocks noChangeAspect="1" noChangeArrowheads="1"/>
          </p:cNvPicPr>
          <p:nvPr/>
        </p:nvPicPr>
        <p:blipFill>
          <a:blip r:embed="rId4" cstate="print"/>
          <a:srcRect/>
          <a:stretch>
            <a:fillRect/>
          </a:stretch>
        </p:blipFill>
        <p:spPr bwMode="auto">
          <a:xfrm>
            <a:off x="3779912" y="260648"/>
            <a:ext cx="1728192" cy="1557736"/>
          </a:xfrm>
          <a:prstGeom prst="rect">
            <a:avLst/>
          </a:prstGeom>
          <a:noFill/>
        </p:spPr>
      </p:pic>
    </p:spTree>
    <p:extLst>
      <p:ext uri="{BB962C8B-B14F-4D97-AF65-F5344CB8AC3E}">
        <p14:creationId xmlns:p14="http://schemas.microsoft.com/office/powerpoint/2010/main" val="3659670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pPr marL="342900" indent="-342900">
              <a:spcBef>
                <a:spcPct val="20000"/>
              </a:spcBef>
            </a:pPr>
            <a:r>
              <a:rPr lang="it-IT" sz="2800" b="1" cap="all" dirty="0" smtClean="0">
                <a:solidFill>
                  <a:schemeClr val="tx2"/>
                </a:solidFill>
                <a:latin typeface="+mn-lt"/>
                <a:ea typeface="+mn-ea"/>
                <a:cs typeface="+mn-cs"/>
              </a:rPr>
              <a:t>ATTIVITA’ </a:t>
            </a:r>
            <a:r>
              <a:rPr lang="it-IT" sz="2800" b="1" cap="all" dirty="0" err="1" smtClean="0">
                <a:solidFill>
                  <a:schemeClr val="tx2"/>
                </a:solidFill>
                <a:latin typeface="+mn-lt"/>
                <a:ea typeface="+mn-ea"/>
                <a:cs typeface="+mn-cs"/>
              </a:rPr>
              <a:t>DelLe</a:t>
            </a:r>
            <a:r>
              <a:rPr lang="it-IT" sz="2800" b="1" cap="all" dirty="0" smtClean="0">
                <a:solidFill>
                  <a:schemeClr val="tx2"/>
                </a:solidFill>
                <a:latin typeface="+mn-lt"/>
                <a:ea typeface="+mn-ea"/>
                <a:cs typeface="+mn-cs"/>
              </a:rPr>
              <a:t> Commissioni Mediche di Verifica </a:t>
            </a:r>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Autofit/>
          </a:bodyPr>
          <a:lstStyle/>
          <a:p>
            <a:pPr algn="just">
              <a:buNone/>
            </a:pPr>
            <a:r>
              <a:rPr lang="it-IT" sz="1600" dirty="0" smtClean="0">
                <a:solidFill>
                  <a:schemeClr val="tx2"/>
                </a:solidFill>
              </a:rPr>
              <a:t>	</a:t>
            </a:r>
            <a:r>
              <a:rPr lang="it-IT" sz="1600" b="1" dirty="0" smtClean="0">
                <a:solidFill>
                  <a:schemeClr val="tx2"/>
                </a:solidFill>
              </a:rPr>
              <a:t>svolgono accertamenti sanitari in materia di:</a:t>
            </a:r>
          </a:p>
          <a:p>
            <a:pPr algn="just">
              <a:buFont typeface="+mj-lt"/>
              <a:buAutoNum type="alphaLcParenR"/>
            </a:pPr>
            <a:r>
              <a:rPr lang="it-IT" sz="1600" b="1" dirty="0" smtClean="0">
                <a:solidFill>
                  <a:schemeClr val="tx2"/>
                </a:solidFill>
              </a:rPr>
              <a:t>pensionistica di guerra; </a:t>
            </a:r>
          </a:p>
          <a:p>
            <a:pPr algn="just">
              <a:buFont typeface="Times New Roman" pitchFamily="18" charset="0"/>
              <a:buAutoNum type="alphaLcParenR"/>
            </a:pPr>
            <a:r>
              <a:rPr lang="it-IT" sz="1600" b="1" dirty="0" smtClean="0">
                <a:solidFill>
                  <a:schemeClr val="tx2"/>
                </a:solidFill>
              </a:rPr>
              <a:t>idoneità ai compiti di istituto nei confronti del personale docente del comparto Scuola; </a:t>
            </a:r>
            <a:br>
              <a:rPr lang="it-IT" sz="1600" b="1" dirty="0" smtClean="0">
                <a:solidFill>
                  <a:schemeClr val="tx2"/>
                </a:solidFill>
              </a:rPr>
            </a:br>
            <a:r>
              <a:rPr lang="it-IT" sz="1600" b="1" dirty="0" smtClean="0">
                <a:solidFill>
                  <a:schemeClr val="tx2"/>
                </a:solidFill>
              </a:rPr>
              <a:t> causa di servizio delle infermità, ai fini della conseguente attribuzione dei benefici di legge (trattamento pensionistico di privilegio, equo indennizzo, </a:t>
            </a:r>
            <a:r>
              <a:rPr lang="it-IT" sz="1600" b="1" dirty="0" err="1" smtClean="0">
                <a:solidFill>
                  <a:schemeClr val="tx2"/>
                </a:solidFill>
              </a:rPr>
              <a:t>etc</a:t>
            </a:r>
            <a:r>
              <a:rPr lang="it-IT" sz="1600" b="1" dirty="0" smtClean="0">
                <a:solidFill>
                  <a:schemeClr val="tx2"/>
                </a:solidFill>
              </a:rPr>
              <a:t>), nei limiti previsti dall’art. 6 del </a:t>
            </a:r>
            <a:r>
              <a:rPr lang="it-IT" sz="1600" b="1" dirty="0" err="1" smtClean="0">
                <a:solidFill>
                  <a:schemeClr val="tx2"/>
                </a:solidFill>
              </a:rPr>
              <a:t>DL</a:t>
            </a:r>
            <a:r>
              <a:rPr lang="it-IT" sz="1600" b="1" dirty="0" smtClean="0">
                <a:solidFill>
                  <a:schemeClr val="tx2"/>
                </a:solidFill>
              </a:rPr>
              <a:t> n. 201/2011 (legge n. 214/2011, cd. </a:t>
            </a:r>
            <a:r>
              <a:rPr lang="it-IT" sz="1600" b="1" dirty="0" err="1" smtClean="0">
                <a:solidFill>
                  <a:schemeClr val="tx2"/>
                </a:solidFill>
              </a:rPr>
              <a:t>Salva-Italia</a:t>
            </a:r>
            <a:r>
              <a:rPr lang="it-IT" sz="1600" b="1" dirty="0" smtClean="0">
                <a:solidFill>
                  <a:schemeClr val="tx2"/>
                </a:solidFill>
              </a:rPr>
              <a:t>);</a:t>
            </a:r>
          </a:p>
          <a:p>
            <a:pPr algn="just">
              <a:buFont typeface="Times New Roman" pitchFamily="18" charset="0"/>
              <a:buAutoNum type="alphaLcParenR"/>
            </a:pPr>
            <a:r>
              <a:rPr lang="it-IT" sz="1600" b="1" dirty="0" smtClean="0">
                <a:solidFill>
                  <a:schemeClr val="tx2"/>
                </a:solidFill>
              </a:rPr>
              <a:t>permanente inidoneità al servizio, in modo assoluto, ovvero altre forme di inabilità, anche non derivanti da fatti di servizio, ai fini della risoluzione del rapporto di lavoro e dell'attribuzione, in presenza dei prescritti requisiti contributivi, di un trattamento pensionistico diretto per inabilità o, nel caso di inabilità del familiare, del trattamento pensionistico ai superstiti;</a:t>
            </a:r>
          </a:p>
          <a:p>
            <a:pPr algn="just">
              <a:buFont typeface="Times New Roman" pitchFamily="18" charset="0"/>
              <a:buAutoNum type="alphaLcParenR"/>
            </a:pPr>
            <a:r>
              <a:rPr lang="it-IT" sz="1600" b="1" dirty="0" smtClean="0">
                <a:solidFill>
                  <a:schemeClr val="tx2"/>
                </a:solidFill>
              </a:rPr>
              <a:t>permanente inidoneità, in modo relativo, al servizio di istituto, ai fini del mutamento di mansioni, ai sensi del D.P.R. n. 171 del 27.07.2011 ovvero alle condizioni e con le modalità previste dalle norme contrattuali che regolano il rapporto di lavoro.</a:t>
            </a:r>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223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96752"/>
            <a:ext cx="7851648" cy="585936"/>
          </a:xfrm>
        </p:spPr>
        <p:txBody>
          <a:bodyPr>
            <a:noAutofit/>
          </a:bodyPr>
          <a:lstStyle/>
          <a:p>
            <a:pPr algn="ctr"/>
            <a:r>
              <a:rPr lang="it-IT" sz="1800" dirty="0" smtClean="0">
                <a:solidFill>
                  <a:srgbClr val="FF0000"/>
                </a:solidFill>
              </a:rPr>
              <a:t/>
            </a:r>
            <a:br>
              <a:rPr lang="it-IT" sz="1800" dirty="0" smtClean="0">
                <a:solidFill>
                  <a:srgbClr val="FF0000"/>
                </a:solidFill>
              </a:rPr>
            </a:br>
            <a:r>
              <a:rPr lang="it-IT" sz="1600" dirty="0">
                <a:solidFill>
                  <a:srgbClr val="FF0000"/>
                </a:solidFill>
                <a:latin typeface="+mn-lt"/>
              </a:rPr>
              <a:t/>
            </a:r>
            <a:br>
              <a:rPr lang="it-IT" sz="1600" dirty="0">
                <a:solidFill>
                  <a:srgbClr val="FF0000"/>
                </a:solidFill>
                <a:latin typeface="+mn-lt"/>
              </a:rPr>
            </a:br>
            <a:r>
              <a:rPr lang="it-IT" sz="1600" dirty="0" smtClean="0">
                <a:solidFill>
                  <a:srgbClr val="FF0000"/>
                </a:solidFill>
                <a:latin typeface="+mn-lt"/>
              </a:rPr>
              <a:t/>
            </a:r>
            <a:br>
              <a:rPr lang="it-IT" sz="1600" dirty="0" smtClean="0">
                <a:solidFill>
                  <a:srgbClr val="FF0000"/>
                </a:solidFill>
                <a:latin typeface="+mn-lt"/>
              </a:rPr>
            </a:br>
            <a:r>
              <a:rPr lang="it-IT" sz="1600" dirty="0">
                <a:solidFill>
                  <a:srgbClr val="FF0000"/>
                </a:solidFill>
                <a:latin typeface="+mn-lt"/>
              </a:rPr>
              <a:t/>
            </a:r>
            <a:br>
              <a:rPr lang="it-IT" sz="1600" dirty="0">
                <a:solidFill>
                  <a:srgbClr val="FF0000"/>
                </a:solidFill>
                <a:latin typeface="+mn-lt"/>
              </a:rPr>
            </a:br>
            <a:r>
              <a:rPr lang="it-IT" sz="2000" dirty="0" smtClean="0">
                <a:solidFill>
                  <a:srgbClr val="FFFF00"/>
                </a:solidFill>
                <a:effectLst/>
                <a:latin typeface="+mn-lt"/>
              </a:rPr>
              <a:t>LEGGE </a:t>
            </a:r>
            <a:r>
              <a:rPr lang="it-IT" sz="2000" dirty="0">
                <a:solidFill>
                  <a:srgbClr val="FFFF00"/>
                </a:solidFill>
                <a:effectLst/>
                <a:latin typeface="+mn-lt"/>
              </a:rPr>
              <a:t>11 marzo 1926, n. 416</a:t>
            </a:r>
            <a:r>
              <a:rPr lang="it-IT" sz="1600" dirty="0">
                <a:solidFill>
                  <a:srgbClr val="FF0000"/>
                </a:solidFill>
                <a:effectLst/>
                <a:latin typeface="+mn-lt"/>
              </a:rPr>
              <a:t> </a:t>
            </a:r>
            <a:r>
              <a:rPr lang="it-IT" sz="1600" dirty="0">
                <a:solidFill>
                  <a:srgbClr val="FF0000"/>
                </a:solidFill>
                <a:latin typeface="+mn-lt"/>
              </a:rPr>
              <a:t/>
            </a:r>
            <a:br>
              <a:rPr lang="it-IT" sz="1600" dirty="0">
                <a:solidFill>
                  <a:srgbClr val="FF0000"/>
                </a:solidFill>
                <a:latin typeface="+mn-lt"/>
              </a:rPr>
            </a:br>
            <a:r>
              <a:rPr lang="it-IT" sz="1600" i="1" dirty="0">
                <a:solidFill>
                  <a:schemeClr val="tx1"/>
                </a:solidFill>
                <a:effectLst/>
                <a:latin typeface="+mn-lt"/>
              </a:rPr>
              <a:t>Nuove disposizioni sulle procedure da seguirsi negli accertamenti medico-legali delle ferite, lesioni ed </a:t>
            </a:r>
            <a:r>
              <a:rPr lang="it-IT" sz="1600" i="1" dirty="0" err="1">
                <a:solidFill>
                  <a:schemeClr val="tx1"/>
                </a:solidFill>
                <a:effectLst/>
                <a:latin typeface="+mn-lt"/>
              </a:rPr>
              <a:t>infermita</a:t>
            </a:r>
            <a:r>
              <a:rPr lang="it-IT" sz="1600" i="1" dirty="0">
                <a:solidFill>
                  <a:schemeClr val="tx1"/>
                </a:solidFill>
                <a:effectLst/>
                <a:latin typeface="+mn-lt"/>
              </a:rPr>
              <a:t>̀ dei personali dipendenti dalle amministrazioni militari e da altre amministrazioni dello Stato.</a:t>
            </a:r>
            <a:br>
              <a:rPr lang="it-IT" sz="1600" i="1" dirty="0">
                <a:solidFill>
                  <a:schemeClr val="tx1"/>
                </a:solidFill>
                <a:effectLst/>
                <a:latin typeface="+mn-lt"/>
              </a:rPr>
            </a:br>
            <a:r>
              <a:rPr lang="it-IT" sz="1600" i="1" dirty="0">
                <a:solidFill>
                  <a:schemeClr val="bg1"/>
                </a:solidFill>
                <a:effectLst/>
                <a:latin typeface="+mn-lt"/>
              </a:rPr>
              <a:t>(G.U. n. 64, 18 marzo 1926) </a:t>
            </a:r>
            <a:endParaRPr lang="it-IT" sz="1600" dirty="0">
              <a:solidFill>
                <a:schemeClr val="bg1"/>
              </a:solidFill>
              <a:latin typeface="+mn-lt"/>
            </a:endParaRPr>
          </a:p>
        </p:txBody>
      </p:sp>
      <p:sp>
        <p:nvSpPr>
          <p:cNvPr id="3" name="Sottotitolo 2"/>
          <p:cNvSpPr>
            <a:spLocks noGrp="1"/>
          </p:cNvSpPr>
          <p:nvPr>
            <p:ph type="subTitle" idx="1"/>
          </p:nvPr>
        </p:nvSpPr>
        <p:spPr>
          <a:xfrm>
            <a:off x="251520" y="1988840"/>
            <a:ext cx="8496944" cy="4392290"/>
          </a:xfrm>
        </p:spPr>
        <p:txBody>
          <a:bodyPr>
            <a:noAutofit/>
          </a:bodyPr>
          <a:lstStyle/>
          <a:p>
            <a:pPr algn="just"/>
            <a:endParaRPr lang="it-IT" sz="1600" dirty="0" smtClean="0"/>
          </a:p>
          <a:p>
            <a:pPr algn="just"/>
            <a:r>
              <a:rPr lang="en-US" sz="1700" dirty="0" smtClean="0"/>
              <a:t>“</a:t>
            </a:r>
            <a:r>
              <a:rPr lang="en-US" sz="1700" i="1" dirty="0" smtClean="0"/>
              <a:t>…</a:t>
            </a:r>
            <a:r>
              <a:rPr lang="it-IT" sz="1700" i="1" dirty="0" smtClean="0"/>
              <a:t>La </a:t>
            </a:r>
            <a:r>
              <a:rPr lang="it-IT" sz="1700" i="1" dirty="0"/>
              <a:t>Commissione di seconda istanza, ove lo creda previa visita diretta, emette la propria determinazione. Tale determinazione è considerata definitiva, salvo contrario provvedimento dell'Amministrazione centrale in sede competente</a:t>
            </a:r>
            <a:r>
              <a:rPr lang="it-IT" sz="1700" i="1" dirty="0" smtClean="0"/>
              <a:t>.</a:t>
            </a:r>
            <a:endParaRPr lang="it-IT" sz="1700" i="1" dirty="0" smtClean="0">
              <a:effectLst>
                <a:outerShdw blurRad="38100" dist="38100" dir="2700000" algn="tl">
                  <a:srgbClr val="000000"/>
                </a:outerShdw>
              </a:effectLst>
            </a:endParaRPr>
          </a:p>
          <a:p>
            <a:pPr algn="just"/>
            <a:endParaRPr lang="en-US" sz="1700" i="1" dirty="0"/>
          </a:p>
          <a:p>
            <a:pPr algn="just"/>
            <a:r>
              <a:rPr lang="it-IT" sz="1700" i="1" dirty="0" smtClean="0"/>
              <a:t>La </a:t>
            </a:r>
            <a:r>
              <a:rPr lang="it-IT" sz="1700" i="1" dirty="0"/>
              <a:t>procedura prevista dal primo comma deve essere seguita anche quando vi sia discrepanza tra il parere del comandante del Corpo o del capo ufficio e la decisione della Commissione </a:t>
            </a:r>
            <a:r>
              <a:rPr lang="it-IT" sz="1700" i="1" dirty="0" smtClean="0"/>
              <a:t>medica ospedaliera</a:t>
            </a:r>
            <a:r>
              <a:rPr lang="en-US" sz="1700" i="1" dirty="0" smtClean="0"/>
              <a:t>…</a:t>
            </a:r>
            <a:r>
              <a:rPr lang="en-US" sz="1700" dirty="0" smtClean="0"/>
              <a:t>”</a:t>
            </a:r>
          </a:p>
          <a:p>
            <a:pPr algn="just"/>
            <a:r>
              <a:rPr lang="it-IT" sz="1700" dirty="0"/>
              <a:t/>
            </a:r>
            <a:br>
              <a:rPr lang="it-IT" sz="1700" dirty="0"/>
            </a:br>
            <a:endParaRPr lang="it-IT" sz="1700" dirty="0" smtClean="0"/>
          </a:p>
          <a:p>
            <a:pPr algn="just"/>
            <a:r>
              <a:rPr lang="it-IT" sz="1700" dirty="0" smtClean="0"/>
              <a:t>Il </a:t>
            </a:r>
            <a:r>
              <a:rPr lang="it-IT" sz="1700" dirty="0"/>
              <a:t>regolamento di esecuzione della presente legge è stato emanato con </a:t>
            </a:r>
            <a:r>
              <a:rPr lang="it-IT" sz="1700" dirty="0">
                <a:solidFill>
                  <a:schemeClr val="bg1"/>
                </a:solidFill>
              </a:rPr>
              <a:t>R.D. 5 aprile 1928, n. 1024</a:t>
            </a:r>
            <a:r>
              <a:rPr lang="it-IT" sz="1700" dirty="0"/>
              <a:t>. Gran parte degli articoli presenti in questa norma (1,2,3,4,5,6,7,8,9,9bis,10,10bis, 15) è stata prima modificata dal  </a:t>
            </a:r>
            <a:r>
              <a:rPr lang="it-IT" sz="1700" dirty="0">
                <a:solidFill>
                  <a:schemeClr val="bg1"/>
                </a:solidFill>
              </a:rPr>
              <a:t>D.P.R. 18 novembre 1965, n. 1485 </a:t>
            </a:r>
            <a:r>
              <a:rPr lang="it-IT" sz="1700" dirty="0"/>
              <a:t>e poi (o direttamente) abrogata dal </a:t>
            </a:r>
            <a:r>
              <a:rPr lang="it-IT" sz="1700" dirty="0">
                <a:solidFill>
                  <a:schemeClr val="bg1"/>
                </a:solidFill>
              </a:rPr>
              <a:t>D.P.R. 29 ottobre 2001, n. 461. </a:t>
            </a:r>
            <a:endParaRPr lang="it-IT" sz="1700" dirty="0" smtClean="0">
              <a:solidFill>
                <a:schemeClr val="bg1"/>
              </a:solidFill>
            </a:endParaRPr>
          </a:p>
          <a:p>
            <a:pPr algn="just"/>
            <a:endParaRPr lang="it-IT" sz="1700" dirty="0" smtClean="0"/>
          </a:p>
          <a:p>
            <a:pPr algn="ctr"/>
            <a:r>
              <a:rPr lang="it-IT" sz="1100" dirty="0" smtClean="0"/>
              <a:t>    </a:t>
            </a: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a:p>
            <a:pPr algn="just"/>
            <a:r>
              <a:rPr lang="it-IT" sz="1700" dirty="0" smtClean="0"/>
              <a:t> </a:t>
            </a:r>
          </a:p>
          <a:p>
            <a:pPr algn="ctr"/>
            <a:r>
              <a:rPr lang="it-IT" sz="1100" dirty="0" smtClean="0"/>
              <a:t>                                      </a:t>
            </a:r>
            <a:endParaRPr lang="it-IT" sz="1700" dirty="0" smtClean="0"/>
          </a:p>
          <a:p>
            <a:pPr algn="just"/>
            <a:endParaRPr lang="it-IT" sz="1700" dirty="0" smtClean="0"/>
          </a:p>
          <a:p>
            <a:pPr algn="just"/>
            <a:endParaRPr lang="it-IT" sz="1700" dirty="0" smtClean="0"/>
          </a:p>
          <a:p>
            <a:pPr algn="just"/>
            <a:endParaRPr lang="it-IT" sz="1700" dirty="0"/>
          </a:p>
          <a:p>
            <a:pPr algn="just"/>
            <a:r>
              <a:rPr lang="it-IT" sz="1600" dirty="0" smtClean="0">
                <a:effectLst>
                  <a:outerShdw blurRad="38100" dist="38100" dir="2700000" algn="tl">
                    <a:srgbClr val="000000"/>
                  </a:outerShdw>
                </a:effectLst>
                <a:latin typeface="Calibri" pitchFamily="34" charset="0"/>
              </a:rPr>
              <a:t>                                           </a:t>
            </a:r>
          </a:p>
        </p:txBody>
      </p:sp>
      <p:pic>
        <p:nvPicPr>
          <p:cNvPr id="5"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30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title"/>
          </p:nvPr>
        </p:nvSpPr>
        <p:spPr/>
        <p:txBody>
          <a:bodyPr>
            <a:noAutofit/>
          </a:bodyPr>
          <a:lstStyle/>
          <a:p>
            <a:r>
              <a:rPr lang="it-IT" sz="3200" b="1" cap="all" smtClean="0">
                <a:solidFill>
                  <a:schemeClr val="tx2"/>
                </a:solidFill>
              </a:rPr>
              <a:t/>
            </a:r>
            <a:br>
              <a:rPr lang="it-IT" sz="3200" b="1" cap="all" smtClean="0">
                <a:solidFill>
                  <a:schemeClr val="tx2"/>
                </a:solidFill>
              </a:rPr>
            </a:br>
            <a:r>
              <a:rPr lang="it-IT" sz="3200" b="1" cap="all" smtClean="0">
                <a:solidFill>
                  <a:schemeClr val="tx2"/>
                </a:solidFill>
              </a:rPr>
              <a:t>TERMINOLOGIA GENERALE</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smtClean="0">
                <a:solidFill>
                  <a:schemeClr val="tx2"/>
                </a:solidFill>
              </a:rPr>
              <a:t>Ascea – Casalvelino 28-29-30 settembre 2016</a:t>
            </a:r>
          </a:p>
          <a:p>
            <a:pPr marL="0" indent="0" algn="ctr">
              <a:buNone/>
            </a:pPr>
            <a:r>
              <a:rPr lang="it-IT" sz="1000" smtClean="0">
                <a:solidFill>
                  <a:schemeClr val="tx2"/>
                </a:solidFill>
              </a:rPr>
              <a:t>Associazione nazionale di Medicina Legale per la Pubblica Amministrazione</a:t>
            </a:r>
          </a:p>
          <a:p>
            <a:pPr marL="0" indent="0" algn="ctr">
              <a:buNone/>
            </a:pPr>
            <a:r>
              <a:rPr lang="it-IT" sz="1000" smtClean="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a:lnSpc>
                <a:spcPct val="90000"/>
              </a:lnSpc>
              <a:buClr>
                <a:schemeClr val="hlink"/>
              </a:buClr>
              <a:buFont typeface="Wingdings" pitchFamily="2" charset="2"/>
              <a:buChar char="§"/>
              <a:defRPr/>
            </a:pPr>
            <a:endParaRPr lang="it-IT" sz="2200" b="1" dirty="0" smtClean="0">
              <a:solidFill>
                <a:schemeClr val="tx2"/>
              </a:solidFill>
            </a:endParaRPr>
          </a:p>
          <a:p>
            <a:pPr algn="just">
              <a:lnSpc>
                <a:spcPct val="90000"/>
              </a:lnSpc>
              <a:buClr>
                <a:schemeClr val="hlink"/>
              </a:buClr>
              <a:buFont typeface="Wingdings" pitchFamily="2" charset="2"/>
              <a:buChar char="§"/>
              <a:defRPr/>
            </a:pPr>
            <a:r>
              <a:rPr lang="it-IT" b="1" dirty="0" smtClean="0">
                <a:solidFill>
                  <a:schemeClr val="tx2"/>
                </a:solidFill>
              </a:rPr>
              <a:t>IDONEITA‘: è il possesso dei requisiti necessari per l’espletamento di una determinata attività. </a:t>
            </a:r>
          </a:p>
          <a:p>
            <a:pPr algn="just">
              <a:lnSpc>
                <a:spcPct val="90000"/>
              </a:lnSpc>
              <a:buClr>
                <a:schemeClr val="hlink"/>
              </a:buClr>
              <a:buNone/>
              <a:defRPr/>
            </a:pPr>
            <a:r>
              <a:rPr lang="it-IT" b="1" dirty="0" smtClean="0">
                <a:solidFill>
                  <a:schemeClr val="tx2"/>
                </a:solidFill>
              </a:rPr>
              <a:t>	E’ necessariamente un giudizio relativo.</a:t>
            </a:r>
          </a:p>
          <a:p>
            <a:pPr algn="just">
              <a:lnSpc>
                <a:spcPct val="90000"/>
              </a:lnSpc>
              <a:buClr>
                <a:schemeClr val="hlink"/>
              </a:buClr>
              <a:buNone/>
              <a:defRPr/>
            </a:pPr>
            <a:endParaRPr lang="it-IT" b="1" dirty="0" smtClean="0">
              <a:effectLst>
                <a:outerShdw blurRad="38100" dist="38100" dir="2700000" algn="tl">
                  <a:srgbClr val="FFFFFF"/>
                </a:outerShdw>
              </a:effectLst>
            </a:endParaRPr>
          </a:p>
          <a:p>
            <a:pPr algn="just">
              <a:lnSpc>
                <a:spcPct val="90000"/>
              </a:lnSpc>
              <a:buClr>
                <a:schemeClr val="hlink"/>
              </a:buClr>
              <a:buFont typeface="Wingdings" pitchFamily="2" charset="2"/>
              <a:buChar char="§"/>
              <a:defRPr/>
            </a:pPr>
            <a:r>
              <a:rPr lang="it-IT" b="1" dirty="0" smtClean="0">
                <a:solidFill>
                  <a:schemeClr val="tx2"/>
                </a:solidFill>
              </a:rPr>
              <a:t>ABILITA’: l’interessato è in grado di fare qualcosa perché idoneo ed anche perché ha imparato, ha acquistato la capacità, esperienza e bravura.</a:t>
            </a:r>
            <a:endParaRPr lang="it-IT" b="1" dirty="0" smtClean="0">
              <a:effectLst>
                <a:outerShdw blurRad="38100" dist="38100" dir="2700000" algn="tl">
                  <a:srgbClr val="FFFFFF"/>
                </a:outerShdw>
              </a:effectLst>
            </a:endParaRPr>
          </a:p>
          <a:p>
            <a:pPr algn="just">
              <a:lnSpc>
                <a:spcPct val="90000"/>
              </a:lnSpc>
              <a:buNone/>
              <a:defRPr/>
            </a:pPr>
            <a:endParaRPr lang="it-IT" b="1" dirty="0" smtClean="0">
              <a:effectLst>
                <a:outerShdw blurRad="38100" dist="38100" dir="2700000" algn="tl">
                  <a:srgbClr val="FFFFFF"/>
                </a:outerShdw>
              </a:effectLst>
            </a:endParaRPr>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702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title"/>
          </p:nvPr>
        </p:nvSpPr>
        <p:spPr/>
        <p:txBody>
          <a:bodyPr>
            <a:noAutofit/>
          </a:bodyPr>
          <a:lstStyle/>
          <a:p>
            <a:r>
              <a:rPr lang="it-IT" sz="3200" b="1" cap="all" dirty="0" smtClean="0">
                <a:solidFill>
                  <a:schemeClr val="tx2"/>
                </a:solidFill>
              </a:rPr>
              <a:t/>
            </a:r>
            <a:br>
              <a:rPr lang="it-IT" sz="3200" b="1" cap="all" dirty="0" smtClean="0">
                <a:solidFill>
                  <a:schemeClr val="tx2"/>
                </a:solidFill>
              </a:rPr>
            </a:br>
            <a:r>
              <a:rPr lang="it-IT" sz="3200" b="1" cap="all" dirty="0" smtClean="0">
                <a:solidFill>
                  <a:schemeClr val="tx2"/>
                </a:solidFill>
              </a:rPr>
              <a:t>TERMINOLOGIA GENERALE</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a:lnSpc>
                <a:spcPct val="90000"/>
              </a:lnSpc>
              <a:buClr>
                <a:schemeClr val="hlink"/>
              </a:buClr>
              <a:buFont typeface="Wingdings" pitchFamily="2" charset="2"/>
              <a:buChar char="§"/>
              <a:defRPr/>
            </a:pPr>
            <a:endParaRPr lang="it-IT" b="1" dirty="0" smtClean="0">
              <a:solidFill>
                <a:schemeClr val="tx2"/>
              </a:solidFill>
            </a:endParaRPr>
          </a:p>
          <a:p>
            <a:pPr>
              <a:lnSpc>
                <a:spcPct val="90000"/>
              </a:lnSpc>
              <a:buClr>
                <a:schemeClr val="hlink"/>
              </a:buClr>
              <a:buFont typeface="Wingdings" pitchFamily="2" charset="2"/>
              <a:buChar char="§"/>
              <a:defRPr/>
            </a:pPr>
            <a:r>
              <a:rPr lang="it-IT" b="1" dirty="0" smtClean="0">
                <a:solidFill>
                  <a:schemeClr val="tx2"/>
                </a:solidFill>
              </a:rPr>
              <a:t>INABILITA’: E' la perdita della capacità di svolgere una attività lavorativa.</a:t>
            </a:r>
          </a:p>
          <a:p>
            <a:pPr algn="just">
              <a:buBlip>
                <a:blip r:embed="rId2"/>
              </a:buBlip>
              <a:defRPr/>
            </a:pPr>
            <a:r>
              <a:rPr lang="it-IT" b="1" dirty="0" smtClean="0">
                <a:solidFill>
                  <a:schemeClr val="tx2"/>
                </a:solidFill>
              </a:rPr>
              <a:t>In relazione al tempo (cioè alla sua durata) può essere temporanea o permanente. </a:t>
            </a:r>
          </a:p>
          <a:p>
            <a:pPr algn="just">
              <a:buBlip>
                <a:blip r:embed="rId2"/>
              </a:buBlip>
              <a:defRPr/>
            </a:pPr>
            <a:r>
              <a:rPr lang="it-IT" b="1" dirty="0" smtClean="0">
                <a:solidFill>
                  <a:schemeClr val="tx2"/>
                </a:solidFill>
              </a:rPr>
              <a:t>In relazione al pregiudizio della capacità lavorativa, può essere assoluta o relativa.</a:t>
            </a:r>
          </a:p>
          <a:p>
            <a:pPr algn="just">
              <a:lnSpc>
                <a:spcPct val="90000"/>
              </a:lnSpc>
              <a:buClr>
                <a:schemeClr val="hlink"/>
              </a:buClr>
              <a:buNone/>
              <a:defRPr/>
            </a:pPr>
            <a:endParaRPr lang="it-IT" b="1" dirty="0" smtClean="0">
              <a:effectLst>
                <a:outerShdw blurRad="38100" dist="38100" dir="2700000" algn="tl">
                  <a:srgbClr val="FFFFFF"/>
                </a:outerShdw>
              </a:effectLst>
            </a:endParaRPr>
          </a:p>
          <a:p>
            <a:pPr algn="just">
              <a:lnSpc>
                <a:spcPct val="90000"/>
              </a:lnSpc>
              <a:buNone/>
              <a:defRPr/>
            </a:pPr>
            <a:endParaRPr lang="it-IT" b="1" dirty="0" smtClean="0">
              <a:effectLst>
                <a:outerShdw blurRad="38100" dist="38100" dir="2700000" algn="tl">
                  <a:srgbClr val="FFFFFF"/>
                </a:outerShdw>
              </a:effectLst>
            </a:endParaRPr>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163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rPr>
              <a:t>DEFINIZIONI GENERALI DELL’INIDONEITA’ PRIMA DEL DPR N. 171 DEL 2011 </a:t>
            </a:r>
            <a:endParaRPr lang="it-IT" sz="3200" b="1" cap="all" dirty="0">
              <a:solidFill>
                <a:schemeClr val="tx2"/>
              </a:solidFill>
            </a:endParaRPr>
          </a:p>
        </p:txBody>
      </p:sp>
      <p:sp>
        <p:nvSpPr>
          <p:cNvPr id="6" name="Segnaposto contenuto 5"/>
          <p:cNvSpPr>
            <a:spLocks noGrp="1"/>
          </p:cNvSpPr>
          <p:nvPr>
            <p:ph sz="half" idx="1"/>
          </p:nvPr>
        </p:nvSpPr>
        <p:spPr>
          <a:xfrm>
            <a:off x="2771800" y="6021288"/>
            <a:ext cx="4104455" cy="648072"/>
          </a:xfrm>
        </p:spPr>
        <p:txBody>
          <a:bodyPr>
            <a:normAutofit fontScale="250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25000" lnSpcReduction="20000"/>
          </a:bodyPr>
          <a:lstStyle/>
          <a:p>
            <a:pPr lvl="0" algn="just" fontAlgn="base">
              <a:lnSpc>
                <a:spcPct val="120000"/>
              </a:lnSpc>
              <a:spcBef>
                <a:spcPts val="0"/>
              </a:spcBef>
              <a:spcAft>
                <a:spcPct val="0"/>
              </a:spcAft>
              <a:buBlip>
                <a:blip r:embed="rId2"/>
              </a:buBlip>
              <a:defRPr/>
            </a:pPr>
            <a:r>
              <a:rPr lang="it-IT" sz="6400" b="1" cap="all" dirty="0" smtClean="0">
                <a:solidFill>
                  <a:schemeClr val="tx2"/>
                </a:solidFill>
                <a:latin typeface="+mj-lt"/>
                <a:ea typeface="+mj-ea"/>
                <a:cs typeface="+mj-cs"/>
              </a:rPr>
              <a:t>INIDONEITA’ DEL DIPENDENTE PUBBLICO: </a:t>
            </a:r>
            <a:r>
              <a:rPr lang="it-IT" sz="6400" cap="all" dirty="0" smtClean="0">
                <a:solidFill>
                  <a:schemeClr val="tx2"/>
                </a:solidFill>
                <a:latin typeface="+mj-lt"/>
                <a:ea typeface="+mj-ea"/>
                <a:cs typeface="+mj-cs"/>
              </a:rPr>
              <a:t>SE E’ RIFERITA  AL SERVIZIO D’ ISTITUTO, OSSIA AI COMPITI DELL’INQUADRAMENTO PROFESSIONALE </a:t>
            </a:r>
            <a:r>
              <a:rPr lang="it-IT" sz="6400" cap="all" dirty="0" err="1" smtClean="0">
                <a:solidFill>
                  <a:schemeClr val="tx2"/>
                </a:solidFill>
                <a:latin typeface="+mj-lt"/>
                <a:ea typeface="+mj-ea"/>
                <a:cs typeface="+mj-cs"/>
              </a:rPr>
              <a:t>DI</a:t>
            </a:r>
            <a:r>
              <a:rPr lang="it-IT" sz="6400" cap="all" dirty="0" smtClean="0">
                <a:solidFill>
                  <a:schemeClr val="tx2"/>
                </a:solidFill>
                <a:latin typeface="+mj-lt"/>
                <a:ea typeface="+mj-ea"/>
                <a:cs typeface="+mj-cs"/>
              </a:rPr>
              <a:t> APPARTENENZA</a:t>
            </a:r>
          </a:p>
          <a:p>
            <a:pPr lvl="0" algn="just" fontAlgn="base">
              <a:lnSpc>
                <a:spcPct val="120000"/>
              </a:lnSpc>
              <a:spcBef>
                <a:spcPts val="0"/>
              </a:spcBef>
              <a:spcAft>
                <a:spcPct val="0"/>
              </a:spcAft>
              <a:buNone/>
              <a:defRPr/>
            </a:pPr>
            <a:endParaRPr lang="it-IT" sz="6400" b="1" cap="all" dirty="0" smtClean="0">
              <a:solidFill>
                <a:schemeClr val="tx2"/>
              </a:solidFill>
              <a:latin typeface="+mj-lt"/>
              <a:ea typeface="+mj-ea"/>
              <a:cs typeface="+mj-cs"/>
            </a:endParaRPr>
          </a:p>
          <a:p>
            <a:pPr lvl="0" algn="just" fontAlgn="base">
              <a:lnSpc>
                <a:spcPct val="120000"/>
              </a:lnSpc>
              <a:spcBef>
                <a:spcPts val="0"/>
              </a:spcBef>
              <a:spcAft>
                <a:spcPct val="0"/>
              </a:spcAft>
              <a:buNone/>
              <a:defRPr/>
            </a:pPr>
            <a:r>
              <a:rPr lang="it-IT" sz="6400" b="1" cap="all" dirty="0" smtClean="0">
                <a:solidFill>
                  <a:schemeClr val="tx2"/>
                </a:solidFill>
                <a:latin typeface="+mj-lt"/>
                <a:ea typeface="+mj-ea"/>
                <a:cs typeface="+mj-cs"/>
              </a:rPr>
              <a:t>PUO’ ESSERE:</a:t>
            </a:r>
          </a:p>
          <a:p>
            <a:pPr lvl="0" algn="just" fontAlgn="base">
              <a:lnSpc>
                <a:spcPct val="120000"/>
              </a:lnSpc>
              <a:spcBef>
                <a:spcPts val="0"/>
              </a:spcBef>
              <a:spcAft>
                <a:spcPct val="0"/>
              </a:spcAft>
              <a:buNone/>
              <a:defRPr/>
            </a:pPr>
            <a:endParaRPr lang="it-IT" sz="6400" b="1" cap="all" dirty="0" smtClean="0">
              <a:solidFill>
                <a:schemeClr val="tx2"/>
              </a:solidFill>
              <a:latin typeface="+mj-lt"/>
              <a:ea typeface="+mj-ea"/>
              <a:cs typeface="+mj-cs"/>
            </a:endParaRPr>
          </a:p>
          <a:p>
            <a:pPr marL="1143000" lvl="0" indent="-1143000" algn="just" fontAlgn="base">
              <a:lnSpc>
                <a:spcPct val="120000"/>
              </a:lnSpc>
              <a:spcBef>
                <a:spcPts val="0"/>
              </a:spcBef>
              <a:spcAft>
                <a:spcPct val="0"/>
              </a:spcAft>
              <a:buNone/>
              <a:defRPr/>
            </a:pPr>
            <a:r>
              <a:rPr lang="it-IT" sz="6400" b="1" cap="all" dirty="0" smtClean="0">
                <a:solidFill>
                  <a:schemeClr val="tx2"/>
                </a:solidFill>
                <a:latin typeface="+mj-lt"/>
                <a:ea typeface="+mj-ea"/>
                <a:cs typeface="+mj-cs"/>
              </a:rPr>
              <a:t>   </a:t>
            </a:r>
            <a:r>
              <a:rPr lang="it-IT" sz="6400" cap="all" dirty="0" smtClean="0">
                <a:solidFill>
                  <a:schemeClr val="tx2"/>
                </a:solidFill>
                <a:latin typeface="+mj-lt"/>
                <a:ea typeface="+mj-ea"/>
                <a:cs typeface="+mj-cs"/>
              </a:rPr>
              <a:t>1)</a:t>
            </a:r>
            <a:r>
              <a:rPr lang="it-IT" sz="6400" b="1" cap="all" dirty="0" smtClean="0">
                <a:solidFill>
                  <a:schemeClr val="tx2"/>
                </a:solidFill>
                <a:latin typeface="+mj-lt"/>
                <a:ea typeface="+mj-ea"/>
                <a:cs typeface="+mj-cs"/>
              </a:rPr>
              <a:t> INIDONEITA’ ASSOLUTA</a:t>
            </a:r>
            <a:r>
              <a:rPr lang="it-IT" sz="6400" cap="all" dirty="0" smtClean="0">
                <a:solidFill>
                  <a:schemeClr val="tx2"/>
                </a:solidFill>
                <a:latin typeface="+mj-lt"/>
                <a:ea typeface="+mj-ea"/>
                <a:cs typeface="+mj-cs"/>
              </a:rPr>
              <a:t>, OSSIA:</a:t>
            </a:r>
          </a:p>
          <a:p>
            <a:pPr lvl="0" algn="just" fontAlgn="base">
              <a:lnSpc>
                <a:spcPct val="120000"/>
              </a:lnSpc>
              <a:spcBef>
                <a:spcPts val="0"/>
              </a:spcBef>
              <a:spcAft>
                <a:spcPct val="0"/>
              </a:spcAft>
              <a:buNone/>
              <a:defRPr/>
            </a:pPr>
            <a:r>
              <a:rPr lang="it-IT" sz="6400" cap="all" dirty="0" smtClean="0">
                <a:solidFill>
                  <a:schemeClr val="tx2"/>
                </a:solidFill>
                <a:latin typeface="+mj-lt"/>
                <a:ea typeface="+mj-ea"/>
                <a:cs typeface="+mj-cs"/>
              </a:rPr>
              <a:t>	IMPOSSIBILITA’ </a:t>
            </a:r>
            <a:r>
              <a:rPr lang="it-IT" sz="6400" cap="all" dirty="0" err="1" smtClean="0">
                <a:solidFill>
                  <a:schemeClr val="tx2"/>
                </a:solidFill>
                <a:latin typeface="+mj-lt"/>
                <a:ea typeface="+mj-ea"/>
                <a:cs typeface="+mj-cs"/>
              </a:rPr>
              <a:t>DI</a:t>
            </a:r>
            <a:r>
              <a:rPr lang="it-IT" sz="6400" cap="all" dirty="0" smtClean="0">
                <a:solidFill>
                  <a:schemeClr val="tx2"/>
                </a:solidFill>
                <a:latin typeface="+mj-lt"/>
                <a:ea typeface="+mj-ea"/>
                <a:cs typeface="+mj-cs"/>
              </a:rPr>
              <a:t> SVOLGERE TUTTE LE ATTIVITA’ O SERVIZI DEL PROFILO PROFESSIONALE </a:t>
            </a:r>
            <a:r>
              <a:rPr lang="it-IT" sz="6400" cap="all" dirty="0" err="1" smtClean="0">
                <a:solidFill>
                  <a:schemeClr val="tx2"/>
                </a:solidFill>
                <a:latin typeface="+mj-lt"/>
                <a:ea typeface="+mj-ea"/>
                <a:cs typeface="+mj-cs"/>
              </a:rPr>
              <a:t>DI</a:t>
            </a:r>
            <a:r>
              <a:rPr lang="it-IT" sz="6400" cap="all" dirty="0" smtClean="0">
                <a:solidFill>
                  <a:schemeClr val="tx2"/>
                </a:solidFill>
                <a:latin typeface="+mj-lt"/>
                <a:ea typeface="+mj-ea"/>
                <a:cs typeface="+mj-cs"/>
              </a:rPr>
              <a:t> APPARTENENZA</a:t>
            </a:r>
          </a:p>
          <a:p>
            <a:pPr lvl="0" algn="just" fontAlgn="base">
              <a:lnSpc>
                <a:spcPct val="120000"/>
              </a:lnSpc>
              <a:spcBef>
                <a:spcPts val="0"/>
              </a:spcBef>
              <a:spcAft>
                <a:spcPct val="0"/>
              </a:spcAft>
              <a:buNone/>
              <a:defRPr/>
            </a:pPr>
            <a:endParaRPr lang="it-IT" sz="6400" b="1" cap="all" dirty="0" smtClean="0">
              <a:solidFill>
                <a:schemeClr val="tx2"/>
              </a:solidFill>
              <a:latin typeface="+mj-lt"/>
              <a:ea typeface="+mj-ea"/>
              <a:cs typeface="+mj-cs"/>
            </a:endParaRPr>
          </a:p>
          <a:p>
            <a:pPr lvl="0" algn="just" fontAlgn="base">
              <a:lnSpc>
                <a:spcPct val="120000"/>
              </a:lnSpc>
              <a:spcBef>
                <a:spcPts val="0"/>
              </a:spcBef>
              <a:spcAft>
                <a:spcPct val="0"/>
              </a:spcAft>
              <a:buNone/>
              <a:defRPr/>
            </a:pPr>
            <a:r>
              <a:rPr lang="it-IT" sz="6400" b="1" cap="all" dirty="0" smtClean="0">
                <a:solidFill>
                  <a:schemeClr val="tx2"/>
                </a:solidFill>
                <a:latin typeface="+mj-lt"/>
                <a:ea typeface="+mj-ea"/>
                <a:cs typeface="+mj-cs"/>
              </a:rPr>
              <a:t>OPPURE</a:t>
            </a:r>
          </a:p>
          <a:p>
            <a:pPr lvl="0" algn="just" fontAlgn="base">
              <a:lnSpc>
                <a:spcPct val="120000"/>
              </a:lnSpc>
              <a:spcBef>
                <a:spcPts val="0"/>
              </a:spcBef>
              <a:spcAft>
                <a:spcPct val="0"/>
              </a:spcAft>
              <a:buNone/>
              <a:defRPr/>
            </a:pPr>
            <a:endParaRPr lang="it-IT" sz="6400" b="1" cap="all" dirty="0" smtClean="0">
              <a:solidFill>
                <a:schemeClr val="tx2"/>
              </a:solidFill>
              <a:latin typeface="+mj-lt"/>
              <a:ea typeface="+mj-ea"/>
              <a:cs typeface="+mj-cs"/>
            </a:endParaRPr>
          </a:p>
          <a:p>
            <a:pPr marL="1143000" lvl="0" indent="-1143000" algn="just" fontAlgn="base">
              <a:lnSpc>
                <a:spcPct val="120000"/>
              </a:lnSpc>
              <a:spcBef>
                <a:spcPts val="0"/>
              </a:spcBef>
              <a:spcAft>
                <a:spcPct val="0"/>
              </a:spcAft>
              <a:buNone/>
              <a:defRPr/>
            </a:pPr>
            <a:r>
              <a:rPr lang="it-IT" sz="6400" b="1" cap="all" dirty="0" smtClean="0">
                <a:solidFill>
                  <a:schemeClr val="tx2"/>
                </a:solidFill>
                <a:latin typeface="+mj-lt"/>
                <a:ea typeface="+mj-ea"/>
                <a:cs typeface="+mj-cs"/>
              </a:rPr>
              <a:t>   </a:t>
            </a:r>
            <a:r>
              <a:rPr lang="it-IT" sz="6400" cap="all" dirty="0" smtClean="0">
                <a:solidFill>
                  <a:schemeClr val="tx2"/>
                </a:solidFill>
                <a:latin typeface="+mj-lt"/>
                <a:ea typeface="+mj-ea"/>
                <a:cs typeface="+mj-cs"/>
              </a:rPr>
              <a:t>2) </a:t>
            </a:r>
            <a:r>
              <a:rPr lang="it-IT" sz="6400" b="1" cap="all" dirty="0" smtClean="0">
                <a:solidFill>
                  <a:schemeClr val="tx2"/>
                </a:solidFill>
                <a:latin typeface="+mj-lt"/>
                <a:ea typeface="+mj-ea"/>
                <a:cs typeface="+mj-cs"/>
              </a:rPr>
              <a:t>INIDONEITA’ RELATIVA</a:t>
            </a:r>
            <a:r>
              <a:rPr lang="it-IT" sz="6400" cap="all" dirty="0" smtClean="0">
                <a:solidFill>
                  <a:schemeClr val="tx2"/>
                </a:solidFill>
                <a:latin typeface="+mj-lt"/>
                <a:ea typeface="+mj-ea"/>
                <a:cs typeface="+mj-cs"/>
              </a:rPr>
              <a:t>, OSSIA: </a:t>
            </a:r>
          </a:p>
          <a:p>
            <a:pPr lvl="0" algn="just" fontAlgn="base">
              <a:lnSpc>
                <a:spcPct val="120000"/>
              </a:lnSpc>
              <a:spcBef>
                <a:spcPts val="0"/>
              </a:spcBef>
              <a:spcAft>
                <a:spcPct val="0"/>
              </a:spcAft>
              <a:buNone/>
              <a:defRPr/>
            </a:pPr>
            <a:r>
              <a:rPr lang="it-IT" sz="6400" cap="all" dirty="0" smtClean="0">
                <a:solidFill>
                  <a:schemeClr val="tx2"/>
                </a:solidFill>
                <a:latin typeface="+mj-lt"/>
                <a:ea typeface="+mj-ea"/>
                <a:cs typeface="+mj-cs"/>
              </a:rPr>
              <a:t>	IMPOSSIBILITA’ </a:t>
            </a:r>
            <a:r>
              <a:rPr lang="it-IT" sz="6400" cap="all" dirty="0" err="1" smtClean="0">
                <a:solidFill>
                  <a:schemeClr val="tx2"/>
                </a:solidFill>
                <a:latin typeface="+mj-lt"/>
                <a:ea typeface="+mj-ea"/>
                <a:cs typeface="+mj-cs"/>
              </a:rPr>
              <a:t>DI</a:t>
            </a:r>
            <a:r>
              <a:rPr lang="it-IT" sz="6400" cap="all" dirty="0" smtClean="0">
                <a:solidFill>
                  <a:schemeClr val="tx2"/>
                </a:solidFill>
                <a:latin typeface="+mj-lt"/>
                <a:ea typeface="+mj-ea"/>
                <a:cs typeface="+mj-cs"/>
              </a:rPr>
              <a:t> SVOLGERE TALUNE ATTIVITA’ O SERVIZI DEL PROFILO PROFESSIONALE </a:t>
            </a:r>
            <a:r>
              <a:rPr lang="it-IT" sz="6400" cap="all" dirty="0" err="1" smtClean="0">
                <a:solidFill>
                  <a:schemeClr val="tx2"/>
                </a:solidFill>
                <a:latin typeface="+mj-lt"/>
                <a:ea typeface="+mj-ea"/>
                <a:cs typeface="+mj-cs"/>
              </a:rPr>
              <a:t>DI</a:t>
            </a:r>
            <a:r>
              <a:rPr lang="it-IT" sz="6400" cap="all" dirty="0" smtClean="0">
                <a:solidFill>
                  <a:schemeClr val="tx2"/>
                </a:solidFill>
                <a:latin typeface="+mj-lt"/>
                <a:ea typeface="+mj-ea"/>
                <a:cs typeface="+mj-cs"/>
              </a:rPr>
              <a:t> APPARTENENZA</a:t>
            </a:r>
          </a:p>
          <a:p>
            <a:pPr lvl="0" algn="just" fontAlgn="base">
              <a:lnSpc>
                <a:spcPct val="120000"/>
              </a:lnSpc>
              <a:spcBef>
                <a:spcPts val="0"/>
              </a:spcBef>
              <a:spcAft>
                <a:spcPct val="0"/>
              </a:spcAft>
              <a:buNone/>
              <a:defRPr/>
            </a:pPr>
            <a:endParaRPr lang="it-IT" sz="6400" b="1" cap="all" dirty="0" smtClean="0">
              <a:solidFill>
                <a:schemeClr val="tx2"/>
              </a:solidFill>
              <a:latin typeface="+mj-lt"/>
              <a:ea typeface="+mj-ea"/>
              <a:cs typeface="+mj-cs"/>
            </a:endParaRPr>
          </a:p>
          <a:p>
            <a:pPr lvl="0" algn="just" fontAlgn="base">
              <a:lnSpc>
                <a:spcPct val="120000"/>
              </a:lnSpc>
              <a:spcBef>
                <a:spcPts val="0"/>
              </a:spcBef>
              <a:spcAft>
                <a:spcPct val="0"/>
              </a:spcAft>
              <a:buBlip>
                <a:blip r:embed="rId3"/>
              </a:buBlip>
              <a:defRPr/>
            </a:pPr>
            <a:r>
              <a:rPr lang="it-IT" sz="6400" cap="all" dirty="0" smtClean="0">
                <a:solidFill>
                  <a:schemeClr val="tx2"/>
                </a:solidFill>
                <a:latin typeface="+mj-lt"/>
                <a:ea typeface="+mj-ea"/>
                <a:cs typeface="+mj-cs"/>
              </a:rPr>
              <a:t>ANCH’ESSA, IN RELAZIONE AL TEMPO (CIOE’ ALLA SUA DURATA) PUO’ ESSERE    </a:t>
            </a:r>
            <a:r>
              <a:rPr lang="it-IT" sz="6400" b="1" cap="all" dirty="0" smtClean="0">
                <a:solidFill>
                  <a:schemeClr val="tx2"/>
                </a:solidFill>
                <a:latin typeface="+mj-lt"/>
                <a:ea typeface="+mj-ea"/>
                <a:cs typeface="+mj-cs"/>
              </a:rPr>
              <a:t>TEMPORANEA O PERMANENTE</a:t>
            </a:r>
          </a:p>
          <a:p>
            <a:pPr lvl="0" fontAlgn="base">
              <a:lnSpc>
                <a:spcPct val="80000"/>
              </a:lnSpc>
              <a:spcAft>
                <a:spcPct val="0"/>
              </a:spcAft>
              <a:buFontTx/>
              <a:buChar char="•"/>
              <a:defRPr/>
            </a:pPr>
            <a:endParaRPr lang="it-IT" sz="4000" kern="0" dirty="0" smtClean="0">
              <a:latin typeface="Verdana" pitchFamily="34" charset="0"/>
            </a:endParaRPr>
          </a:p>
          <a:p>
            <a:pPr>
              <a:buNone/>
            </a:pPr>
            <a:endParaRPr lang="it-IT" dirty="0"/>
          </a:p>
        </p:txBody>
      </p:sp>
      <p:pic>
        <p:nvPicPr>
          <p:cNvPr id="2050" name="Picture 2" descr="C:\Users\marco.cannavicci\Desktop\LOGO DEFINITIV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788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pPr algn="just"/>
            <a:r>
              <a:rPr lang="it-IT" sz="1800" dirty="0" smtClean="0">
                <a:solidFill>
                  <a:srgbClr val="FFFFFF"/>
                </a:solidFill>
                <a:latin typeface="Verdana" pitchFamily="34" charset="0"/>
              </a:rPr>
              <a:t/>
            </a:r>
            <a:br>
              <a:rPr lang="it-IT" sz="1800" dirty="0" smtClean="0">
                <a:solidFill>
                  <a:srgbClr val="FFFFFF"/>
                </a:solidFill>
                <a:latin typeface="Verdana" pitchFamily="34" charset="0"/>
              </a:rPr>
            </a:br>
            <a:r>
              <a:rPr lang="it-IT" sz="1800" b="1" cap="all" dirty="0" smtClean="0">
                <a:solidFill>
                  <a:schemeClr val="tx2"/>
                </a:solidFill>
              </a:rPr>
              <a:t>L’ISTITUTO DELL’INIDONEITA’ AL SERVIZIO E </a:t>
            </a:r>
            <a:r>
              <a:rPr lang="it-IT" sz="1800" b="1" cap="all" dirty="0" err="1" smtClean="0">
                <a:solidFill>
                  <a:schemeClr val="tx2"/>
                </a:solidFill>
              </a:rPr>
              <a:t>DI</a:t>
            </a:r>
            <a:r>
              <a:rPr lang="it-IT" sz="1800" b="1" cap="all" dirty="0" smtClean="0">
                <a:solidFill>
                  <a:schemeClr val="tx2"/>
                </a:solidFill>
              </a:rPr>
              <a:t> ALTRE FORME </a:t>
            </a:r>
            <a:r>
              <a:rPr lang="it-IT" sz="1800" b="1" cap="all" dirty="0" err="1" smtClean="0">
                <a:solidFill>
                  <a:schemeClr val="tx2"/>
                </a:solidFill>
              </a:rPr>
              <a:t>D’INABILITA</a:t>
            </a:r>
            <a:r>
              <a:rPr lang="it-IT" sz="1800" b="1" cap="all" dirty="0" smtClean="0">
                <a:solidFill>
                  <a:schemeClr val="tx2"/>
                </a:solidFill>
              </a:rPr>
              <a:t>’, IN GENERALE, ANCHE PER INFERMITA’ COSIDDETTE COMUNI – OSSIA NON DERIVANTI  DAL SERVIZIO - E’ PER TUTTI I DIPENDENTI PUBBLICI COSTITUITO DAL:</a:t>
            </a:r>
            <a:br>
              <a:rPr lang="it-IT" sz="1800" b="1" cap="all" dirty="0" smtClean="0">
                <a:solidFill>
                  <a:schemeClr val="tx2"/>
                </a:solidFill>
              </a:rPr>
            </a:br>
            <a:r>
              <a:rPr lang="it-IT" sz="1800" b="1" cap="all" dirty="0" smtClean="0">
                <a:solidFill>
                  <a:schemeClr val="tx2"/>
                </a:solidFill>
              </a:rPr>
              <a:t> </a:t>
            </a:r>
            <a:endParaRPr lang="it-IT" sz="1800" b="1" cap="all" dirty="0">
              <a:solidFill>
                <a:schemeClr val="tx2"/>
              </a:solidFill>
            </a:endParaRPr>
          </a:p>
        </p:txBody>
      </p:sp>
      <p:sp>
        <p:nvSpPr>
          <p:cNvPr id="6" name="Segnaposto contenuto 5"/>
          <p:cNvSpPr>
            <a:spLocks noGrp="1"/>
          </p:cNvSpPr>
          <p:nvPr>
            <p:ph sz="half" idx="1"/>
          </p:nvPr>
        </p:nvSpPr>
        <p:spPr>
          <a:xfrm>
            <a:off x="2771800" y="6021288"/>
            <a:ext cx="4104455" cy="648072"/>
          </a:xfrm>
        </p:spPr>
        <p:txBody>
          <a:bodyPr>
            <a:normAutofit fontScale="775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77500" lnSpcReduction="20000"/>
          </a:bodyPr>
          <a:lstStyle/>
          <a:p>
            <a:pPr marL="0" indent="0" algn="just">
              <a:lnSpc>
                <a:spcPct val="120000"/>
              </a:lnSpc>
              <a:spcBef>
                <a:spcPts val="1200"/>
              </a:spcBef>
              <a:buBlip>
                <a:blip r:embed="rId2"/>
              </a:buBlip>
            </a:pPr>
            <a:r>
              <a:rPr lang="it-IT" sz="2600" b="1" cap="all" dirty="0" smtClean="0">
                <a:solidFill>
                  <a:schemeClr val="tx2"/>
                </a:solidFill>
                <a:latin typeface="+mj-lt"/>
                <a:ea typeface="+mj-ea"/>
                <a:cs typeface="+mj-cs"/>
              </a:rPr>
              <a:t>  </a:t>
            </a:r>
            <a:r>
              <a:rPr lang="it-IT" sz="3600" b="1" cap="all" dirty="0" smtClean="0">
                <a:solidFill>
                  <a:schemeClr val="tx2"/>
                </a:solidFill>
                <a:latin typeface="+mj-lt"/>
                <a:ea typeface="+mj-ea"/>
                <a:cs typeface="+mj-cs"/>
              </a:rPr>
              <a:t>D.P.R. N. 461 del 29 OTTOBRE 2001</a:t>
            </a:r>
            <a:r>
              <a:rPr lang="it-IT" sz="2600" b="1" cap="all" dirty="0" smtClean="0">
                <a:solidFill>
                  <a:schemeClr val="tx2"/>
                </a:solidFill>
                <a:latin typeface="+mj-lt"/>
                <a:ea typeface="+mj-ea"/>
                <a:cs typeface="+mj-cs"/>
              </a:rPr>
              <a:t>:</a:t>
            </a:r>
          </a:p>
          <a:p>
            <a:pPr marL="0" indent="0" algn="just">
              <a:lnSpc>
                <a:spcPct val="120000"/>
              </a:lnSpc>
              <a:spcBef>
                <a:spcPts val="1200"/>
              </a:spcBef>
              <a:buNone/>
            </a:pPr>
            <a:r>
              <a:rPr lang="it-IT" sz="2600" b="1" cap="all" dirty="0" smtClean="0">
                <a:solidFill>
                  <a:schemeClr val="tx2"/>
                </a:solidFill>
                <a:latin typeface="+mj-lt"/>
                <a:ea typeface="+mj-ea"/>
                <a:cs typeface="+mj-cs"/>
              </a:rPr>
              <a:t>TALE FONTE NORMATIVA, OLTRE A DISCIPLINARE LE PROCEDURE PER IL RICONOSCIMENTO DELLA CAUSA </a:t>
            </a:r>
            <a:r>
              <a:rPr lang="it-IT" sz="2600" b="1" cap="all" dirty="0" err="1" smtClean="0">
                <a:solidFill>
                  <a:schemeClr val="tx2"/>
                </a:solidFill>
                <a:latin typeface="+mj-lt"/>
                <a:ea typeface="+mj-ea"/>
                <a:cs typeface="+mj-cs"/>
              </a:rPr>
              <a:t>DI</a:t>
            </a:r>
            <a:r>
              <a:rPr lang="it-IT" sz="2600" b="1" cap="all" dirty="0" smtClean="0">
                <a:solidFill>
                  <a:schemeClr val="tx2"/>
                </a:solidFill>
                <a:latin typeface="+mj-lt"/>
                <a:ea typeface="+mj-ea"/>
                <a:cs typeface="+mj-cs"/>
              </a:rPr>
              <a:t> SERVIZIO E PER LA CONCESSIONE DEL RELATIVI BENEFICI (EQUO INDENNIZZO, PENSIONE PRIVILEGIATA, ETC) INNOVA, TRAMITE L’ESPRESSA ABROGAZIONE DELL’ 130 DEL D.P.R. n. 3 del 1957 (ACCERTAMENTO SANITARIO PER LA DISPENSA DAL SERVIZIO), ANCHE LA FATTISPECIE DELLA RISOLUZIONE DEL RAPPORTO </a:t>
            </a:r>
            <a:r>
              <a:rPr lang="it-IT" sz="2600" b="1" cap="all" dirty="0" err="1" smtClean="0">
                <a:solidFill>
                  <a:schemeClr val="tx2"/>
                </a:solidFill>
                <a:latin typeface="+mj-lt"/>
                <a:ea typeface="+mj-ea"/>
                <a:cs typeface="+mj-cs"/>
              </a:rPr>
              <a:t>DI</a:t>
            </a:r>
            <a:r>
              <a:rPr lang="it-IT" sz="2600" b="1" cap="all" dirty="0" smtClean="0">
                <a:solidFill>
                  <a:schemeClr val="tx2"/>
                </a:solidFill>
                <a:latin typeface="+mj-lt"/>
                <a:ea typeface="+mj-ea"/>
                <a:cs typeface="+mj-cs"/>
              </a:rPr>
              <a:t> LAVORO PER INIDONEITA’ ASSOLUTA E PERMANENTE AL SERVIZIO NONCHE’ GLI ACCERTAMENTI </a:t>
            </a:r>
            <a:r>
              <a:rPr lang="it-IT" sz="2600" b="1" cap="all" dirty="0" err="1" smtClean="0">
                <a:solidFill>
                  <a:schemeClr val="tx2"/>
                </a:solidFill>
                <a:latin typeface="+mj-lt"/>
                <a:ea typeface="+mj-ea"/>
                <a:cs typeface="+mj-cs"/>
              </a:rPr>
              <a:t>DI</a:t>
            </a:r>
            <a:r>
              <a:rPr lang="it-IT" sz="2600" b="1" cap="all" dirty="0" smtClean="0">
                <a:solidFill>
                  <a:schemeClr val="tx2"/>
                </a:solidFill>
                <a:latin typeface="+mj-lt"/>
                <a:ea typeface="+mj-ea"/>
                <a:cs typeface="+mj-cs"/>
              </a:rPr>
              <a:t> ALTRE FORME </a:t>
            </a:r>
            <a:r>
              <a:rPr lang="it-IT" sz="2600" b="1" cap="all" dirty="0" err="1" smtClean="0">
                <a:solidFill>
                  <a:schemeClr val="tx2"/>
                </a:solidFill>
                <a:latin typeface="+mj-lt"/>
                <a:ea typeface="+mj-ea"/>
                <a:cs typeface="+mj-cs"/>
              </a:rPr>
              <a:t>D’INABILITA</a:t>
            </a:r>
            <a:r>
              <a:rPr lang="it-IT" sz="2600" b="1" cap="all" dirty="0" smtClean="0">
                <a:solidFill>
                  <a:schemeClr val="tx2"/>
                </a:solidFill>
                <a:latin typeface="+mj-lt"/>
                <a:ea typeface="+mj-ea"/>
                <a:cs typeface="+mj-cs"/>
              </a:rPr>
              <a:t>’.</a:t>
            </a:r>
          </a:p>
          <a:p>
            <a:pPr marL="0" indent="0" algn="just">
              <a:lnSpc>
                <a:spcPct val="120000"/>
              </a:lnSpc>
              <a:spcBef>
                <a:spcPts val="1200"/>
              </a:spcBef>
              <a:buNone/>
            </a:pPr>
            <a:r>
              <a:rPr lang="it-IT" sz="2600" b="1" cap="all" dirty="0" smtClean="0">
                <a:solidFill>
                  <a:schemeClr val="tx2"/>
                </a:solidFill>
                <a:latin typeface="+mj-lt"/>
                <a:ea typeface="+mj-ea"/>
                <a:cs typeface="+mj-cs"/>
              </a:rPr>
              <a:t>LA DISCIPLINA </a:t>
            </a:r>
            <a:r>
              <a:rPr lang="it-IT" sz="2600" b="1" cap="all" dirty="0" err="1" smtClean="0">
                <a:solidFill>
                  <a:schemeClr val="tx2"/>
                </a:solidFill>
                <a:latin typeface="+mj-lt"/>
                <a:ea typeface="+mj-ea"/>
                <a:cs typeface="+mj-cs"/>
              </a:rPr>
              <a:t>DI</a:t>
            </a:r>
            <a:r>
              <a:rPr lang="it-IT" sz="2600" b="1" cap="all" dirty="0" smtClean="0">
                <a:solidFill>
                  <a:schemeClr val="tx2"/>
                </a:solidFill>
                <a:latin typeface="+mj-lt"/>
                <a:ea typeface="+mj-ea"/>
                <a:cs typeface="+mj-cs"/>
              </a:rPr>
              <a:t> TALE PROCEDURA E’ DETTATA INFATTI DALL’ART. 15 DEL D.P.R. n. 461 del 2001, RUBRICATO  “ACCERTAMENTI </a:t>
            </a:r>
            <a:r>
              <a:rPr lang="it-IT" sz="2600" b="1" cap="all" dirty="0" err="1" smtClean="0">
                <a:solidFill>
                  <a:schemeClr val="tx2"/>
                </a:solidFill>
                <a:latin typeface="+mj-lt"/>
                <a:ea typeface="+mj-ea"/>
                <a:cs typeface="+mj-cs"/>
              </a:rPr>
              <a:t>D’INIDONEITA</a:t>
            </a:r>
            <a:r>
              <a:rPr lang="it-IT" sz="2600" b="1" cap="all" dirty="0" smtClean="0">
                <a:solidFill>
                  <a:schemeClr val="tx2"/>
                </a:solidFill>
                <a:latin typeface="+mj-lt"/>
                <a:ea typeface="+mj-ea"/>
                <a:cs typeface="+mj-cs"/>
              </a:rPr>
              <a:t>’ ED ALTRE FORME </a:t>
            </a:r>
            <a:r>
              <a:rPr lang="it-IT" sz="2600" b="1" cap="all" dirty="0" err="1" smtClean="0">
                <a:solidFill>
                  <a:schemeClr val="tx2"/>
                </a:solidFill>
                <a:latin typeface="+mj-lt"/>
                <a:ea typeface="+mj-ea"/>
                <a:cs typeface="+mj-cs"/>
              </a:rPr>
              <a:t>D’INABILITA</a:t>
            </a:r>
            <a:r>
              <a:rPr lang="it-IT" sz="2600" b="1" cap="all" dirty="0" smtClean="0">
                <a:solidFill>
                  <a:schemeClr val="tx2"/>
                </a:solidFill>
                <a:latin typeface="+mj-lt"/>
                <a:ea typeface="+mj-ea"/>
                <a:cs typeface="+mj-cs"/>
              </a:rPr>
              <a:t>’ ”.</a:t>
            </a:r>
          </a:p>
          <a:p>
            <a:pPr marL="0" indent="0" algn="just">
              <a:lnSpc>
                <a:spcPct val="120000"/>
              </a:lnSpc>
              <a:spcBef>
                <a:spcPts val="1200"/>
              </a:spcBef>
              <a:buNone/>
            </a:pPr>
            <a:endParaRPr lang="it-IT" sz="2600" b="1" cap="all" dirty="0" smtClean="0">
              <a:solidFill>
                <a:schemeClr val="tx2"/>
              </a:solidFill>
              <a:latin typeface="+mj-lt"/>
              <a:ea typeface="+mj-ea"/>
              <a:cs typeface="+mj-cs"/>
            </a:endParaRPr>
          </a:p>
          <a:p>
            <a:pPr>
              <a:buNone/>
            </a:pPr>
            <a:endParaRPr lang="it-IT" dirty="0"/>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969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rPr>
              <a:t>IL D.P.R. N. 171 DEL 2011 </a:t>
            </a:r>
            <a:endParaRPr lang="it-IT" sz="3200" b="1" cap="all" dirty="0">
              <a:solidFill>
                <a:schemeClr val="tx2"/>
              </a:solidFill>
            </a:endParaRPr>
          </a:p>
        </p:txBody>
      </p:sp>
      <p:sp>
        <p:nvSpPr>
          <p:cNvPr id="6" name="Segnaposto contenuto 5"/>
          <p:cNvSpPr>
            <a:spLocks noGrp="1"/>
          </p:cNvSpPr>
          <p:nvPr>
            <p:ph sz="half" idx="1"/>
          </p:nvPr>
        </p:nvSpPr>
        <p:spPr>
          <a:xfrm>
            <a:off x="2771800" y="6021288"/>
            <a:ext cx="4104455" cy="648072"/>
          </a:xfrm>
        </p:spPr>
        <p:txBody>
          <a:bodyPr>
            <a:normAutofit fontScale="325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32500" lnSpcReduction="20000"/>
          </a:bodyPr>
          <a:lstStyle/>
          <a:p>
            <a:pPr algn="just">
              <a:lnSpc>
                <a:spcPct val="120000"/>
              </a:lnSpc>
              <a:spcBef>
                <a:spcPts val="0"/>
              </a:spcBef>
              <a:buBlip>
                <a:blip r:embed="rId2"/>
              </a:buBlip>
            </a:pPr>
            <a:r>
              <a:rPr lang="it-IT" sz="5800" b="1" cap="all" dirty="0" smtClean="0">
                <a:solidFill>
                  <a:schemeClr val="tx2"/>
                </a:solidFill>
                <a:latin typeface="+mj-lt"/>
                <a:ea typeface="+mj-ea"/>
                <a:cs typeface="+mj-cs"/>
              </a:rPr>
              <a:t>DISCIPLINA L’ACCERTAMENTO DELLA PERMANENTE INIDONEITA’ PSICOFISICA PER INFERMITA’ “COMUNI”, OSSIA NON DERIVANTI  DA CAUSA </a:t>
            </a:r>
            <a:r>
              <a:rPr lang="it-IT" sz="5800" b="1" cap="all" dirty="0" err="1" smtClean="0">
                <a:solidFill>
                  <a:schemeClr val="tx2"/>
                </a:solidFill>
                <a:latin typeface="+mj-lt"/>
                <a:ea typeface="+mj-ea"/>
                <a:cs typeface="+mj-cs"/>
              </a:rPr>
              <a:t>DI</a:t>
            </a:r>
            <a:r>
              <a:rPr lang="it-IT" sz="5800" b="1" cap="all" dirty="0" smtClean="0">
                <a:solidFill>
                  <a:schemeClr val="tx2"/>
                </a:solidFill>
                <a:latin typeface="+mj-lt"/>
                <a:ea typeface="+mj-ea"/>
                <a:cs typeface="+mj-cs"/>
              </a:rPr>
              <a:t> SERVIZIO, AI SEGUENTI FINI:</a:t>
            </a:r>
          </a:p>
          <a:p>
            <a:pPr algn="just">
              <a:lnSpc>
                <a:spcPct val="120000"/>
              </a:lnSpc>
              <a:spcBef>
                <a:spcPts val="0"/>
              </a:spcBef>
            </a:pPr>
            <a:endParaRPr lang="it-IT" sz="5800" b="1" cap="all" dirty="0" smtClean="0">
              <a:solidFill>
                <a:schemeClr val="tx2"/>
              </a:solidFill>
              <a:latin typeface="+mj-lt"/>
              <a:ea typeface="+mj-ea"/>
              <a:cs typeface="+mj-cs"/>
            </a:endParaRPr>
          </a:p>
          <a:p>
            <a:pPr algn="just">
              <a:lnSpc>
                <a:spcPct val="120000"/>
              </a:lnSpc>
              <a:spcBef>
                <a:spcPts val="0"/>
              </a:spcBef>
              <a:buBlip>
                <a:blip r:embed="rId3"/>
              </a:buBlip>
            </a:pPr>
            <a:r>
              <a:rPr lang="it-IT" sz="5800" b="1" cap="all" dirty="0" smtClean="0">
                <a:solidFill>
                  <a:schemeClr val="tx2"/>
                </a:solidFill>
                <a:latin typeface="+mj-lt"/>
                <a:ea typeface="+mj-ea"/>
                <a:cs typeface="+mj-cs"/>
              </a:rPr>
              <a:t>ACCERTAMENTO DELLA INIDONEITA’ PSICOFISICA PERMANENTE ASSOLUTA, PER LA CONSEGUENTE RISOLUZIONE DEL RAPPORTO </a:t>
            </a:r>
            <a:r>
              <a:rPr lang="it-IT" sz="5800" b="1" cap="all" dirty="0" err="1" smtClean="0">
                <a:solidFill>
                  <a:schemeClr val="tx2"/>
                </a:solidFill>
                <a:latin typeface="+mj-lt"/>
                <a:ea typeface="+mj-ea"/>
                <a:cs typeface="+mj-cs"/>
              </a:rPr>
              <a:t>DI</a:t>
            </a:r>
            <a:r>
              <a:rPr lang="it-IT" sz="5800" b="1" cap="all" dirty="0" smtClean="0">
                <a:solidFill>
                  <a:schemeClr val="tx2"/>
                </a:solidFill>
                <a:latin typeface="+mj-lt"/>
                <a:ea typeface="+mj-ea"/>
                <a:cs typeface="+mj-cs"/>
              </a:rPr>
              <a:t> LAVORO;</a:t>
            </a:r>
          </a:p>
          <a:p>
            <a:pPr algn="just">
              <a:lnSpc>
                <a:spcPct val="120000"/>
              </a:lnSpc>
              <a:spcBef>
                <a:spcPts val="0"/>
              </a:spcBef>
            </a:pPr>
            <a:endParaRPr lang="it-IT" sz="5800" b="1" cap="all" dirty="0" smtClean="0">
              <a:solidFill>
                <a:schemeClr val="tx2"/>
              </a:solidFill>
              <a:latin typeface="+mj-lt"/>
              <a:ea typeface="+mj-ea"/>
              <a:cs typeface="+mj-cs"/>
            </a:endParaRPr>
          </a:p>
          <a:p>
            <a:pPr algn="just">
              <a:lnSpc>
                <a:spcPct val="120000"/>
              </a:lnSpc>
              <a:spcBef>
                <a:spcPts val="0"/>
              </a:spcBef>
              <a:buBlip>
                <a:blip r:embed="rId3"/>
              </a:buBlip>
            </a:pPr>
            <a:r>
              <a:rPr lang="it-IT" sz="5800" b="1" cap="all" dirty="0" smtClean="0">
                <a:solidFill>
                  <a:schemeClr val="tx2"/>
                </a:solidFill>
                <a:latin typeface="+mj-lt"/>
                <a:ea typeface="+mj-ea"/>
                <a:cs typeface="+mj-cs"/>
              </a:rPr>
              <a:t>ACCERTAMENTO DELLA INIDONEITA’ PSICOFISICA PERMANENTE RELATIVA, PER LA CONSEGUENTE ASSEGNAZIONE DEL DIPENDENTE A DIVERSE ATTIVITA’/SERVIZI COMPATIBILI CON IL SUO STATO </a:t>
            </a:r>
            <a:r>
              <a:rPr lang="it-IT" sz="5800" b="1" cap="all" dirty="0" err="1" smtClean="0">
                <a:solidFill>
                  <a:schemeClr val="tx2"/>
                </a:solidFill>
                <a:latin typeface="+mj-lt"/>
                <a:ea typeface="+mj-ea"/>
                <a:cs typeface="+mj-cs"/>
              </a:rPr>
              <a:t>DI</a:t>
            </a:r>
            <a:r>
              <a:rPr lang="it-IT" sz="5800" b="1" cap="all" dirty="0" smtClean="0">
                <a:solidFill>
                  <a:schemeClr val="tx2"/>
                </a:solidFill>
                <a:latin typeface="+mj-lt"/>
                <a:ea typeface="+mj-ea"/>
                <a:cs typeface="+mj-cs"/>
              </a:rPr>
              <a:t> SALUTE;</a:t>
            </a:r>
          </a:p>
          <a:p>
            <a:pPr algn="just">
              <a:lnSpc>
                <a:spcPct val="120000"/>
              </a:lnSpc>
              <a:spcBef>
                <a:spcPts val="0"/>
              </a:spcBef>
              <a:buNone/>
            </a:pPr>
            <a:endParaRPr lang="it-IT" sz="5800" b="1" cap="all" dirty="0" smtClean="0">
              <a:solidFill>
                <a:schemeClr val="tx2"/>
              </a:solidFill>
              <a:latin typeface="+mj-lt"/>
              <a:ea typeface="+mj-ea"/>
              <a:cs typeface="+mj-cs"/>
            </a:endParaRPr>
          </a:p>
          <a:p>
            <a:pPr algn="just">
              <a:lnSpc>
                <a:spcPct val="120000"/>
              </a:lnSpc>
              <a:spcBef>
                <a:spcPts val="0"/>
              </a:spcBef>
              <a:buBlip>
                <a:blip r:embed="rId2"/>
              </a:buBlip>
            </a:pPr>
            <a:r>
              <a:rPr lang="it-IT" sz="5800" b="1" cap="all" dirty="0" smtClean="0">
                <a:solidFill>
                  <a:schemeClr val="tx2"/>
                </a:solidFill>
                <a:latin typeface="+mj-lt"/>
                <a:ea typeface="+mj-ea"/>
                <a:cs typeface="+mj-cs"/>
              </a:rPr>
              <a:t>NON DISCIPLINA IL PROCEDIMENTO </a:t>
            </a:r>
            <a:r>
              <a:rPr lang="it-IT" sz="5800" b="1" cap="all" dirty="0" err="1" smtClean="0">
                <a:solidFill>
                  <a:schemeClr val="tx2"/>
                </a:solidFill>
                <a:latin typeface="+mj-lt"/>
                <a:ea typeface="+mj-ea"/>
                <a:cs typeface="+mj-cs"/>
              </a:rPr>
              <a:t>DI</a:t>
            </a:r>
            <a:r>
              <a:rPr lang="it-IT" sz="5800" b="1" cap="all" dirty="0" smtClean="0">
                <a:solidFill>
                  <a:schemeClr val="tx2"/>
                </a:solidFill>
                <a:latin typeface="+mj-lt"/>
                <a:ea typeface="+mj-ea"/>
                <a:cs typeface="+mj-cs"/>
              </a:rPr>
              <a:t> ATTRIBUZIONE </a:t>
            </a:r>
            <a:r>
              <a:rPr lang="it-IT" sz="5800" b="1" cap="all" dirty="0" err="1" smtClean="0">
                <a:solidFill>
                  <a:schemeClr val="tx2"/>
                </a:solidFill>
                <a:latin typeface="+mj-lt"/>
                <a:ea typeface="+mj-ea"/>
                <a:cs typeface="+mj-cs"/>
              </a:rPr>
              <a:t>DI</a:t>
            </a:r>
            <a:r>
              <a:rPr lang="it-IT" sz="5800" b="1" cap="all" dirty="0" smtClean="0">
                <a:solidFill>
                  <a:schemeClr val="tx2"/>
                </a:solidFill>
                <a:latin typeface="+mj-lt"/>
                <a:ea typeface="+mj-ea"/>
                <a:cs typeface="+mj-cs"/>
              </a:rPr>
              <a:t> PENSIONE CONSEGUENTE AD UNO STATO d’</a:t>
            </a:r>
            <a:r>
              <a:rPr lang="it-IT" sz="5800" b="1" cap="all" dirty="0" err="1" smtClean="0">
                <a:solidFill>
                  <a:schemeClr val="tx2"/>
                </a:solidFill>
                <a:latin typeface="+mj-lt"/>
                <a:ea typeface="+mj-ea"/>
                <a:cs typeface="+mj-cs"/>
              </a:rPr>
              <a:t>iNABILITA’</a:t>
            </a:r>
            <a:r>
              <a:rPr lang="it-IT" sz="5800" b="1" cap="all" dirty="0" smtClean="0">
                <a:solidFill>
                  <a:schemeClr val="tx2"/>
                </a:solidFill>
                <a:latin typeface="+mj-lt"/>
                <a:ea typeface="+mj-ea"/>
                <a:cs typeface="+mj-cs"/>
              </a:rPr>
              <a:t>, CHE CONTINUA AD ESSERE REGOLATO DALLA PREVIGENTE NORMATIVA (ART. 9, COMMA 2).</a:t>
            </a:r>
          </a:p>
          <a:p>
            <a:pPr>
              <a:buNone/>
            </a:pPr>
            <a:endParaRPr lang="it-IT" dirty="0"/>
          </a:p>
        </p:txBody>
      </p:sp>
      <p:pic>
        <p:nvPicPr>
          <p:cNvPr id="2050" name="Picture 2" descr="C:\Users\marco.cannavicci\Desktop\LOGO DEFINITIV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89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rPr>
              <a:t>DEFINIZIONI DELL’INIDONEITA’ </a:t>
            </a:r>
            <a:br>
              <a:rPr lang="it-IT" sz="3200" b="1" cap="all" dirty="0" smtClean="0">
                <a:solidFill>
                  <a:schemeClr val="tx2"/>
                </a:solidFill>
              </a:rPr>
            </a:br>
            <a:r>
              <a:rPr lang="it-IT" sz="3200" b="1" cap="all" dirty="0" smtClean="0">
                <a:solidFill>
                  <a:schemeClr val="tx2"/>
                </a:solidFill>
              </a:rPr>
              <a:t>A SEGUITO DEL D.P.R. N. 171 DEL 2011 </a:t>
            </a:r>
            <a:endParaRPr lang="it-IT" sz="3200" b="1" cap="all" dirty="0">
              <a:solidFill>
                <a:schemeClr val="tx2"/>
              </a:solidFill>
            </a:endParaRPr>
          </a:p>
        </p:txBody>
      </p:sp>
      <p:sp>
        <p:nvSpPr>
          <p:cNvPr id="6" name="Segnaposto contenuto 5"/>
          <p:cNvSpPr>
            <a:spLocks noGrp="1"/>
          </p:cNvSpPr>
          <p:nvPr>
            <p:ph sz="half" idx="1"/>
          </p:nvPr>
        </p:nvSpPr>
        <p:spPr>
          <a:xfrm>
            <a:off x="2771800" y="6021288"/>
            <a:ext cx="4104455" cy="648072"/>
          </a:xfrm>
        </p:spPr>
        <p:txBody>
          <a:bodyPr>
            <a:normAutofit fontScale="925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lnSpcReduction="20000"/>
          </a:bodyPr>
          <a:lstStyle/>
          <a:p>
            <a:pPr>
              <a:lnSpc>
                <a:spcPct val="90000"/>
              </a:lnSpc>
              <a:buNone/>
            </a:pPr>
            <a:r>
              <a:rPr lang="it-IT" sz="2600" cap="all" dirty="0" smtClean="0">
                <a:solidFill>
                  <a:schemeClr val="tx2"/>
                </a:solidFill>
                <a:latin typeface="+mj-lt"/>
                <a:ea typeface="+mj-ea"/>
                <a:cs typeface="+mj-cs"/>
              </a:rPr>
              <a:t>SI INTENDE PER:</a:t>
            </a:r>
          </a:p>
          <a:p>
            <a:pPr>
              <a:lnSpc>
                <a:spcPct val="90000"/>
              </a:lnSpc>
              <a:buNone/>
            </a:pPr>
            <a:endParaRPr lang="it-IT" dirty="0" smtClean="0">
              <a:latin typeface="Verdana" pitchFamily="34" charset="0"/>
            </a:endParaRPr>
          </a:p>
          <a:p>
            <a:pPr>
              <a:lnSpc>
                <a:spcPct val="90000"/>
              </a:lnSpc>
              <a:buBlip>
                <a:blip r:embed="rId2"/>
              </a:buBlip>
            </a:pPr>
            <a:r>
              <a:rPr lang="it-IT" sz="2600" b="1" cap="all" dirty="0" smtClean="0">
                <a:solidFill>
                  <a:schemeClr val="tx2"/>
                </a:solidFill>
                <a:latin typeface="+mj-lt"/>
                <a:ea typeface="+mj-ea"/>
                <a:cs typeface="+mj-cs"/>
              </a:rPr>
              <a:t>“INIDONEITA’ PSICOFISICA PERMANENTE ASSOLUTA”: </a:t>
            </a:r>
            <a:r>
              <a:rPr lang="it-IT" sz="2600" cap="all" dirty="0" smtClean="0">
                <a:solidFill>
                  <a:schemeClr val="tx2"/>
                </a:solidFill>
                <a:latin typeface="+mj-lt"/>
                <a:ea typeface="+mj-ea"/>
                <a:cs typeface="+mj-cs"/>
              </a:rPr>
              <a:t>LO STATO </a:t>
            </a:r>
            <a:r>
              <a:rPr lang="it-IT" sz="2600" cap="all" dirty="0" err="1" smtClean="0">
                <a:solidFill>
                  <a:schemeClr val="tx2"/>
                </a:solidFill>
                <a:latin typeface="+mj-lt"/>
                <a:ea typeface="+mj-ea"/>
                <a:cs typeface="+mj-cs"/>
              </a:rPr>
              <a:t>D’INABILITA</a:t>
            </a:r>
            <a:r>
              <a:rPr lang="it-IT" sz="2600" cap="all" dirty="0" smtClean="0">
                <a:solidFill>
                  <a:schemeClr val="tx2"/>
                </a:solidFill>
                <a:latin typeface="+mj-lt"/>
                <a:ea typeface="+mj-ea"/>
                <a:cs typeface="+mj-cs"/>
              </a:rPr>
              <a:t>’ </a:t>
            </a:r>
            <a:r>
              <a:rPr lang="it-IT" sz="2600" cap="all" dirty="0" err="1" smtClean="0">
                <a:solidFill>
                  <a:schemeClr val="tx2"/>
                </a:solidFill>
                <a:latin typeface="+mj-lt"/>
                <a:ea typeface="+mj-ea"/>
                <a:cs typeface="+mj-cs"/>
              </a:rPr>
              <a:t>DI</a:t>
            </a:r>
            <a:r>
              <a:rPr lang="it-IT" sz="2600" cap="all" dirty="0" smtClean="0">
                <a:solidFill>
                  <a:schemeClr val="tx2"/>
                </a:solidFill>
                <a:latin typeface="+mj-lt"/>
                <a:ea typeface="+mj-ea"/>
                <a:cs typeface="+mj-cs"/>
              </a:rPr>
              <a:t> COLUI CHE, A CAUSA </a:t>
            </a:r>
            <a:r>
              <a:rPr lang="it-IT" sz="2600" cap="all" dirty="0" err="1" smtClean="0">
                <a:solidFill>
                  <a:schemeClr val="tx2"/>
                </a:solidFill>
                <a:latin typeface="+mj-lt"/>
                <a:ea typeface="+mj-ea"/>
                <a:cs typeface="+mj-cs"/>
              </a:rPr>
              <a:t>D’INFERMITA</a:t>
            </a:r>
            <a:r>
              <a:rPr lang="it-IT" sz="2600" cap="all" dirty="0" smtClean="0">
                <a:solidFill>
                  <a:schemeClr val="tx2"/>
                </a:solidFill>
                <a:latin typeface="+mj-lt"/>
                <a:ea typeface="+mj-ea"/>
                <a:cs typeface="+mj-cs"/>
              </a:rPr>
              <a:t>’ O DIFETTO FISICO O MENTALE, SI TROVI NELL’ASSOLUTA E PERMANENTE IMPOSSIBILITA’ </a:t>
            </a:r>
            <a:r>
              <a:rPr lang="it-IT" sz="2600" cap="all" dirty="0" err="1" smtClean="0">
                <a:solidFill>
                  <a:schemeClr val="tx2"/>
                </a:solidFill>
                <a:latin typeface="+mj-lt"/>
                <a:ea typeface="+mj-ea"/>
                <a:cs typeface="+mj-cs"/>
              </a:rPr>
              <a:t>DI</a:t>
            </a:r>
            <a:r>
              <a:rPr lang="it-IT" sz="2600" cap="all" dirty="0" smtClean="0">
                <a:solidFill>
                  <a:schemeClr val="tx2"/>
                </a:solidFill>
                <a:latin typeface="+mj-lt"/>
                <a:ea typeface="+mj-ea"/>
                <a:cs typeface="+mj-cs"/>
              </a:rPr>
              <a:t> SVOLGERE QUALSIASI ATTIVITA’ LAVORATIVA</a:t>
            </a:r>
          </a:p>
          <a:p>
            <a:pPr>
              <a:lnSpc>
                <a:spcPct val="90000"/>
              </a:lnSpc>
            </a:pPr>
            <a:endParaRPr lang="it-IT" sz="2600" b="1" cap="all" dirty="0" smtClean="0">
              <a:solidFill>
                <a:schemeClr val="tx2"/>
              </a:solidFill>
              <a:latin typeface="+mj-lt"/>
              <a:ea typeface="+mj-ea"/>
              <a:cs typeface="+mj-cs"/>
            </a:endParaRPr>
          </a:p>
          <a:p>
            <a:pPr>
              <a:lnSpc>
                <a:spcPct val="90000"/>
              </a:lnSpc>
              <a:buBlip>
                <a:blip r:embed="rId2"/>
              </a:buBlip>
            </a:pPr>
            <a:r>
              <a:rPr lang="it-IT" sz="2600" b="1" cap="all" dirty="0" smtClean="0">
                <a:solidFill>
                  <a:schemeClr val="tx2"/>
                </a:solidFill>
                <a:latin typeface="+mj-lt"/>
                <a:ea typeface="+mj-ea"/>
                <a:cs typeface="+mj-cs"/>
              </a:rPr>
              <a:t>“INIDONEITA’ PSICOFISCA PERMANENTE RELATIVA”: </a:t>
            </a:r>
            <a:r>
              <a:rPr lang="it-IT" sz="2600" cap="all" dirty="0" smtClean="0">
                <a:solidFill>
                  <a:schemeClr val="tx2"/>
                </a:solidFill>
                <a:latin typeface="+mj-lt"/>
                <a:ea typeface="+mj-ea"/>
                <a:cs typeface="+mj-cs"/>
              </a:rPr>
              <a:t>LO STATO </a:t>
            </a:r>
            <a:r>
              <a:rPr lang="it-IT" sz="2600" cap="all" dirty="0" err="1" smtClean="0">
                <a:solidFill>
                  <a:schemeClr val="tx2"/>
                </a:solidFill>
                <a:latin typeface="+mj-lt"/>
                <a:ea typeface="+mj-ea"/>
                <a:cs typeface="+mj-cs"/>
              </a:rPr>
              <a:t>D’INABILITA</a:t>
            </a:r>
            <a:r>
              <a:rPr lang="it-IT" sz="2600" cap="all" dirty="0" smtClean="0">
                <a:solidFill>
                  <a:schemeClr val="tx2"/>
                </a:solidFill>
                <a:latin typeface="+mj-lt"/>
                <a:ea typeface="+mj-ea"/>
                <a:cs typeface="+mj-cs"/>
              </a:rPr>
              <a:t>’ </a:t>
            </a:r>
            <a:r>
              <a:rPr lang="it-IT" sz="2600" cap="all" dirty="0" err="1" smtClean="0">
                <a:solidFill>
                  <a:schemeClr val="tx2"/>
                </a:solidFill>
                <a:latin typeface="+mj-lt"/>
                <a:ea typeface="+mj-ea"/>
                <a:cs typeface="+mj-cs"/>
              </a:rPr>
              <a:t>DI</a:t>
            </a:r>
            <a:r>
              <a:rPr lang="it-IT" sz="2600" cap="all" dirty="0" smtClean="0">
                <a:solidFill>
                  <a:schemeClr val="tx2"/>
                </a:solidFill>
                <a:latin typeface="+mj-lt"/>
                <a:ea typeface="+mj-ea"/>
                <a:cs typeface="+mj-cs"/>
              </a:rPr>
              <a:t> COLUI CHE, A CAUSA </a:t>
            </a:r>
            <a:r>
              <a:rPr lang="it-IT" sz="2600" cap="all" dirty="0" err="1" smtClean="0">
                <a:solidFill>
                  <a:schemeClr val="tx2"/>
                </a:solidFill>
                <a:latin typeface="+mj-lt"/>
                <a:ea typeface="+mj-ea"/>
                <a:cs typeface="+mj-cs"/>
              </a:rPr>
              <a:t>D’INFERMITA</a:t>
            </a:r>
            <a:r>
              <a:rPr lang="it-IT" sz="2600" cap="all" dirty="0" smtClean="0">
                <a:solidFill>
                  <a:schemeClr val="tx2"/>
                </a:solidFill>
                <a:latin typeface="+mj-lt"/>
                <a:ea typeface="+mj-ea"/>
                <a:cs typeface="+mj-cs"/>
              </a:rPr>
              <a:t>’ O DIFETTO FISICO O MENTALE, SI TROVI NELL’IMPOSSIBILITA’ PERMANENTE ALLO SVOLGIMENTO </a:t>
            </a:r>
            <a:r>
              <a:rPr lang="it-IT" sz="2600" cap="all" dirty="0" err="1" smtClean="0">
                <a:solidFill>
                  <a:schemeClr val="tx2"/>
                </a:solidFill>
                <a:latin typeface="+mj-lt"/>
                <a:ea typeface="+mj-ea"/>
                <a:cs typeface="+mj-cs"/>
              </a:rPr>
              <a:t>DI</a:t>
            </a:r>
            <a:r>
              <a:rPr lang="it-IT" sz="2600" cap="all" dirty="0" smtClean="0">
                <a:solidFill>
                  <a:schemeClr val="tx2"/>
                </a:solidFill>
                <a:latin typeface="+mj-lt"/>
                <a:ea typeface="+mj-ea"/>
                <a:cs typeface="+mj-cs"/>
              </a:rPr>
              <a:t> ALCUNE O </a:t>
            </a:r>
            <a:r>
              <a:rPr lang="it-IT" sz="2600" cap="all" dirty="0" err="1" smtClean="0">
                <a:solidFill>
                  <a:schemeClr val="tx2"/>
                </a:solidFill>
                <a:latin typeface="+mj-lt"/>
                <a:ea typeface="+mj-ea"/>
                <a:cs typeface="+mj-cs"/>
              </a:rPr>
              <a:t>DI</a:t>
            </a:r>
            <a:r>
              <a:rPr lang="it-IT" sz="2600" cap="all" dirty="0" smtClean="0">
                <a:solidFill>
                  <a:schemeClr val="tx2"/>
                </a:solidFill>
                <a:latin typeface="+mj-lt"/>
                <a:ea typeface="+mj-ea"/>
                <a:cs typeface="+mj-cs"/>
              </a:rPr>
              <a:t> TUTTE LE MANSIONI DELL’AREA, CATEGORIA O QUALIFICA </a:t>
            </a:r>
            <a:r>
              <a:rPr lang="it-IT" sz="2600" cap="all" dirty="0" err="1" smtClean="0">
                <a:solidFill>
                  <a:schemeClr val="tx2"/>
                </a:solidFill>
                <a:latin typeface="+mj-lt"/>
                <a:ea typeface="+mj-ea"/>
                <a:cs typeface="+mj-cs"/>
              </a:rPr>
              <a:t>DI</a:t>
            </a:r>
            <a:r>
              <a:rPr lang="it-IT" sz="2600" cap="all" dirty="0" smtClean="0">
                <a:solidFill>
                  <a:schemeClr val="tx2"/>
                </a:solidFill>
                <a:latin typeface="+mj-lt"/>
                <a:ea typeface="+mj-ea"/>
                <a:cs typeface="+mj-cs"/>
              </a:rPr>
              <a:t> INQUADRAMENTO</a:t>
            </a:r>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736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2400" b="1" cap="all" dirty="0" smtClean="0">
                <a:solidFill>
                  <a:schemeClr val="tx2"/>
                </a:solidFill>
              </a:rPr>
              <a:t>                           </a:t>
            </a:r>
            <a:r>
              <a:rPr lang="it-IT" sz="2800" b="1" cap="all" dirty="0" smtClean="0">
                <a:solidFill>
                  <a:schemeClr val="tx2"/>
                </a:solidFill>
              </a:rPr>
              <a:t>ATTIVITA’ DEL Comitato di verifica </a:t>
            </a:r>
            <a:br>
              <a:rPr lang="it-IT" sz="2800" b="1" cap="all" dirty="0" smtClean="0">
                <a:solidFill>
                  <a:schemeClr val="tx2"/>
                </a:solidFill>
              </a:rPr>
            </a:br>
            <a:r>
              <a:rPr lang="it-IT" sz="2800" b="1" cap="all" dirty="0" smtClean="0">
                <a:solidFill>
                  <a:schemeClr val="tx2"/>
                </a:solidFill>
              </a:rPr>
              <a:t>                        per le cause di servizio </a:t>
            </a:r>
            <a:endParaRPr lang="it-IT" sz="2800" b="1" cap="all" dirty="0">
              <a:solidFill>
                <a:schemeClr val="tx2"/>
              </a:solidFill>
            </a:endParaRPr>
          </a:p>
        </p:txBody>
      </p:sp>
      <p:sp>
        <p:nvSpPr>
          <p:cNvPr id="6" name="Segnaposto contenuto 5"/>
          <p:cNvSpPr>
            <a:spLocks noGrp="1"/>
          </p:cNvSpPr>
          <p:nvPr>
            <p:ph sz="half" idx="1"/>
          </p:nvPr>
        </p:nvSpPr>
        <p:spPr>
          <a:xfrm>
            <a:off x="2771800" y="6021288"/>
            <a:ext cx="4104455" cy="648072"/>
          </a:xfrm>
        </p:spPr>
        <p:txBody>
          <a:bodyPr>
            <a:normAutofit fontScale="92500" lnSpcReduction="1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lnSpcReduction="10000"/>
          </a:bodyPr>
          <a:lstStyle/>
          <a:p>
            <a:pPr>
              <a:buBlip>
                <a:blip r:embed="rId2"/>
              </a:buBlip>
            </a:pPr>
            <a:endParaRPr lang="it-IT" sz="2400" b="1" dirty="0" smtClean="0">
              <a:solidFill>
                <a:schemeClr val="tx2"/>
              </a:solidFill>
            </a:endParaRPr>
          </a:p>
          <a:p>
            <a:pPr algn="just">
              <a:buBlip>
                <a:blip r:embed="rId2"/>
              </a:buBlip>
            </a:pPr>
            <a:r>
              <a:rPr lang="it-IT" sz="2400" b="1" dirty="0" smtClean="0">
                <a:solidFill>
                  <a:schemeClr val="tx2"/>
                </a:solidFill>
              </a:rPr>
              <a:t>Il CVCS è un organo consultivo che emana pareri sulla dipendenza da causa di servizio delle infermità contratte o lesioni subite da dipendenti pubblici, civili o militari, e sulla interdipendenza tra infermità; </a:t>
            </a:r>
          </a:p>
          <a:p>
            <a:pPr algn="just">
              <a:buBlip>
                <a:blip r:embed="rId2"/>
              </a:buBlip>
            </a:pPr>
            <a:r>
              <a:rPr lang="it-IT" sz="2400" b="1" dirty="0" smtClean="0">
                <a:solidFill>
                  <a:schemeClr val="tx2"/>
                </a:solidFill>
              </a:rPr>
              <a:t>organismo autonomo con Segreteria, dipendente funzionalmente dalla Direzione dei servizi del tesoro - MEF ;</a:t>
            </a:r>
          </a:p>
          <a:p>
            <a:pPr algn="just">
              <a:buBlip>
                <a:blip r:embed="rId2"/>
              </a:buBlip>
            </a:pPr>
            <a:r>
              <a:rPr lang="it-IT" sz="2400" b="1" dirty="0" smtClean="0">
                <a:solidFill>
                  <a:schemeClr val="tx2"/>
                </a:solidFill>
              </a:rPr>
              <a:t>i pareri del Comitato sono obbligatori, nell'ambito della procedura per il riconoscimento della causa di servizio, e sono sostanzialmente vincolanti per l'Amministrazione che li richiede.</a:t>
            </a:r>
          </a:p>
          <a:p>
            <a:pPr>
              <a:buNone/>
            </a:pPr>
            <a:endParaRPr lang="it-IT" dirty="0"/>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franca.franchi\AppData\Local\Microsoft\Windows\Temporary Internet Files\Content.IE5\FNZ1032C\riunione[1].jpg"/>
          <p:cNvPicPr>
            <a:picLocks noChangeAspect="1" noChangeArrowheads="1"/>
          </p:cNvPicPr>
          <p:nvPr/>
        </p:nvPicPr>
        <p:blipFill>
          <a:blip r:embed="rId5" cstate="print"/>
          <a:srcRect/>
          <a:stretch>
            <a:fillRect/>
          </a:stretch>
        </p:blipFill>
        <p:spPr bwMode="auto">
          <a:xfrm>
            <a:off x="611560" y="188640"/>
            <a:ext cx="2013242" cy="1512168"/>
          </a:xfrm>
          <a:prstGeom prst="rect">
            <a:avLst/>
          </a:prstGeom>
          <a:noFill/>
        </p:spPr>
      </p:pic>
    </p:spTree>
    <p:extLst>
      <p:ext uri="{BB962C8B-B14F-4D97-AF65-F5344CB8AC3E}">
        <p14:creationId xmlns:p14="http://schemas.microsoft.com/office/powerpoint/2010/main" val="2219445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2800" b="1" cap="all" dirty="0" smtClean="0">
                <a:solidFill>
                  <a:schemeClr val="tx2"/>
                </a:solidFill>
              </a:rPr>
              <a:t>Comitato di verifica per le cause di servizio  </a:t>
            </a:r>
            <a:r>
              <a:rPr lang="it-IT" sz="2800" b="1" cap="all" dirty="0" err="1" smtClean="0">
                <a:solidFill>
                  <a:schemeClr val="tx2"/>
                </a:solidFill>
              </a:rPr>
              <a:t>Segue…</a:t>
            </a:r>
            <a:r>
              <a:rPr lang="it-IT" sz="2800" i="1" dirty="0" smtClean="0"/>
              <a:t> </a:t>
            </a:r>
            <a:endParaRPr lang="it-IT" sz="2800" dirty="0"/>
          </a:p>
        </p:txBody>
      </p:sp>
      <p:sp>
        <p:nvSpPr>
          <p:cNvPr id="6" name="Segnaposto contenuto 5"/>
          <p:cNvSpPr>
            <a:spLocks noGrp="1"/>
          </p:cNvSpPr>
          <p:nvPr>
            <p:ph sz="half" idx="1"/>
          </p:nvPr>
        </p:nvSpPr>
        <p:spPr>
          <a:xfrm>
            <a:off x="2771800" y="6021288"/>
            <a:ext cx="4104455" cy="648072"/>
          </a:xfrm>
        </p:spPr>
        <p:txBody>
          <a:bodyPr>
            <a:normAutofit fontScale="475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47500" lnSpcReduction="20000"/>
          </a:bodyPr>
          <a:lstStyle/>
          <a:p>
            <a:pPr algn="just">
              <a:buFontTx/>
              <a:buNone/>
            </a:pPr>
            <a:r>
              <a:rPr lang="it-IT" sz="4000" dirty="0" smtClean="0">
                <a:solidFill>
                  <a:schemeClr val="tx2"/>
                </a:solidFill>
              </a:rPr>
              <a:t>si occupa anche di due "causalità" specifiche, cioè di quelle relative:</a:t>
            </a:r>
          </a:p>
          <a:p>
            <a:pPr algn="just">
              <a:buFontTx/>
              <a:buNone/>
            </a:pPr>
            <a:endParaRPr lang="it-IT" sz="4000" b="1" dirty="0" smtClean="0">
              <a:solidFill>
                <a:schemeClr val="tx2"/>
              </a:solidFill>
            </a:endParaRPr>
          </a:p>
          <a:p>
            <a:pPr algn="just">
              <a:buBlip>
                <a:blip r:embed="rId2"/>
              </a:buBlip>
            </a:pPr>
            <a:r>
              <a:rPr lang="it-IT" sz="4000" b="1" dirty="0" smtClean="0">
                <a:solidFill>
                  <a:schemeClr val="tx2"/>
                </a:solidFill>
              </a:rPr>
              <a:t>ai dipendenti pubblici equiparati alle vittime del dovere. </a:t>
            </a:r>
          </a:p>
          <a:p>
            <a:pPr algn="just">
              <a:buNone/>
            </a:pPr>
            <a:r>
              <a:rPr lang="it-IT" sz="4000" b="1" dirty="0" smtClean="0">
                <a:solidFill>
                  <a:schemeClr val="tx2"/>
                </a:solidFill>
              </a:rPr>
              <a:t>	</a:t>
            </a:r>
            <a:r>
              <a:rPr lang="it-IT" sz="4000" dirty="0" smtClean="0">
                <a:solidFill>
                  <a:schemeClr val="tx2"/>
                </a:solidFill>
              </a:rPr>
              <a:t>Al CVCS è attribuito il compito di pronunciarsi in ordine alla riconducibilità delle infermità dipendenti da causa di servizio alle particolari condizioni ambientali od operative di missione.</a:t>
            </a:r>
          </a:p>
          <a:p>
            <a:pPr algn="just">
              <a:buFontTx/>
              <a:buNone/>
            </a:pPr>
            <a:endParaRPr lang="it-IT" sz="4000" b="1" dirty="0" smtClean="0">
              <a:solidFill>
                <a:schemeClr val="tx2"/>
              </a:solidFill>
            </a:endParaRPr>
          </a:p>
          <a:p>
            <a:pPr algn="just">
              <a:buBlip>
                <a:blip r:embed="rId2"/>
              </a:buBlip>
            </a:pPr>
            <a:r>
              <a:rPr lang="it-IT" sz="4000" b="1" dirty="0" smtClean="0">
                <a:solidFill>
                  <a:schemeClr val="tx2"/>
                </a:solidFill>
              </a:rPr>
              <a:t>ai dipendenti militari e civili nonché ai cittadini che abbiano contratto infermità tumorali connesse all'esposizione e all'utilizzo di proiettili all'uranio impoverito. </a:t>
            </a:r>
          </a:p>
          <a:p>
            <a:pPr algn="just">
              <a:buNone/>
            </a:pPr>
            <a:r>
              <a:rPr lang="it-IT" sz="4000" b="1" dirty="0" smtClean="0">
                <a:solidFill>
                  <a:schemeClr val="tx2"/>
                </a:solidFill>
              </a:rPr>
              <a:t>	</a:t>
            </a:r>
            <a:r>
              <a:rPr lang="it-IT" sz="4000" dirty="0" smtClean="0">
                <a:solidFill>
                  <a:schemeClr val="tx2"/>
                </a:solidFill>
              </a:rPr>
              <a:t>Al CVCS è attribuito il compito di pronunciarsi sulla dipendenza da causa di servizio in presenza delle particolari condizioni prescritte.</a:t>
            </a:r>
          </a:p>
          <a:p>
            <a:pPr algn="just">
              <a:buNone/>
            </a:pPr>
            <a:endParaRPr lang="it-IT" dirty="0" smtClean="0"/>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0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rPr>
              <a:t>Ricorso giurisdizionale</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250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12776"/>
            <a:ext cx="8219256" cy="4298339"/>
          </a:xfrm>
        </p:spPr>
        <p:txBody>
          <a:bodyPr>
            <a:normAutofit fontScale="25000" lnSpcReduction="20000"/>
          </a:bodyPr>
          <a:lstStyle/>
          <a:p>
            <a:pPr algn="ctr">
              <a:lnSpc>
                <a:spcPct val="120000"/>
              </a:lnSpc>
              <a:spcBef>
                <a:spcPts val="0"/>
              </a:spcBef>
              <a:buNone/>
            </a:pPr>
            <a:r>
              <a:rPr lang="it-IT" sz="8000" dirty="0" smtClean="0">
                <a:solidFill>
                  <a:schemeClr val="tx2"/>
                </a:solidFill>
              </a:rPr>
              <a:t>Ai sensi degli artt</a:t>
            </a:r>
            <a:r>
              <a:rPr lang="it-IT" sz="8000" b="1" dirty="0" smtClean="0">
                <a:solidFill>
                  <a:schemeClr val="tx2"/>
                </a:solidFill>
              </a:rPr>
              <a:t>. 63 e 69 del  decreto legislativo 165/2001</a:t>
            </a:r>
          </a:p>
          <a:p>
            <a:pPr algn="ctr">
              <a:lnSpc>
                <a:spcPct val="120000"/>
              </a:lnSpc>
              <a:spcBef>
                <a:spcPts val="0"/>
              </a:spcBef>
              <a:buNone/>
            </a:pPr>
            <a:r>
              <a:rPr lang="it-IT" sz="8000" b="1" dirty="0" smtClean="0">
                <a:solidFill>
                  <a:schemeClr val="tx2"/>
                </a:solidFill>
              </a:rPr>
              <a:t>RIPARTO </a:t>
            </a:r>
            <a:r>
              <a:rPr lang="it-IT" sz="8000" b="1" dirty="0" err="1" smtClean="0">
                <a:solidFill>
                  <a:schemeClr val="tx2"/>
                </a:solidFill>
              </a:rPr>
              <a:t>DI</a:t>
            </a:r>
            <a:r>
              <a:rPr lang="it-IT" sz="8000" b="1" dirty="0" smtClean="0">
                <a:solidFill>
                  <a:schemeClr val="tx2"/>
                </a:solidFill>
              </a:rPr>
              <a:t> GIURISDIZIONE</a:t>
            </a:r>
          </a:p>
          <a:p>
            <a:pPr algn="ctr">
              <a:lnSpc>
                <a:spcPct val="120000"/>
              </a:lnSpc>
              <a:spcBef>
                <a:spcPts val="0"/>
              </a:spcBef>
              <a:buNone/>
            </a:pPr>
            <a:endParaRPr lang="it-IT" sz="8000" b="1" dirty="0" smtClean="0">
              <a:solidFill>
                <a:schemeClr val="tx2"/>
              </a:solidFill>
            </a:endParaRPr>
          </a:p>
          <a:p>
            <a:pPr algn="just">
              <a:lnSpc>
                <a:spcPct val="120000"/>
              </a:lnSpc>
              <a:spcBef>
                <a:spcPts val="0"/>
              </a:spcBef>
              <a:buBlip>
                <a:blip r:embed="rId2"/>
              </a:buBlip>
            </a:pPr>
            <a:r>
              <a:rPr lang="it-IT" sz="8000" dirty="0" smtClean="0">
                <a:solidFill>
                  <a:schemeClr val="tx2"/>
                </a:solidFill>
              </a:rPr>
              <a:t>sono devolute </a:t>
            </a:r>
            <a:r>
              <a:rPr lang="it-IT" sz="8000" b="1" dirty="0" smtClean="0">
                <a:solidFill>
                  <a:schemeClr val="tx2"/>
                </a:solidFill>
              </a:rPr>
              <a:t>al </a:t>
            </a:r>
            <a:r>
              <a:rPr lang="it-IT" sz="8000" dirty="0" smtClean="0">
                <a:solidFill>
                  <a:schemeClr val="tx2"/>
                </a:solidFill>
              </a:rPr>
              <a:t>giudice ordinario</a:t>
            </a:r>
            <a:r>
              <a:rPr lang="it-IT" sz="8000" b="1" dirty="0" smtClean="0">
                <a:solidFill>
                  <a:schemeClr val="tx2"/>
                </a:solidFill>
              </a:rPr>
              <a:t>, in funzione di giudice del lavoro, </a:t>
            </a:r>
            <a:r>
              <a:rPr lang="it-IT" sz="8000" dirty="0" smtClean="0">
                <a:solidFill>
                  <a:schemeClr val="tx2"/>
                </a:solidFill>
              </a:rPr>
              <a:t>tutte le controversie relative ai rapporti di lavoro alle dipendenze delle pubbliche amministrazioni di cui all'articolo 1, comma 2, relative a questioni attinenti al periodo del rapporto di lavoro successivo al 30 giugno 1998;</a:t>
            </a:r>
          </a:p>
          <a:p>
            <a:pPr algn="just">
              <a:lnSpc>
                <a:spcPct val="120000"/>
              </a:lnSpc>
              <a:spcBef>
                <a:spcPts val="0"/>
              </a:spcBef>
              <a:buNone/>
            </a:pPr>
            <a:endParaRPr lang="it-IT" sz="8000" b="1" dirty="0" smtClean="0">
              <a:solidFill>
                <a:schemeClr val="tx2"/>
              </a:solidFill>
            </a:endParaRPr>
          </a:p>
          <a:p>
            <a:pPr algn="just">
              <a:lnSpc>
                <a:spcPct val="120000"/>
              </a:lnSpc>
              <a:spcBef>
                <a:spcPts val="0"/>
              </a:spcBef>
              <a:buBlip>
                <a:blip r:embed="rId2"/>
              </a:buBlip>
            </a:pPr>
            <a:r>
              <a:rPr lang="it-IT" sz="8000" dirty="0" smtClean="0">
                <a:solidFill>
                  <a:schemeClr val="tx2"/>
                </a:solidFill>
              </a:rPr>
              <a:t>restano devolute </a:t>
            </a:r>
            <a:r>
              <a:rPr lang="it-IT" sz="8000" b="1" dirty="0" smtClean="0">
                <a:solidFill>
                  <a:schemeClr val="tx2"/>
                </a:solidFill>
              </a:rPr>
              <a:t>alla giurisdizione del giudice amministrativo, </a:t>
            </a:r>
            <a:r>
              <a:rPr lang="it-IT" sz="8000" dirty="0" smtClean="0">
                <a:solidFill>
                  <a:schemeClr val="tx2"/>
                </a:solidFill>
              </a:rPr>
              <a:t>in sede di giurisdizione esclusiva, le controversie relative ai rapporti di lavoro di cui all'articolo 3, ossia del personale</a:t>
            </a:r>
            <a:r>
              <a:rPr lang="it-IT" sz="8000" b="1" dirty="0" smtClean="0">
                <a:solidFill>
                  <a:schemeClr val="tx2"/>
                </a:solidFill>
              </a:rPr>
              <a:t> in regime di diritto pubblico </a:t>
            </a:r>
            <a:r>
              <a:rPr lang="it-IT" sz="8000" dirty="0" smtClean="0">
                <a:solidFill>
                  <a:schemeClr val="tx2"/>
                </a:solidFill>
              </a:rPr>
              <a:t>(personale militare , forze di polizia, vigili del fuoco, magistrati, procuratori ed avvocati dello Stato, professori universitari, prefetti, </a:t>
            </a:r>
            <a:r>
              <a:rPr lang="it-IT" sz="8000" dirty="0" err="1" smtClean="0">
                <a:solidFill>
                  <a:schemeClr val="tx2"/>
                </a:solidFill>
              </a:rPr>
              <a:t>etc</a:t>
            </a:r>
            <a:r>
              <a:rPr lang="it-IT" sz="8000" dirty="0" smtClean="0">
                <a:solidFill>
                  <a:schemeClr val="tx2"/>
                </a:solidFill>
              </a:rPr>
              <a:t>).</a:t>
            </a:r>
          </a:p>
          <a:p>
            <a:pPr>
              <a:lnSpc>
                <a:spcPct val="80000"/>
              </a:lnSpc>
            </a:pPr>
            <a:endParaRPr lang="it-IT" dirty="0" smtClean="0">
              <a:latin typeface="Calibri" pitchFamily="34" charset="0"/>
            </a:endParaRPr>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94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rPr>
              <a:t>Ricorso giurisdizionale</a:t>
            </a:r>
            <a:r>
              <a:rPr lang="it-IT" sz="32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Autofit/>
          </a:bodyPr>
          <a:lstStyle/>
          <a:p>
            <a:pPr algn="just">
              <a:lnSpc>
                <a:spcPct val="120000"/>
              </a:lnSpc>
              <a:spcBef>
                <a:spcPts val="0"/>
              </a:spcBef>
              <a:buBlip>
                <a:blip r:embed="rId2"/>
              </a:buBlip>
            </a:pPr>
            <a:r>
              <a:rPr lang="it-IT" sz="2200" dirty="0" smtClean="0">
                <a:solidFill>
                  <a:schemeClr val="tx2"/>
                </a:solidFill>
              </a:rPr>
              <a:t>Ne consegue che per tutti i dipendenti pubblici </a:t>
            </a:r>
            <a:r>
              <a:rPr lang="it-IT" sz="2200" b="1" dirty="0" err="1" smtClean="0">
                <a:solidFill>
                  <a:schemeClr val="tx2"/>
                </a:solidFill>
              </a:rPr>
              <a:t>contrattualizzati</a:t>
            </a:r>
            <a:r>
              <a:rPr lang="it-IT" sz="2200" b="1" dirty="0" smtClean="0">
                <a:latin typeface="Verdana" pitchFamily="34" charset="0"/>
              </a:rPr>
              <a:t>,</a:t>
            </a:r>
            <a:r>
              <a:rPr lang="it-IT" sz="2200" dirty="0" smtClean="0">
                <a:latin typeface="Verdana" pitchFamily="34" charset="0"/>
              </a:rPr>
              <a:t> </a:t>
            </a:r>
            <a:r>
              <a:rPr lang="it-IT" sz="2200" dirty="0" smtClean="0">
                <a:solidFill>
                  <a:schemeClr val="tx2"/>
                </a:solidFill>
              </a:rPr>
              <a:t>sia nel caso di ricorso avente ad oggetto l’inidoneità relativa (cambio mansioni) che assoluta (estinzione rapporto di lavoro), trovando la questione titolo immediato e diretto nel rapporto di lavoro, essa è attribuita al giudice che esercita la giurisdizione sul rapporto di lavoro. </a:t>
            </a:r>
          </a:p>
          <a:p>
            <a:pPr algn="just">
              <a:lnSpc>
                <a:spcPct val="120000"/>
              </a:lnSpc>
              <a:spcBef>
                <a:spcPts val="0"/>
              </a:spcBef>
              <a:buNone/>
            </a:pPr>
            <a:endParaRPr lang="it-IT" sz="2200" dirty="0" smtClean="0">
              <a:solidFill>
                <a:schemeClr val="tx2"/>
              </a:solidFill>
            </a:endParaRPr>
          </a:p>
          <a:p>
            <a:pPr algn="just">
              <a:lnSpc>
                <a:spcPct val="120000"/>
              </a:lnSpc>
              <a:spcBef>
                <a:spcPts val="0"/>
              </a:spcBef>
              <a:buBlip>
                <a:blip r:embed="rId2"/>
              </a:buBlip>
            </a:pPr>
            <a:r>
              <a:rPr lang="it-IT" sz="2200" dirty="0" smtClean="0">
                <a:solidFill>
                  <a:schemeClr val="tx2"/>
                </a:solidFill>
              </a:rPr>
              <a:t>Il DPR 171/2001 ha fatto salva la vigente disciplina in materia di ricorsi in sede amministrativa e giurisdizionale (art 5, comma 6).</a:t>
            </a:r>
            <a:br>
              <a:rPr lang="it-IT" sz="2200" dirty="0" smtClean="0">
                <a:solidFill>
                  <a:schemeClr val="tx2"/>
                </a:solidFill>
              </a:rPr>
            </a:br>
            <a:endParaRPr lang="it-IT" sz="2200" dirty="0" smtClean="0">
              <a:solidFill>
                <a:schemeClr val="tx2"/>
              </a:solidFill>
            </a:endParaRPr>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32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268760"/>
            <a:ext cx="8568952" cy="1224136"/>
          </a:xfrm>
        </p:spPr>
        <p:txBody>
          <a:bodyPr>
            <a:noAutofit/>
          </a:bodyPr>
          <a:lstStyle/>
          <a:p>
            <a:pPr algn="ctr"/>
            <a:r>
              <a:rPr lang="it-IT" sz="1800" dirty="0" smtClean="0">
                <a:solidFill>
                  <a:srgbClr val="FF0000"/>
                </a:solidFill>
              </a:rPr>
              <a:t/>
            </a:r>
            <a:br>
              <a:rPr lang="it-IT" sz="1800" dirty="0" smtClean="0">
                <a:solidFill>
                  <a:srgbClr val="FF0000"/>
                </a:solidFill>
              </a:rPr>
            </a:br>
            <a:r>
              <a:rPr lang="it-IT" sz="1800" dirty="0">
                <a:solidFill>
                  <a:srgbClr val="FF0000"/>
                </a:solidFill>
              </a:rPr>
              <a:t/>
            </a:r>
            <a:br>
              <a:rPr lang="it-IT" sz="1800" dirty="0">
                <a:solidFill>
                  <a:srgbClr val="FF0000"/>
                </a:solidFill>
              </a:rPr>
            </a:br>
            <a:r>
              <a:rPr lang="it-IT" sz="1800" dirty="0" smtClean="0">
                <a:solidFill>
                  <a:srgbClr val="FF0000"/>
                </a:solidFill>
              </a:rPr>
              <a:t/>
            </a:r>
            <a:br>
              <a:rPr lang="it-IT" sz="1800" dirty="0" smtClean="0">
                <a:solidFill>
                  <a:srgbClr val="FF0000"/>
                </a:solidFill>
              </a:rPr>
            </a:br>
            <a:r>
              <a:rPr lang="it-IT" sz="1800" dirty="0">
                <a:solidFill>
                  <a:srgbClr val="FF0000"/>
                </a:solidFill>
              </a:rPr>
              <a:t/>
            </a:r>
            <a:br>
              <a:rPr lang="it-IT" sz="1800" dirty="0">
                <a:solidFill>
                  <a:srgbClr val="FF0000"/>
                </a:solidFill>
              </a:rPr>
            </a:br>
            <a:r>
              <a:rPr lang="it-IT" sz="1800" dirty="0" smtClean="0">
                <a:solidFill>
                  <a:srgbClr val="FF0000"/>
                </a:solidFill>
              </a:rPr>
              <a:t/>
            </a:r>
            <a:br>
              <a:rPr lang="it-IT" sz="1800" dirty="0" smtClean="0">
                <a:solidFill>
                  <a:srgbClr val="FF0000"/>
                </a:solidFill>
              </a:rPr>
            </a:br>
            <a:r>
              <a:rPr lang="it-IT" sz="1800" dirty="0">
                <a:solidFill>
                  <a:srgbClr val="FF0000"/>
                </a:solidFill>
              </a:rPr>
              <a:t/>
            </a:r>
            <a:br>
              <a:rPr lang="it-IT" sz="1800" dirty="0">
                <a:solidFill>
                  <a:srgbClr val="FF0000"/>
                </a:solidFill>
              </a:rPr>
            </a:br>
            <a:r>
              <a:rPr lang="it-IT" sz="1800" dirty="0" smtClean="0">
                <a:solidFill>
                  <a:srgbClr val="FF0000"/>
                </a:solidFill>
              </a:rPr>
              <a:t/>
            </a:r>
            <a:br>
              <a:rPr lang="it-IT" sz="1800" dirty="0" smtClean="0">
                <a:solidFill>
                  <a:srgbClr val="FF0000"/>
                </a:solidFill>
              </a:rPr>
            </a:br>
            <a:r>
              <a:rPr lang="it-IT" sz="2000" dirty="0">
                <a:solidFill>
                  <a:srgbClr val="FFFF00"/>
                </a:solidFill>
                <a:latin typeface="+mn-lt"/>
              </a:rPr>
              <a:t/>
            </a:r>
            <a:br>
              <a:rPr lang="it-IT" sz="2000" dirty="0">
                <a:solidFill>
                  <a:srgbClr val="FFFF00"/>
                </a:solidFill>
                <a:latin typeface="+mn-lt"/>
              </a:rPr>
            </a:br>
            <a:r>
              <a:rPr lang="it-IT" sz="2000" dirty="0" smtClean="0">
                <a:solidFill>
                  <a:srgbClr val="FFFF00"/>
                </a:solidFill>
                <a:latin typeface="+mn-lt"/>
              </a:rPr>
              <a:t>D.P.R</a:t>
            </a:r>
            <a:r>
              <a:rPr lang="it-IT" sz="2000" dirty="0">
                <a:solidFill>
                  <a:srgbClr val="FFFF00"/>
                </a:solidFill>
                <a:latin typeface="+mn-lt"/>
              </a:rPr>
              <a:t>. 18 novembre 1965, n. </a:t>
            </a:r>
            <a:r>
              <a:rPr lang="it-IT" sz="2000" dirty="0" smtClean="0">
                <a:solidFill>
                  <a:srgbClr val="FFFF00"/>
                </a:solidFill>
                <a:latin typeface="+mn-lt"/>
              </a:rPr>
              <a:t>1485</a:t>
            </a:r>
            <a:r>
              <a:rPr lang="it-IT" sz="1800" dirty="0">
                <a:solidFill>
                  <a:srgbClr val="FF0000"/>
                </a:solidFill>
                <a:latin typeface="+mn-lt"/>
              </a:rPr>
              <a:t> </a:t>
            </a:r>
            <a:r>
              <a:rPr lang="it-IT" sz="1800" dirty="0">
                <a:latin typeface="+mn-lt"/>
              </a:rPr>
              <a:t/>
            </a:r>
            <a:br>
              <a:rPr lang="it-IT" sz="1800" dirty="0">
                <a:latin typeface="+mn-lt"/>
              </a:rPr>
            </a:br>
            <a:r>
              <a:rPr lang="it-IT" sz="1600" i="1" dirty="0" smtClean="0">
                <a:solidFill>
                  <a:schemeClr val="tx1"/>
                </a:solidFill>
                <a:latin typeface="+mn-lt"/>
              </a:rPr>
              <a:t>Varianti </a:t>
            </a:r>
            <a:r>
              <a:rPr lang="it-IT" sz="1600" i="1" dirty="0">
                <a:solidFill>
                  <a:schemeClr val="tx1"/>
                </a:solidFill>
                <a:latin typeface="+mn-lt"/>
              </a:rPr>
              <a:t>alla legge 11 marzo 1926, n. 416 , e successive modificazioni, relative alle procedure per gli accertamenti medico-legali delle ferite, lesioni ed infermità dei personali dipendenti dalle Amministrazioni militari e da altre Amministrazioni dello Stato. </a:t>
            </a:r>
            <a:br>
              <a:rPr lang="it-IT" sz="1600" i="1" dirty="0">
                <a:solidFill>
                  <a:schemeClr val="tx1"/>
                </a:solidFill>
                <a:latin typeface="+mn-lt"/>
              </a:rPr>
            </a:br>
            <a:r>
              <a:rPr lang="it-IT" sz="1800" dirty="0">
                <a:solidFill>
                  <a:srgbClr val="FF0000"/>
                </a:solidFill>
                <a:effectLst/>
              </a:rPr>
              <a:t/>
            </a:r>
            <a:br>
              <a:rPr lang="it-IT" sz="1800" dirty="0">
                <a:solidFill>
                  <a:srgbClr val="FF0000"/>
                </a:solidFill>
                <a:effectLst/>
              </a:rPr>
            </a:br>
            <a:endParaRPr lang="it-IT" sz="1800" dirty="0">
              <a:solidFill>
                <a:srgbClr val="FF0000"/>
              </a:solidFill>
            </a:endParaRPr>
          </a:p>
        </p:txBody>
      </p:sp>
      <p:sp>
        <p:nvSpPr>
          <p:cNvPr id="6" name="Titolo 1"/>
          <p:cNvSpPr txBox="1">
            <a:spLocks/>
          </p:cNvSpPr>
          <p:nvPr/>
        </p:nvSpPr>
        <p:spPr>
          <a:xfrm>
            <a:off x="251520" y="3212976"/>
            <a:ext cx="8640960" cy="58593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2000" dirty="0" smtClean="0">
                <a:solidFill>
                  <a:srgbClr val="FFFF00"/>
                </a:solidFill>
                <a:effectLst/>
                <a:latin typeface="+mn-lt"/>
              </a:rPr>
              <a:t>D.P.R. 29 ottobre 2001, n. 461</a:t>
            </a:r>
            <a:r>
              <a:rPr lang="it-IT" sz="1800" dirty="0" smtClean="0">
                <a:solidFill>
                  <a:srgbClr val="FF0000"/>
                </a:solidFill>
                <a:effectLst/>
                <a:latin typeface="+mn-lt"/>
              </a:rPr>
              <a:t/>
            </a:r>
            <a:br>
              <a:rPr lang="it-IT" sz="1800" dirty="0" smtClean="0">
                <a:solidFill>
                  <a:srgbClr val="FF0000"/>
                </a:solidFill>
                <a:effectLst/>
                <a:latin typeface="+mn-lt"/>
              </a:rPr>
            </a:br>
            <a:r>
              <a:rPr lang="it-IT" sz="1600" i="1" dirty="0" smtClean="0">
                <a:solidFill>
                  <a:srgbClr val="FFFFFF"/>
                </a:solidFill>
                <a:effectLst/>
                <a:latin typeface="+mn-lt"/>
              </a:rPr>
              <a:t>Regolamento recante semplificazione dei procedimenti per il riconoscimento della dipendenza delle </a:t>
            </a:r>
            <a:r>
              <a:rPr lang="it-IT" sz="1600" i="1" dirty="0" err="1" smtClean="0">
                <a:solidFill>
                  <a:srgbClr val="FFFFFF"/>
                </a:solidFill>
                <a:effectLst/>
                <a:latin typeface="+mn-lt"/>
              </a:rPr>
              <a:t>infermita</a:t>
            </a:r>
            <a:r>
              <a:rPr lang="it-IT" sz="1600" i="1" dirty="0" smtClean="0">
                <a:solidFill>
                  <a:srgbClr val="FFFFFF"/>
                </a:solidFill>
                <a:effectLst/>
                <a:latin typeface="+mn-lt"/>
              </a:rPr>
              <a:t>̀ da causa di servizio, per la concessione della pensione privilegiata ordinaria e dell'equo indennizzo, </a:t>
            </a:r>
            <a:r>
              <a:rPr lang="it-IT" sz="1600" i="1" dirty="0" err="1" smtClean="0">
                <a:solidFill>
                  <a:srgbClr val="FFFFFF"/>
                </a:solidFill>
                <a:effectLst/>
                <a:latin typeface="+mn-lt"/>
              </a:rPr>
              <a:t>nonche</a:t>
            </a:r>
            <a:r>
              <a:rPr lang="it-IT" sz="1600" i="1" dirty="0" smtClean="0">
                <a:solidFill>
                  <a:srgbClr val="FFFFFF"/>
                </a:solidFill>
                <a:effectLst/>
                <a:latin typeface="+mn-lt"/>
              </a:rPr>
              <a:t>́ per il funzionamento e la composizione del comitato per le pensioni privilegiate ordinarie.</a:t>
            </a:r>
            <a:br>
              <a:rPr lang="it-IT" sz="1600" i="1" dirty="0" smtClean="0">
                <a:solidFill>
                  <a:srgbClr val="FFFFFF"/>
                </a:solidFill>
                <a:effectLst/>
                <a:latin typeface="+mn-lt"/>
              </a:rPr>
            </a:br>
            <a:r>
              <a:rPr lang="it-IT" sz="1600" dirty="0" smtClean="0">
                <a:solidFill>
                  <a:schemeClr val="bg1"/>
                </a:solidFill>
                <a:effectLst/>
                <a:latin typeface="+mn-lt"/>
              </a:rPr>
              <a:t>(Pubblicato nella G.U.7 gennaio 2002, n. 5) </a:t>
            </a:r>
            <a:endParaRPr lang="it-IT" sz="1600" dirty="0">
              <a:solidFill>
                <a:schemeClr val="bg1"/>
              </a:solidFill>
              <a:latin typeface="+mn-lt"/>
            </a:endParaRPr>
          </a:p>
        </p:txBody>
      </p:sp>
      <p:sp>
        <p:nvSpPr>
          <p:cNvPr id="7" name="Sottotitolo 2"/>
          <p:cNvSpPr>
            <a:spLocks noGrp="1"/>
          </p:cNvSpPr>
          <p:nvPr>
            <p:ph type="subTitle" idx="1"/>
          </p:nvPr>
        </p:nvSpPr>
        <p:spPr>
          <a:xfrm>
            <a:off x="323528" y="4005064"/>
            <a:ext cx="8496944" cy="4392290"/>
          </a:xfrm>
        </p:spPr>
        <p:txBody>
          <a:bodyPr>
            <a:noAutofit/>
          </a:bodyPr>
          <a:lstStyle/>
          <a:p>
            <a:pPr algn="ctr"/>
            <a:r>
              <a:rPr lang="it-IT" sz="1800" dirty="0" smtClean="0"/>
              <a:t>Art 19</a:t>
            </a:r>
            <a:r>
              <a:rPr lang="it-IT" sz="1800" dirty="0"/>
              <a:t>.</a:t>
            </a:r>
            <a:r>
              <a:rPr lang="it-IT" sz="1600" dirty="0"/>
              <a:t> </a:t>
            </a:r>
            <a:endParaRPr lang="it-IT" sz="1600" dirty="0" smtClean="0"/>
          </a:p>
          <a:p>
            <a:pPr algn="ctr"/>
            <a:r>
              <a:rPr lang="it-IT" sz="1600" dirty="0" smtClean="0"/>
              <a:t>Norme </a:t>
            </a:r>
            <a:r>
              <a:rPr lang="it-IT" sz="1600" dirty="0"/>
              <a:t>finali e di coordinamento. </a:t>
            </a:r>
          </a:p>
          <a:p>
            <a:pPr algn="just"/>
            <a:r>
              <a:rPr lang="it-IT" sz="1700" dirty="0" smtClean="0"/>
              <a:t>4</a:t>
            </a:r>
            <a:r>
              <a:rPr lang="it-IT" sz="1700" dirty="0"/>
              <a:t>. L'articolo 5, commi primo e secondo, della legge 11 marzo 1926, n. 416, come modificato dal decreto del Presidente della Repubblica 18 novembre 1965, n. 1485, resta applicabile </a:t>
            </a:r>
            <a:r>
              <a:rPr lang="it-IT" sz="1700" dirty="0">
                <a:solidFill>
                  <a:schemeClr val="bg1"/>
                </a:solidFill>
              </a:rPr>
              <a:t>limitatamente alla procedura di accertamento di </a:t>
            </a:r>
            <a:r>
              <a:rPr lang="it-IT" sz="1700" dirty="0" err="1">
                <a:solidFill>
                  <a:schemeClr val="bg1"/>
                </a:solidFill>
              </a:rPr>
              <a:t>idoneità</a:t>
            </a:r>
            <a:r>
              <a:rPr lang="it-IT" sz="1700" dirty="0">
                <a:solidFill>
                  <a:schemeClr val="bg1"/>
                </a:solidFill>
              </a:rPr>
              <a:t> al servizio</a:t>
            </a:r>
            <a:r>
              <a:rPr lang="it-IT" sz="1700" dirty="0"/>
              <a:t>; il termine per la presentazione del ricorso è in tal caso fissato in dieci giorni dalla comunicazione del verbale della Commissione medica. </a:t>
            </a:r>
            <a:endParaRPr lang="it-IT" sz="1700" dirty="0" smtClean="0"/>
          </a:p>
          <a:p>
            <a:pPr algn="ctr"/>
            <a:endParaRPr lang="it-IT" sz="1100" dirty="0" smtClean="0">
              <a:solidFill>
                <a:schemeClr val="tx2"/>
              </a:solidFill>
            </a:endParaRPr>
          </a:p>
          <a:p>
            <a:pPr algn="ct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a:p>
            <a:pPr algn="just"/>
            <a:endParaRPr lang="it-IT" sz="1700" dirty="0" smtClean="0"/>
          </a:p>
          <a:p>
            <a:pPr algn="just"/>
            <a:endParaRPr lang="it-IT" sz="1700" dirty="0"/>
          </a:p>
          <a:p>
            <a:pPr marR="0" algn="just"/>
            <a:endParaRPr lang="it-IT" sz="1600" dirty="0" smtClean="0"/>
          </a:p>
          <a:p>
            <a:pPr marR="0" algn="just"/>
            <a:endParaRPr lang="it-IT" sz="1600" dirty="0" smtClean="0"/>
          </a:p>
          <a:p>
            <a:pPr marR="0" algn="ctr"/>
            <a:endParaRPr lang="it-IT" sz="1600" dirty="0" smtClean="0">
              <a:effectLst>
                <a:outerShdw blurRad="38100" dist="38100" dir="2700000" algn="tl">
                  <a:srgbClr val="000000"/>
                </a:outerShdw>
              </a:effectLst>
              <a:latin typeface="Calibri" pitchFamily="34" charset="0"/>
            </a:endParaRPr>
          </a:p>
        </p:txBody>
      </p:sp>
      <p:pic>
        <p:nvPicPr>
          <p:cNvPr id="8"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91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rPr>
              <a:t>Ricorso giurisdizionale</a:t>
            </a:r>
            <a:r>
              <a:rPr lang="it-IT" sz="32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algn="just">
              <a:buBlip>
                <a:blip r:embed="rId2"/>
              </a:buBlip>
            </a:pPr>
            <a:r>
              <a:rPr lang="it-IT" dirty="0" smtClean="0">
                <a:solidFill>
                  <a:schemeClr val="tx2"/>
                </a:solidFill>
              </a:rPr>
              <a:t>Nel caso di inabilità pensionabile, la controversia appartiene alla giurisdizione della </a:t>
            </a:r>
            <a:r>
              <a:rPr lang="it-IT" b="1" dirty="0" smtClean="0">
                <a:solidFill>
                  <a:schemeClr val="tx2"/>
                </a:solidFill>
              </a:rPr>
              <a:t>Corte dei Conti</a:t>
            </a:r>
            <a:r>
              <a:rPr lang="it-IT" dirty="0" smtClean="0">
                <a:solidFill>
                  <a:schemeClr val="tx2"/>
                </a:solidFill>
              </a:rPr>
              <a:t>, quale giudice naturale in tema di contenzioso pensionistico secondo il regio decreto 12 luglio 1934, n. 1214.</a:t>
            </a:r>
          </a:p>
          <a:p>
            <a:endParaRPr lang="it-IT" dirty="0" smtClean="0"/>
          </a:p>
          <a:p>
            <a:pPr algn="just">
              <a:buBlip>
                <a:blip r:embed="rId2"/>
              </a:buBlip>
            </a:pPr>
            <a:r>
              <a:rPr lang="it-IT" dirty="0" smtClean="0"/>
              <a:t> </a:t>
            </a:r>
            <a:r>
              <a:rPr lang="it-IT" dirty="0" smtClean="0">
                <a:solidFill>
                  <a:schemeClr val="tx2"/>
                </a:solidFill>
              </a:rPr>
              <a:t>Significativa in tal senso: </a:t>
            </a:r>
            <a:r>
              <a:rPr lang="it-IT" b="1" dirty="0" smtClean="0">
                <a:solidFill>
                  <a:schemeClr val="tx2"/>
                </a:solidFill>
              </a:rPr>
              <a:t>Corte di Cassazione, sezioni unite, ordinanza n. 9285 del 25 giugno 2002.</a:t>
            </a:r>
          </a:p>
          <a:p>
            <a:pPr>
              <a:buNone/>
            </a:pPr>
            <a:endParaRPr lang="it-IT" dirty="0"/>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923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625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62500" lnSpcReduction="20000"/>
          </a:bodyPr>
          <a:lstStyle/>
          <a:p>
            <a:pPr>
              <a:lnSpc>
                <a:spcPct val="80000"/>
              </a:lnSpc>
              <a:buNone/>
            </a:pPr>
            <a:r>
              <a:rPr lang="it-IT" sz="3400" b="1" dirty="0" smtClean="0">
                <a:solidFill>
                  <a:schemeClr val="tx2"/>
                </a:solidFill>
              </a:rPr>
              <a:t>Sempre in tema di giurisdizione della Corte dei Conti:</a:t>
            </a:r>
          </a:p>
          <a:p>
            <a:pPr>
              <a:lnSpc>
                <a:spcPct val="80000"/>
              </a:lnSpc>
              <a:buNone/>
            </a:pPr>
            <a:endParaRPr lang="it-IT" dirty="0" smtClean="0"/>
          </a:p>
          <a:p>
            <a:pPr algn="just">
              <a:lnSpc>
                <a:spcPct val="120000"/>
              </a:lnSpc>
              <a:spcBef>
                <a:spcPts val="0"/>
              </a:spcBef>
              <a:buBlip>
                <a:blip r:embed="rId2"/>
              </a:buBlip>
            </a:pPr>
            <a:r>
              <a:rPr lang="it-IT" sz="3000" dirty="0" smtClean="0">
                <a:solidFill>
                  <a:schemeClr val="tx2"/>
                </a:solidFill>
              </a:rPr>
              <a:t>secondo consolidata giurisprudenza (Corte dei Conti, Sez. Calabria, sentenza n. 467/2001, Sez. Molise, sentenza 85/2001), è inammissibile, per difetto di interesse, il ricorso ove sia rivolto </a:t>
            </a:r>
            <a:r>
              <a:rPr lang="it-IT" sz="3000" b="1" u="sng" dirty="0" smtClean="0">
                <a:solidFill>
                  <a:schemeClr val="tx2"/>
                </a:solidFill>
              </a:rPr>
              <a:t>solo avverso il verbale sull’inabilità</a:t>
            </a:r>
            <a:r>
              <a:rPr lang="it-IT" sz="3000" b="1" dirty="0" smtClean="0">
                <a:solidFill>
                  <a:schemeClr val="tx2"/>
                </a:solidFill>
              </a:rPr>
              <a:t>,</a:t>
            </a:r>
            <a:r>
              <a:rPr lang="it-IT" sz="3000" dirty="0" smtClean="0">
                <a:solidFill>
                  <a:schemeClr val="tx2"/>
                </a:solidFill>
              </a:rPr>
              <a:t> in quanto atto </a:t>
            </a:r>
            <a:r>
              <a:rPr lang="it-IT" sz="3000" dirty="0" err="1" smtClean="0">
                <a:solidFill>
                  <a:schemeClr val="tx2"/>
                </a:solidFill>
              </a:rPr>
              <a:t>endoprocedimentale</a:t>
            </a:r>
            <a:r>
              <a:rPr lang="it-IT" sz="3000" dirty="0" smtClean="0">
                <a:solidFill>
                  <a:schemeClr val="tx2"/>
                </a:solidFill>
              </a:rPr>
              <a:t> neutro, improduttivo di effetti esterni al procedimento e quindi non autonomamente lesivo di diritti;</a:t>
            </a:r>
          </a:p>
          <a:p>
            <a:pPr>
              <a:lnSpc>
                <a:spcPct val="120000"/>
              </a:lnSpc>
              <a:spcBef>
                <a:spcPts val="0"/>
              </a:spcBef>
              <a:buNone/>
            </a:pPr>
            <a:endParaRPr lang="it-IT" sz="3000" dirty="0" smtClean="0">
              <a:solidFill>
                <a:schemeClr val="tx2"/>
              </a:solidFill>
            </a:endParaRPr>
          </a:p>
          <a:p>
            <a:pPr algn="just">
              <a:lnSpc>
                <a:spcPct val="120000"/>
              </a:lnSpc>
              <a:spcBef>
                <a:spcPts val="0"/>
              </a:spcBef>
              <a:buBlip>
                <a:blip r:embed="rId2"/>
              </a:buBlip>
            </a:pPr>
            <a:r>
              <a:rPr lang="it-IT" sz="3000" dirty="0" smtClean="0">
                <a:solidFill>
                  <a:schemeClr val="tx2"/>
                </a:solidFill>
              </a:rPr>
              <a:t>la lesione del diritto al trattamento pensionistico è invece  determinata dal provvedimento finale negativo (dell’Amministrazione ovvero dell’Ente previdenziale), il quale potrà essere autonomamente impugnato dinanzi alla competente Sezione della Corte dei Conti</a:t>
            </a:r>
          </a:p>
          <a:p>
            <a:pPr>
              <a:buNone/>
            </a:pPr>
            <a:endParaRPr lang="it-IT" dirty="0"/>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p:cNvSpPr txBox="1">
            <a:spLocks/>
          </p:cNvSpPr>
          <p:nvPr/>
        </p:nvSpPr>
        <p:spPr>
          <a:xfrm>
            <a:off x="609600" y="260648"/>
            <a:ext cx="8229600" cy="130939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uLnTx/>
                <a:uFillTx/>
                <a:latin typeface="+mj-lt"/>
                <a:ea typeface="+mj-ea"/>
                <a:cs typeface="+mj-cs"/>
              </a:rPr>
              <a:t>Ricorso giurisdizionale</a:t>
            </a:r>
            <a:r>
              <a:rPr kumimoji="0" lang="it-IT" sz="3200" b="0" i="1" u="none" strike="noStrike" kern="1200" cap="none" spc="0" normalizeH="0" baseline="0" noProof="0" dirty="0" smtClean="0">
                <a:ln>
                  <a:noFill/>
                </a:ln>
                <a:solidFill>
                  <a:schemeClr val="tx1"/>
                </a:solidFill>
                <a:effectLst/>
                <a:uLnTx/>
                <a:uFillTx/>
                <a:latin typeface="+mj-lt"/>
                <a:ea typeface="+mj-ea"/>
                <a:cs typeface="+mj-cs"/>
              </a:rPr>
              <a:t>  </a:t>
            </a:r>
            <a:endParaRPr kumimoji="0" lang="it-IT"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2864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rPr>
              <a:t>RAPPRESENTANZA IN GIUDIZIO </a:t>
            </a:r>
            <a:endParaRPr lang="it-IT" sz="3200" b="1" cap="all" dirty="0">
              <a:solidFill>
                <a:schemeClr val="tx2"/>
              </a:solidFill>
            </a:endParaRPr>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endParaRPr lang="it-IT" dirty="0" smtClean="0"/>
          </a:p>
          <a:p>
            <a:r>
              <a:rPr lang="it-IT" sz="3200" b="1" cap="all" dirty="0" smtClean="0">
                <a:solidFill>
                  <a:schemeClr val="tx2"/>
                </a:solidFill>
                <a:latin typeface="+mj-lt"/>
                <a:ea typeface="+mj-ea"/>
                <a:cs typeface="+mj-cs"/>
              </a:rPr>
              <a:t>DIRETTA</a:t>
            </a:r>
            <a:r>
              <a:rPr lang="it-IT" dirty="0" smtClean="0"/>
              <a:t>    </a:t>
            </a:r>
            <a:r>
              <a:rPr lang="it-IT" dirty="0" smtClean="0">
                <a:solidFill>
                  <a:srgbClr val="FF0000"/>
                </a:solidFill>
                <a:sym typeface="Wingdings" pitchFamily="2" charset="2"/>
              </a:rPr>
              <a:t></a:t>
            </a:r>
            <a:r>
              <a:rPr lang="it-IT" dirty="0" smtClean="0">
                <a:sym typeface="Wingdings" pitchFamily="2" charset="2"/>
              </a:rPr>
              <a:t>     </a:t>
            </a:r>
            <a:r>
              <a:rPr lang="it-IT" dirty="0" smtClean="0">
                <a:solidFill>
                  <a:schemeClr val="tx2"/>
                </a:solidFill>
                <a:sym typeface="Wingdings" pitchFamily="2" charset="2"/>
              </a:rPr>
              <a:t>propri funzionari dinanzi alla Corte dei Conti (Legge n. 19/1994  e Legge n. 639/1996) e al  Giudice Ordinario (art. 417 bis </a:t>
            </a:r>
            <a:r>
              <a:rPr lang="it-IT" dirty="0" err="1" smtClean="0">
                <a:solidFill>
                  <a:schemeClr val="tx2"/>
                </a:solidFill>
                <a:sym typeface="Wingdings" pitchFamily="2" charset="2"/>
              </a:rPr>
              <a:t>c.p.c.</a:t>
            </a:r>
            <a:r>
              <a:rPr lang="it-IT" dirty="0" smtClean="0">
                <a:solidFill>
                  <a:schemeClr val="tx2"/>
                </a:solidFill>
                <a:sym typeface="Wingdings" pitchFamily="2" charset="2"/>
              </a:rPr>
              <a:t>);</a:t>
            </a:r>
          </a:p>
          <a:p>
            <a:pPr>
              <a:buFontTx/>
              <a:buNone/>
            </a:pPr>
            <a:r>
              <a:rPr lang="it-IT" dirty="0" smtClean="0">
                <a:sym typeface="Wingdings" pitchFamily="2" charset="2"/>
              </a:rPr>
              <a:t> </a:t>
            </a:r>
          </a:p>
          <a:p>
            <a:r>
              <a:rPr lang="it-IT" sz="3200" b="1" cap="all" dirty="0" smtClean="0">
                <a:solidFill>
                  <a:schemeClr val="tx2"/>
                </a:solidFill>
                <a:latin typeface="+mj-lt"/>
                <a:ea typeface="+mj-ea"/>
                <a:cs typeface="+mj-cs"/>
                <a:sym typeface="Wingdings" pitchFamily="2" charset="2"/>
              </a:rPr>
              <a:t>INDIRETTA   </a:t>
            </a:r>
            <a:r>
              <a:rPr lang="it-IT" dirty="0" smtClean="0">
                <a:solidFill>
                  <a:srgbClr val="FF0000"/>
                </a:solidFill>
                <a:sym typeface="Wingdings" pitchFamily="2" charset="2"/>
              </a:rPr>
              <a:t>    </a:t>
            </a:r>
            <a:r>
              <a:rPr lang="it-IT" dirty="0" smtClean="0">
                <a:sym typeface="Wingdings" pitchFamily="2" charset="2"/>
              </a:rPr>
              <a:t> </a:t>
            </a:r>
            <a:r>
              <a:rPr lang="it-IT" dirty="0" smtClean="0">
                <a:solidFill>
                  <a:schemeClr val="tx2"/>
                </a:solidFill>
                <a:sym typeface="Wingdings" pitchFamily="2" charset="2"/>
              </a:rPr>
              <a:t>Avvocatura dello Stato dinanzi al Giudice Amministrativo (T.A.R. e C d S.) e Corte d’ Appello.</a:t>
            </a:r>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543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sym typeface="Wingdings" pitchFamily="2" charset="2"/>
              </a:rPr>
              <a:t>art. 417 bis </a:t>
            </a:r>
            <a:r>
              <a:rPr lang="it-IT" sz="3200" b="1" cap="all" dirty="0" err="1" smtClean="0">
                <a:solidFill>
                  <a:schemeClr val="tx2"/>
                </a:solidFill>
                <a:sym typeface="Wingdings" pitchFamily="2" charset="2"/>
              </a:rPr>
              <a:t>c.p.c.</a:t>
            </a:r>
            <a:endParaRPr lang="it-IT" sz="3200" b="1" cap="all"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marL="0" algn="just">
              <a:spcBef>
                <a:spcPts val="0"/>
              </a:spcBef>
              <a:buBlip>
                <a:blip r:embed="rId2"/>
              </a:buBlip>
            </a:pPr>
            <a:endParaRPr lang="it-IT" dirty="0" smtClean="0">
              <a:solidFill>
                <a:schemeClr val="tx2"/>
              </a:solidFill>
              <a:sym typeface="Wingdings" pitchFamily="2" charset="2"/>
            </a:endParaRPr>
          </a:p>
          <a:p>
            <a:pPr marL="0" algn="just">
              <a:spcBef>
                <a:spcPts val="0"/>
              </a:spcBef>
              <a:buBlip>
                <a:blip r:embed="rId2"/>
              </a:buBlip>
            </a:pPr>
            <a:r>
              <a:rPr lang="it-IT" dirty="0" smtClean="0">
                <a:solidFill>
                  <a:schemeClr val="tx2"/>
                </a:solidFill>
                <a:sym typeface="Wingdings" pitchFamily="2" charset="2"/>
              </a:rPr>
              <a:t>Nelle controversie relative ai rapporti di lavoro dei dipendenti delle pubbliche amministrazioni di cui al quinto comma dell'articolo 413, limitatamente al giudizio di primo grado le amministrazioni stesse possono stare in giudizio avvalendosi direttamente di  propri dipendenti</a:t>
            </a:r>
            <a:r>
              <a:rPr lang="it-IT" sz="4500" dirty="0" smtClean="0">
                <a:solidFill>
                  <a:schemeClr val="tx2"/>
                </a:solidFill>
                <a:sym typeface="Wingdings" pitchFamily="2" charset="2"/>
              </a:rPr>
              <a:t>.</a:t>
            </a:r>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8906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sym typeface="Wingdings" pitchFamily="2" charset="2"/>
              </a:rPr>
              <a:t>art. 417 bis </a:t>
            </a:r>
            <a:r>
              <a:rPr lang="it-IT" sz="3200" b="1" cap="all" dirty="0" err="1" smtClean="0">
                <a:solidFill>
                  <a:schemeClr val="tx2"/>
                </a:solidFill>
                <a:sym typeface="Wingdings" pitchFamily="2" charset="2"/>
              </a:rPr>
              <a:t>c.p.c.</a:t>
            </a:r>
            <a:endParaRPr lang="it-IT" sz="3200" b="1" cap="all" dirty="0"/>
          </a:p>
        </p:txBody>
      </p:sp>
      <p:sp>
        <p:nvSpPr>
          <p:cNvPr id="6" name="Segnaposto contenuto 5"/>
          <p:cNvSpPr>
            <a:spLocks noGrp="1"/>
          </p:cNvSpPr>
          <p:nvPr>
            <p:ph sz="half" idx="1"/>
          </p:nvPr>
        </p:nvSpPr>
        <p:spPr>
          <a:xfrm>
            <a:off x="2771800" y="6021288"/>
            <a:ext cx="4104455" cy="648072"/>
          </a:xfrm>
        </p:spPr>
        <p:txBody>
          <a:bodyPr>
            <a:normAutofit fontScale="400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40000" lnSpcReduction="20000"/>
          </a:bodyPr>
          <a:lstStyle/>
          <a:p>
            <a:pPr algn="just">
              <a:buBlip>
                <a:blip r:embed="rId2"/>
              </a:buBlip>
            </a:pPr>
            <a:r>
              <a:rPr lang="it-IT" sz="5000" dirty="0" smtClean="0">
                <a:solidFill>
                  <a:schemeClr val="tx2"/>
                </a:solidFill>
                <a:sym typeface="Wingdings" pitchFamily="2" charset="2"/>
              </a:rPr>
              <a:t>Per le amministrazioni statali o ad esse equiparate, ai fini della rappresentanza e difesa in giudizio, la disposizione di cui al comma precedente si applica salvo che l'Avvocatura dello Stato competente per territorio, ove vengano in rilievo questioni di massima o aventi notevoli riflessi economici, determini di assumere direttamente la trattazione della causa dandone immediata comunicazione ai competenti uffici dell'amministrazione interessata, nonché al Dipartimento della funzione pubblica, anche per l'eventuale emanazione di direttive agli uffici per la gestione del contenzioso del lavoro. In ogni altro caso l'Avvocatura dello Stato trasmette immediatamente, e comunque non oltre 7 giorni dalla notifica degli atti introduttivi, gli atti stessi ai competenti uffici dell'amministrazione interessata per gli adempimenti di cui al comma precedente. Gli enti locali, anche al fine di realizzare economie di gestione, possono utilizzare le strutture dell'amministrazione civile del Ministero dell'interno, alle quali conferiscono mandato nei limiti di cui al primo comma.</a:t>
            </a:r>
          </a:p>
          <a:p>
            <a:pPr algn="just"/>
            <a:endParaRPr lang="it-IT" dirty="0" smtClean="0"/>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627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sym typeface="Wingdings" pitchFamily="2" charset="2"/>
              </a:rPr>
              <a:t>art. 417 bis </a:t>
            </a:r>
            <a:r>
              <a:rPr lang="it-IT" sz="3200" b="1" cap="all" dirty="0" err="1" smtClean="0">
                <a:solidFill>
                  <a:schemeClr val="tx2"/>
                </a:solidFill>
                <a:sym typeface="Wingdings" pitchFamily="2" charset="2"/>
              </a:rPr>
              <a:t>c.p.c.</a:t>
            </a:r>
            <a:r>
              <a:rPr lang="it-IT" sz="32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700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70000" lnSpcReduction="20000"/>
          </a:bodyPr>
          <a:lstStyle/>
          <a:p>
            <a:pPr eaLnBrk="0" hangingPunct="0">
              <a:buFontTx/>
              <a:buChar char="•"/>
              <a:defRPr/>
            </a:pPr>
            <a:endParaRPr lang="it-IT" kern="0" dirty="0" smtClean="0"/>
          </a:p>
          <a:p>
            <a:pPr eaLnBrk="0" hangingPunct="0">
              <a:buBlip>
                <a:blip r:embed="rId2"/>
              </a:buBlip>
              <a:defRPr/>
            </a:pPr>
            <a:r>
              <a:rPr lang="it-IT" sz="3300" dirty="0" smtClean="0">
                <a:solidFill>
                  <a:schemeClr val="tx2"/>
                </a:solidFill>
                <a:sym typeface="Wingdings" pitchFamily="2" charset="2"/>
              </a:rPr>
              <a:t>La norma  prevede una particolare figura di difesa personale per ridurre il carico di lavoro dell’Avvocatura dello Stato.</a:t>
            </a:r>
          </a:p>
          <a:p>
            <a:pPr eaLnBrk="0" hangingPunct="0">
              <a:buBlip>
                <a:blip r:embed="rId2"/>
              </a:buBlip>
              <a:defRPr/>
            </a:pPr>
            <a:r>
              <a:rPr lang="it-IT" sz="3300" dirty="0" smtClean="0">
                <a:solidFill>
                  <a:schemeClr val="tx2"/>
                </a:solidFill>
                <a:sym typeface="Wingdings" pitchFamily="2" charset="2"/>
              </a:rPr>
              <a:t>Si applica sia quando la P.A. è parte attrice sia quando la P.A. risulti convenuta in giudizio.</a:t>
            </a:r>
          </a:p>
          <a:p>
            <a:pPr eaLnBrk="0" hangingPunct="0">
              <a:buBlip>
                <a:blip r:embed="rId2"/>
              </a:buBlip>
              <a:defRPr/>
            </a:pPr>
            <a:r>
              <a:rPr lang="it-IT" sz="3300" dirty="0" smtClean="0">
                <a:solidFill>
                  <a:schemeClr val="tx2"/>
                </a:solidFill>
                <a:sym typeface="Wingdings" pitchFamily="2" charset="2"/>
              </a:rPr>
              <a:t> La rappresentanza diretta </a:t>
            </a:r>
            <a:r>
              <a:rPr lang="it-IT" sz="3300" u="sng" dirty="0" smtClean="0">
                <a:solidFill>
                  <a:schemeClr val="tx2"/>
                </a:solidFill>
                <a:sym typeface="Wingdings" pitchFamily="2" charset="2"/>
              </a:rPr>
              <a:t>risulta più efficace in considerazione della presumibile maggiore conoscenza tecnica, da parte del funzionario,</a:t>
            </a:r>
            <a:r>
              <a:rPr lang="it-IT" sz="3300" dirty="0" smtClean="0">
                <a:solidFill>
                  <a:schemeClr val="tx2"/>
                </a:solidFill>
                <a:sym typeface="Wingdings" pitchFamily="2" charset="2"/>
              </a:rPr>
              <a:t> anche del procedimento amministrativo a monte dal quale scaturisce il contenzioso.</a:t>
            </a:r>
          </a:p>
          <a:p>
            <a:pPr eaLnBrk="0" hangingPunct="0">
              <a:buBlip>
                <a:blip r:embed="rId2"/>
              </a:buBlip>
              <a:defRPr/>
            </a:pPr>
            <a:r>
              <a:rPr lang="it-IT" sz="3300" dirty="0" smtClean="0">
                <a:solidFill>
                  <a:schemeClr val="tx2"/>
                </a:solidFill>
                <a:sym typeface="Wingdings" pitchFamily="2" charset="2"/>
              </a:rPr>
              <a:t>Ulteriore elemento da non sottovalutare è il </a:t>
            </a:r>
            <a:r>
              <a:rPr lang="it-IT" sz="3300" u="sng" dirty="0" smtClean="0">
                <a:solidFill>
                  <a:schemeClr val="tx2"/>
                </a:solidFill>
                <a:sym typeface="Wingdings" pitchFamily="2" charset="2"/>
              </a:rPr>
              <a:t>risparmio da parte dell’erario delle spese di onorario spettanti all’Avvocatura  dello Stato.</a:t>
            </a:r>
            <a:r>
              <a:rPr lang="it-IT" sz="3300" dirty="0" smtClean="0">
                <a:solidFill>
                  <a:schemeClr val="tx2"/>
                </a:solidFill>
                <a:sym typeface="Wingdings" pitchFamily="2" charset="2"/>
              </a:rPr>
              <a:t> Infatti, al dipendente pubblico non spetta alcun tipo di compenso.</a:t>
            </a:r>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953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sym typeface="Wingdings" pitchFamily="2" charset="2"/>
              </a:rPr>
              <a:t>art. 417 bis </a:t>
            </a:r>
            <a:r>
              <a:rPr lang="it-IT" sz="3200" b="1" cap="all" dirty="0" err="1" smtClean="0">
                <a:solidFill>
                  <a:schemeClr val="tx2"/>
                </a:solidFill>
                <a:sym typeface="Wingdings" pitchFamily="2" charset="2"/>
              </a:rPr>
              <a:t>c.p.c</a:t>
            </a:r>
            <a:r>
              <a:rPr lang="it-IT" sz="32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Autofit/>
          </a:bodyPr>
          <a:lstStyle/>
          <a:p>
            <a:pPr marL="0">
              <a:spcBef>
                <a:spcPts val="0"/>
              </a:spcBef>
              <a:buNone/>
            </a:pPr>
            <a:r>
              <a:rPr lang="it-IT" sz="2100" dirty="0" smtClean="0">
                <a:solidFill>
                  <a:schemeClr val="tx2"/>
                </a:solidFill>
                <a:sym typeface="Wingdings" pitchFamily="2" charset="2"/>
              </a:rPr>
              <a:t>L’attività di rappresentanza e difesa dell’Amministrazione viene ricondotta al rapporto organico.</a:t>
            </a:r>
          </a:p>
          <a:p>
            <a:pPr marL="0">
              <a:spcBef>
                <a:spcPts val="0"/>
              </a:spcBef>
              <a:buNone/>
            </a:pPr>
            <a:r>
              <a:rPr lang="it-IT" sz="2100" dirty="0" smtClean="0">
                <a:solidFill>
                  <a:schemeClr val="tx2"/>
                </a:solidFill>
                <a:sym typeface="Wingdings" pitchFamily="2" charset="2"/>
              </a:rPr>
              <a:t>Le conseguenze pratiche di tale impostazione sono le seguenti:</a:t>
            </a:r>
          </a:p>
          <a:p>
            <a:pPr marL="0">
              <a:spcBef>
                <a:spcPts val="0"/>
              </a:spcBef>
              <a:buNone/>
            </a:pPr>
            <a:r>
              <a:rPr lang="it-IT" sz="2100" dirty="0" smtClean="0">
                <a:solidFill>
                  <a:schemeClr val="tx2"/>
                </a:solidFill>
                <a:sym typeface="Wingdings" pitchFamily="2" charset="2"/>
              </a:rPr>
              <a:t> </a:t>
            </a:r>
          </a:p>
          <a:p>
            <a:pPr marL="0" algn="just">
              <a:spcBef>
                <a:spcPts val="0"/>
              </a:spcBef>
              <a:buBlip>
                <a:blip r:embed="rId2"/>
              </a:buBlip>
            </a:pPr>
            <a:r>
              <a:rPr lang="it-IT" sz="2100" dirty="0" smtClean="0">
                <a:solidFill>
                  <a:schemeClr val="tx2"/>
                </a:solidFill>
                <a:sym typeface="Wingdings" pitchFamily="2" charset="2"/>
              </a:rPr>
              <a:t>il dipendente incaricato della difesa dell’Amministrazione può         compiere senza necessità di deleghe particolari tutti gli atti processuali, anche quelli per i quali la legge richiede la necessità di procura speciale (es. rinuncia agli atti o accettazione di essa ex art. 306, comma 2, </a:t>
            </a:r>
            <a:r>
              <a:rPr lang="it-IT" sz="2100" dirty="0" err="1" smtClean="0">
                <a:solidFill>
                  <a:schemeClr val="tx2"/>
                </a:solidFill>
                <a:sym typeface="Wingdings" pitchFamily="2" charset="2"/>
              </a:rPr>
              <a:t>c.p.c.</a:t>
            </a:r>
            <a:r>
              <a:rPr lang="it-IT" sz="2100" dirty="0" smtClean="0">
                <a:solidFill>
                  <a:schemeClr val="tx2"/>
                </a:solidFill>
                <a:sym typeface="Wingdings" pitchFamily="2" charset="2"/>
              </a:rPr>
              <a:t>);</a:t>
            </a:r>
          </a:p>
          <a:p>
            <a:pPr marL="0" algn="just">
              <a:spcBef>
                <a:spcPts val="0"/>
              </a:spcBef>
              <a:buBlip>
                <a:blip r:embed="rId2"/>
              </a:buBlip>
            </a:pPr>
            <a:r>
              <a:rPr lang="it-IT" sz="2100" dirty="0" smtClean="0">
                <a:solidFill>
                  <a:schemeClr val="tx2"/>
                </a:solidFill>
                <a:sym typeface="Wingdings" pitchFamily="2" charset="2"/>
              </a:rPr>
              <a:t> nello svolgimento dell’attività defensionale tutti i dipendenti sono pienamente fungibili, </a:t>
            </a:r>
            <a:r>
              <a:rPr lang="it-IT" sz="2100" u="sng" dirty="0" smtClean="0">
                <a:solidFill>
                  <a:schemeClr val="tx2"/>
                </a:solidFill>
                <a:sym typeface="Wingdings" pitchFamily="2" charset="2"/>
              </a:rPr>
              <a:t>sicché può presenziare all’udienza anche un dipendente dell’Amministrazione diverso da quello che ha sottoscritto la memoria di costituzione, e la partecipazione alle udienze può essere svolta  a seconda delle esigenze organizzative della P.A.</a:t>
            </a:r>
          </a:p>
          <a:p>
            <a:pPr marL="0">
              <a:spcBef>
                <a:spcPts val="0"/>
              </a:spcBef>
              <a:buNone/>
            </a:pPr>
            <a:r>
              <a:rPr lang="it-IT" sz="2300" dirty="0" smtClean="0">
                <a:solidFill>
                  <a:schemeClr val="tx2"/>
                </a:solidFill>
                <a:sym typeface="Wingdings" pitchFamily="2" charset="2"/>
              </a:rPr>
              <a:t> </a:t>
            </a:r>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3173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b="1" cap="all" dirty="0" smtClean="0">
                <a:solidFill>
                  <a:schemeClr val="tx2"/>
                </a:solidFill>
                <a:sym typeface="Wingdings" pitchFamily="2" charset="2"/>
              </a:rPr>
              <a:t>art. 417 bis </a:t>
            </a:r>
            <a:r>
              <a:rPr lang="it-IT" sz="3200" b="1" cap="all" dirty="0" err="1" smtClean="0">
                <a:solidFill>
                  <a:schemeClr val="tx2"/>
                </a:solidFill>
                <a:sym typeface="Wingdings" pitchFamily="2" charset="2"/>
              </a:rPr>
              <a:t>c.p.c</a:t>
            </a:r>
            <a:r>
              <a:rPr lang="it-IT" sz="3200" b="1" cap="all" dirty="0" smtClean="0">
                <a:solidFill>
                  <a:schemeClr val="tx2"/>
                </a:solidFill>
                <a:sym typeface="Wingdings" pitchFamily="2" charset="2"/>
              </a:rPr>
              <a:t> </a:t>
            </a:r>
            <a:r>
              <a:rPr lang="it-IT" sz="3200" cap="all" dirty="0" smtClean="0">
                <a:solidFill>
                  <a:schemeClr val="tx2"/>
                </a:solidFill>
                <a:sym typeface="Wingdings" pitchFamily="2" charset="2"/>
              </a:rPr>
              <a:t>–</a:t>
            </a:r>
            <a:r>
              <a:rPr lang="it-IT" sz="3200" b="1" cap="all" dirty="0" smtClean="0">
                <a:solidFill>
                  <a:schemeClr val="tx2"/>
                </a:solidFill>
                <a:sym typeface="Wingdings" pitchFamily="2" charset="2"/>
              </a:rPr>
              <a:t> </a:t>
            </a:r>
            <a:r>
              <a:rPr lang="it-IT" sz="3200" b="1" i="1" dirty="0" smtClean="0">
                <a:solidFill>
                  <a:schemeClr val="tx2"/>
                </a:solidFill>
                <a:latin typeface="+mn-lt"/>
                <a:ea typeface="+mn-ea"/>
                <a:cs typeface="+mn-cs"/>
                <a:sym typeface="Wingdings" pitchFamily="2" charset="2"/>
              </a:rPr>
              <a:t>Giurisprudenza</a:t>
            </a:r>
            <a:r>
              <a:rPr lang="it-IT" sz="3200" b="1" cap="all" dirty="0" smtClean="0">
                <a:solidFill>
                  <a:schemeClr val="tx2"/>
                </a:solidFill>
                <a:sym typeface="Wingdings" pitchFamily="2" charset="2"/>
              </a:rPr>
              <a:t>  </a:t>
            </a:r>
            <a:endParaRPr lang="it-IT" sz="3200" b="1" cap="all" dirty="0">
              <a:solidFill>
                <a:schemeClr val="tx2"/>
              </a:solidFill>
              <a:sym typeface="Wingdings" pitchFamily="2" charset="2"/>
            </a:endParaRPr>
          </a:p>
        </p:txBody>
      </p:sp>
      <p:sp>
        <p:nvSpPr>
          <p:cNvPr id="6" name="Segnaposto contenuto 5"/>
          <p:cNvSpPr>
            <a:spLocks noGrp="1"/>
          </p:cNvSpPr>
          <p:nvPr>
            <p:ph sz="half" idx="1"/>
          </p:nvPr>
        </p:nvSpPr>
        <p:spPr>
          <a:xfrm>
            <a:off x="2771800" y="6021288"/>
            <a:ext cx="4104455" cy="648072"/>
          </a:xfrm>
        </p:spPr>
        <p:txBody>
          <a:bodyPr>
            <a:normAutofit fontScale="325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32500" lnSpcReduction="20000"/>
          </a:bodyPr>
          <a:lstStyle/>
          <a:p>
            <a:pPr algn="just" eaLnBrk="0" hangingPunct="0">
              <a:lnSpc>
                <a:spcPct val="150000"/>
              </a:lnSpc>
              <a:buBlip>
                <a:blip r:embed="rId2"/>
              </a:buBlip>
              <a:defRPr/>
            </a:pPr>
            <a:r>
              <a:rPr lang="it-IT" sz="4500" dirty="0" smtClean="0">
                <a:solidFill>
                  <a:schemeClr val="tx2"/>
                </a:solidFill>
                <a:sym typeface="Wingdings" pitchFamily="2" charset="2"/>
              </a:rPr>
              <a:t>Ove l’Amministrazione convenuta in giudizio sia costituita personalmente, il dipendente designato assume la qualità di destinatario degli atti del processo per conto della parte rappresentata e, in deroga alle norme sulla domiciliazione legale presso l’Avvocatura dello Stato (Cass. 24 agosto 1999, n. 599 e 21 maggio 1999, n. 4949) è l’ unico soggetto legittimato a ricevere le comunicazioni e notificazioni della pronuncia finale come della impugnazione;</a:t>
            </a:r>
          </a:p>
          <a:p>
            <a:pPr algn="just" eaLnBrk="0" hangingPunct="0">
              <a:lnSpc>
                <a:spcPct val="150000"/>
              </a:lnSpc>
              <a:buBlip>
                <a:blip r:embed="rId2"/>
              </a:buBlip>
              <a:defRPr/>
            </a:pPr>
            <a:r>
              <a:rPr lang="it-IT" sz="4500" dirty="0" smtClean="0">
                <a:solidFill>
                  <a:schemeClr val="tx2"/>
                </a:solidFill>
                <a:sym typeface="Wingdings" pitchFamily="2" charset="2"/>
              </a:rPr>
              <a:t>La giurisprudenza (Cass. n. 8594/1998 e n. 12729/2000) ha affermato che la manifestazione di volontà dell’Amministrazione rileva unicamente nel rapporto interno senza condizionare la validità dell’atto processuale compiuto, pertanto non sussiste l’onere di produrre il provvedimento dell’organo competente di autorizzazione del legale rappresentante ad agire o resistente in giudizio (delega). </a:t>
            </a:r>
          </a:p>
          <a:p>
            <a:pPr>
              <a:buNone/>
            </a:pPr>
            <a:endParaRPr lang="it-IT" dirty="0"/>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62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52536"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2800" b="1" cap="all" dirty="0" smtClean="0">
                <a:solidFill>
                  <a:schemeClr val="tx2"/>
                </a:solidFill>
                <a:latin typeface="+mn-lt"/>
                <a:ea typeface="+mn-ea"/>
                <a:cs typeface="+mn-cs"/>
                <a:sym typeface="Wingdings" pitchFamily="2" charset="2"/>
              </a:rPr>
              <a:t>GIUDIZI INNANZI LA CORTE DEI CONTI </a:t>
            </a:r>
            <a:endParaRPr lang="it-IT" sz="2800" b="1" cap="all" dirty="0">
              <a:solidFill>
                <a:schemeClr val="tx2"/>
              </a:solidFill>
              <a:latin typeface="+mn-lt"/>
              <a:ea typeface="+mn-ea"/>
              <a:cs typeface="+mn-cs"/>
              <a:sym typeface="Wingdings" pitchFamily="2" charset="2"/>
            </a:endParaRPr>
          </a:p>
        </p:txBody>
      </p:sp>
      <p:sp>
        <p:nvSpPr>
          <p:cNvPr id="6" name="Segnaposto contenuto 5"/>
          <p:cNvSpPr>
            <a:spLocks noGrp="1"/>
          </p:cNvSpPr>
          <p:nvPr>
            <p:ph sz="half" idx="1"/>
          </p:nvPr>
        </p:nvSpPr>
        <p:spPr>
          <a:xfrm>
            <a:off x="2771800" y="6021288"/>
            <a:ext cx="4104455" cy="648072"/>
          </a:xfrm>
        </p:spPr>
        <p:txBody>
          <a:bodyPr>
            <a:normAutofit fontScale="550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55000" lnSpcReduction="20000"/>
          </a:bodyPr>
          <a:lstStyle/>
          <a:p>
            <a:pPr marL="0" algn="just">
              <a:lnSpc>
                <a:spcPct val="120000"/>
              </a:lnSpc>
              <a:spcBef>
                <a:spcPts val="0"/>
              </a:spcBef>
              <a:buNone/>
            </a:pPr>
            <a:r>
              <a:rPr lang="it-IT" sz="3600" dirty="0" smtClean="0">
                <a:solidFill>
                  <a:schemeClr val="tx2"/>
                </a:solidFill>
                <a:sym typeface="Wingdings" pitchFamily="2" charset="2"/>
              </a:rPr>
              <a:t>Anche innanzi al Giudice contabile si procede utilizzando il disposto della legge  14 gennaio 1994, n. 19 (art. 6, comma 4)  e della legge  20 dicembre 1996, n. 639.</a:t>
            </a:r>
          </a:p>
          <a:p>
            <a:pPr marL="0" algn="just">
              <a:lnSpc>
                <a:spcPct val="120000"/>
              </a:lnSpc>
              <a:spcBef>
                <a:spcPts val="0"/>
              </a:spcBef>
              <a:buNone/>
            </a:pPr>
            <a:endParaRPr lang="it-IT" sz="3600" dirty="0" smtClean="0">
              <a:solidFill>
                <a:schemeClr val="tx2"/>
              </a:solidFill>
              <a:sym typeface="Wingdings" pitchFamily="2" charset="2"/>
            </a:endParaRPr>
          </a:p>
          <a:p>
            <a:pPr marL="0" algn="just">
              <a:lnSpc>
                <a:spcPct val="120000"/>
              </a:lnSpc>
              <a:spcBef>
                <a:spcPts val="0"/>
              </a:spcBef>
              <a:buNone/>
            </a:pPr>
            <a:r>
              <a:rPr lang="it-IT" sz="3600" b="1" dirty="0" smtClean="0">
                <a:solidFill>
                  <a:schemeClr val="tx2"/>
                </a:solidFill>
                <a:sym typeface="Wingdings" pitchFamily="2" charset="2"/>
              </a:rPr>
              <a:t>L‘Amministrazione, ove non ritenga di avvalersi del patrocinio dell'Avvocatura dello Stato, può farsi rappresentare in giudizio da un proprio dirigente o da un funzionario appositamente delegato. </a:t>
            </a:r>
          </a:p>
          <a:p>
            <a:pPr marL="0" algn="just">
              <a:lnSpc>
                <a:spcPct val="120000"/>
              </a:lnSpc>
              <a:spcBef>
                <a:spcPts val="0"/>
              </a:spcBef>
              <a:buNone/>
            </a:pPr>
            <a:endParaRPr lang="it-IT" sz="3600" b="1" dirty="0" smtClean="0">
              <a:solidFill>
                <a:schemeClr val="tx2"/>
              </a:solidFill>
              <a:sym typeface="Wingdings" pitchFamily="2" charset="2"/>
            </a:endParaRPr>
          </a:p>
          <a:p>
            <a:pPr marL="0" algn="just">
              <a:lnSpc>
                <a:spcPct val="120000"/>
              </a:lnSpc>
              <a:spcBef>
                <a:spcPts val="0"/>
              </a:spcBef>
              <a:buNone/>
            </a:pPr>
            <a:r>
              <a:rPr lang="it-IT" sz="3600" b="1" dirty="0" smtClean="0">
                <a:solidFill>
                  <a:schemeClr val="tx2"/>
                </a:solidFill>
                <a:sym typeface="Wingdings" pitchFamily="2" charset="2"/>
              </a:rPr>
              <a:t>La facoltà attribuita all‘Amministrazione dall'articolo 6, comma 4, si applica anche ai giudizi di appello in materia pensionistica e comprende il potere di proposizione del gravame.</a:t>
            </a:r>
          </a:p>
          <a:p>
            <a:pPr algn="just">
              <a:lnSpc>
                <a:spcPct val="150000"/>
              </a:lnSpc>
            </a:pPr>
            <a:endParaRPr lang="it-IT" dirty="0" smtClean="0"/>
          </a:p>
          <a:p>
            <a:pPr>
              <a:buNone/>
            </a:pPr>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2800" b="1" cap="all" dirty="0" smtClean="0">
                <a:solidFill>
                  <a:schemeClr val="tx2"/>
                </a:solidFill>
                <a:latin typeface="+mn-lt"/>
                <a:ea typeface="+mn-ea"/>
                <a:cs typeface="+mn-cs"/>
                <a:sym typeface="Wingdings" pitchFamily="2" charset="2"/>
              </a:rPr>
              <a:t>Difesa dell’Avvocatura dello Stato </a:t>
            </a:r>
            <a:endParaRPr lang="it-IT" sz="2800" b="1" cap="all" dirty="0">
              <a:solidFill>
                <a:schemeClr val="tx2"/>
              </a:solidFill>
              <a:latin typeface="+mn-lt"/>
              <a:ea typeface="+mn-ea"/>
              <a:cs typeface="+mn-cs"/>
              <a:sym typeface="Wingdings" pitchFamily="2" charset="2"/>
            </a:endParaRPr>
          </a:p>
        </p:txBody>
      </p:sp>
      <p:sp>
        <p:nvSpPr>
          <p:cNvPr id="6" name="Segnaposto contenuto 5"/>
          <p:cNvSpPr>
            <a:spLocks noGrp="1"/>
          </p:cNvSpPr>
          <p:nvPr>
            <p:ph sz="half" idx="1"/>
          </p:nvPr>
        </p:nvSpPr>
        <p:spPr>
          <a:xfrm>
            <a:off x="2771800" y="6021288"/>
            <a:ext cx="4104455" cy="648072"/>
          </a:xfrm>
        </p:spPr>
        <p:txBody>
          <a:bodyPr>
            <a:normAutofit fontScale="700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70000" lnSpcReduction="20000"/>
          </a:bodyPr>
          <a:lstStyle/>
          <a:p>
            <a:pPr marL="0" algn="just">
              <a:lnSpc>
                <a:spcPct val="120000"/>
              </a:lnSpc>
              <a:spcBef>
                <a:spcPts val="0"/>
              </a:spcBef>
              <a:buNone/>
              <a:defRPr/>
            </a:pPr>
            <a:r>
              <a:rPr lang="it-IT" sz="3300" dirty="0" smtClean="0">
                <a:solidFill>
                  <a:schemeClr val="tx2"/>
                </a:solidFill>
                <a:sym typeface="Wingdings" pitchFamily="2" charset="2"/>
              </a:rPr>
              <a:t>       	</a:t>
            </a:r>
          </a:p>
          <a:p>
            <a:pPr marL="0" algn="just">
              <a:lnSpc>
                <a:spcPct val="120000"/>
              </a:lnSpc>
              <a:spcBef>
                <a:spcPts val="0"/>
              </a:spcBef>
              <a:buNone/>
              <a:defRPr/>
            </a:pPr>
            <a:r>
              <a:rPr lang="it-IT" sz="3200" dirty="0" smtClean="0">
                <a:solidFill>
                  <a:schemeClr val="tx2"/>
                </a:solidFill>
                <a:sym typeface="Wingdings" pitchFamily="2" charset="2"/>
              </a:rPr>
              <a:t>L’Avvocatura dello Stato, istituita con il regio decreto 30 ottobre 1933 n. 1611, è l’Organo legale dello Stato al quale sono assegnati compiti di consulenza giuridica e di difesa delle Amministrazioni Statali in tutti i giudizi civili, penali, amministrativi, arbitrali, comunitari e internazionali.</a:t>
            </a:r>
          </a:p>
          <a:p>
            <a:pPr marL="0" algn="just">
              <a:lnSpc>
                <a:spcPct val="120000"/>
              </a:lnSpc>
              <a:spcBef>
                <a:spcPts val="0"/>
              </a:spcBef>
              <a:buNone/>
              <a:defRPr/>
            </a:pPr>
            <a:endParaRPr lang="it-IT" sz="3200" dirty="0" smtClean="0">
              <a:solidFill>
                <a:schemeClr val="tx2"/>
              </a:solidFill>
              <a:sym typeface="Wingdings" pitchFamily="2" charset="2"/>
            </a:endParaRPr>
          </a:p>
          <a:p>
            <a:pPr marL="0" algn="just">
              <a:lnSpc>
                <a:spcPct val="120000"/>
              </a:lnSpc>
              <a:spcBef>
                <a:spcPts val="0"/>
              </a:spcBef>
              <a:buNone/>
              <a:defRPr/>
            </a:pPr>
            <a:r>
              <a:rPr lang="it-IT" sz="3200" dirty="0" smtClean="0">
                <a:solidFill>
                  <a:schemeClr val="tx2"/>
                </a:solidFill>
                <a:sym typeface="Wingdings" pitchFamily="2" charset="2"/>
              </a:rPr>
              <a:t>L’Avvocatura dello Stato, al cui vertice è l’Avvocato Generale dello Stato, è organizzata sul territorio attraverso una struttura centrale, l’Avvocatura Generale, con sede a Roma, e venticinque articolazioni periferiche, le Avvocature Distrettuali, dislocate in tutti capoluoghi di Regione o comunque dove abbia sede la Corte d’Appello</a:t>
            </a:r>
            <a:r>
              <a:rPr lang="it-IT" sz="3200" dirty="0" smtClean="0"/>
              <a:t>.</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033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23528" y="2708920"/>
            <a:ext cx="8496944" cy="4392290"/>
          </a:xfrm>
        </p:spPr>
        <p:txBody>
          <a:bodyPr>
            <a:noAutofit/>
          </a:bodyPr>
          <a:lstStyle/>
          <a:p>
            <a:pPr algn="just"/>
            <a:r>
              <a:rPr lang="it-IT" sz="1700" dirty="0">
                <a:solidFill>
                  <a:srgbClr val="FFFFFF"/>
                </a:solidFill>
              </a:rPr>
              <a:t>Con le disposizioni contenute </a:t>
            </a:r>
            <a:r>
              <a:rPr lang="it-IT" sz="1700" dirty="0" smtClean="0">
                <a:solidFill>
                  <a:srgbClr val="FFFFFF"/>
                </a:solidFill>
              </a:rPr>
              <a:t>nella succitata norma si è inteso </a:t>
            </a:r>
            <a:r>
              <a:rPr lang="it-IT" sz="1700" dirty="0" smtClean="0">
                <a:solidFill>
                  <a:srgbClr val="FFFF00"/>
                </a:solidFill>
              </a:rPr>
              <a:t>armonizzare</a:t>
            </a:r>
            <a:r>
              <a:rPr lang="it-IT" sz="1700" dirty="0" smtClean="0">
                <a:solidFill>
                  <a:srgbClr val="FFFFFF"/>
                </a:solidFill>
              </a:rPr>
              <a:t>, nei confronti di tutti i pubblici dipendenti, </a:t>
            </a:r>
            <a:r>
              <a:rPr lang="it-IT" sz="1700" dirty="0" smtClean="0">
                <a:solidFill>
                  <a:srgbClr val="FFFF00"/>
                </a:solidFill>
              </a:rPr>
              <a:t>le fasi procedimentali</a:t>
            </a:r>
            <a:r>
              <a:rPr lang="it-IT" sz="1700" dirty="0" smtClean="0">
                <a:solidFill>
                  <a:srgbClr val="FFFFFF"/>
                </a:solidFill>
              </a:rPr>
              <a:t> riguardanti l’accertamento sanitario delle infermità o lesioni, modificando, altresì, le ipotesi di intervento della Commissione Medica di II istanza. </a:t>
            </a:r>
          </a:p>
          <a:p>
            <a:pPr algn="just"/>
            <a:endParaRPr lang="it-IT" sz="1700" dirty="0">
              <a:solidFill>
                <a:srgbClr val="FFFFFF"/>
              </a:solidFill>
              <a:hlinkClick r:id="rId2"/>
            </a:endParaRPr>
          </a:p>
          <a:p>
            <a:pPr algn="just"/>
            <a:r>
              <a:rPr lang="it-IT" sz="1700" dirty="0" smtClean="0">
                <a:solidFill>
                  <a:srgbClr val="FFFFFF"/>
                </a:solidFill>
              </a:rPr>
              <a:t>Si è chiarito come tale Commissione, quale Organo collegiale della Sanità Militare, sia competente a deliberare su ricorsi proposti in via amministrativa di tutti i dipendenti pubblici avverso il giudizio medico-legale </a:t>
            </a:r>
            <a:r>
              <a:rPr lang="it-IT" sz="1700" dirty="0" smtClean="0"/>
              <a:t>relativo all’idoneità al Servizio,</a:t>
            </a:r>
            <a:r>
              <a:rPr lang="it-IT" sz="1700" dirty="0" smtClean="0">
                <a:solidFill>
                  <a:srgbClr val="FFFFFF"/>
                </a:solidFill>
              </a:rPr>
              <a:t> formulato dalle diverse Commissioni mediche di prima istanza (CMO, Commissioni ASL, CMV).</a:t>
            </a:r>
          </a:p>
          <a:p>
            <a:pPr algn="just"/>
            <a:endParaRPr lang="it-IT" sz="1700" dirty="0" smtClean="0">
              <a:solidFill>
                <a:srgbClr val="FFFFFF"/>
              </a:solidFill>
            </a:endParaRPr>
          </a:p>
          <a:p>
            <a:pPr algn="just"/>
            <a:endParaRPr lang="it-IT" sz="1700" dirty="0" smtClean="0">
              <a:solidFill>
                <a:srgbClr val="FFFFFF"/>
              </a:solidFill>
            </a:endParaRPr>
          </a:p>
          <a:p>
            <a:pPr algn="ctr"/>
            <a:endParaRPr lang="it-IT" sz="1100" dirty="0" smtClean="0">
              <a:solidFill>
                <a:schemeClr val="tx2"/>
              </a:solidFill>
            </a:endParaRPr>
          </a:p>
          <a:p>
            <a:pPr algn="ctr"/>
            <a:endParaRPr lang="it-IT" sz="1100" dirty="0" smtClean="0">
              <a:solidFill>
                <a:schemeClr val="tx2"/>
              </a:solidFill>
            </a:endParaRPr>
          </a:p>
          <a:p>
            <a:pPr algn="ct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a:p>
            <a:pPr algn="just"/>
            <a:endParaRPr lang="it-IT" sz="1700" dirty="0" smtClean="0">
              <a:solidFill>
                <a:srgbClr val="FFFFFF"/>
              </a:solidFill>
            </a:endParaRPr>
          </a:p>
          <a:p>
            <a:pPr algn="just"/>
            <a:endParaRPr lang="it-IT" sz="1700" dirty="0" smtClean="0">
              <a:solidFill>
                <a:srgbClr val="FFFFFF"/>
              </a:solidFill>
            </a:endParaRPr>
          </a:p>
          <a:p>
            <a:pPr algn="just"/>
            <a:endParaRPr lang="it-IT" sz="1700" dirty="0" smtClean="0">
              <a:solidFill>
                <a:srgbClr val="FFFFFF"/>
              </a:solidFill>
            </a:endParaRPr>
          </a:p>
          <a:p>
            <a:pPr algn="just"/>
            <a:endParaRPr lang="it-IT" sz="1700" dirty="0" smtClean="0">
              <a:solidFill>
                <a:srgbClr val="FFFFFF"/>
              </a:solidFill>
            </a:endParaRPr>
          </a:p>
          <a:p>
            <a:pPr algn="just"/>
            <a:endParaRPr lang="it-IT" sz="1700" dirty="0" smtClean="0">
              <a:solidFill>
                <a:srgbClr val="FFFFFF"/>
              </a:solidFill>
            </a:endParaRPr>
          </a:p>
          <a:p>
            <a:pPr algn="just"/>
            <a:endParaRPr lang="it-IT" sz="1700" dirty="0" smtClean="0">
              <a:solidFill>
                <a:srgbClr val="FFFFFF"/>
              </a:solidFill>
            </a:endParaRPr>
          </a:p>
          <a:p>
            <a:pPr marR="0" algn="just"/>
            <a:endParaRPr lang="it-IT" sz="1700" dirty="0" smtClean="0">
              <a:solidFill>
                <a:srgbClr val="FFFFFF"/>
              </a:solidFill>
            </a:endParaRPr>
          </a:p>
          <a:p>
            <a:pPr marR="0" algn="just"/>
            <a:endParaRPr lang="it-IT" sz="1600" dirty="0" smtClean="0">
              <a:solidFill>
                <a:srgbClr val="FFFFFF"/>
              </a:solidFill>
            </a:endParaRPr>
          </a:p>
          <a:p>
            <a:pPr marR="0" algn="just"/>
            <a:endParaRPr lang="it-IT" sz="1600" dirty="0" smtClean="0">
              <a:solidFill>
                <a:srgbClr val="FFFFFF"/>
              </a:solidFill>
              <a:effectLst>
                <a:outerShdw blurRad="38100" dist="38100" dir="2700000" algn="tl">
                  <a:srgbClr val="000000"/>
                </a:outerShdw>
              </a:effectLst>
              <a:latin typeface="Calibri" pitchFamily="34" charset="0"/>
            </a:endParaRPr>
          </a:p>
        </p:txBody>
      </p:sp>
      <p:sp>
        <p:nvSpPr>
          <p:cNvPr id="8" name="Titolo 1"/>
          <p:cNvSpPr txBox="1">
            <a:spLocks/>
          </p:cNvSpPr>
          <p:nvPr/>
        </p:nvSpPr>
        <p:spPr>
          <a:xfrm>
            <a:off x="323528" y="1628800"/>
            <a:ext cx="8640960" cy="58593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2000" dirty="0" smtClean="0">
                <a:solidFill>
                  <a:srgbClr val="FFFF00"/>
                </a:solidFill>
                <a:effectLst/>
                <a:latin typeface="+mn-lt"/>
              </a:rPr>
              <a:t>D.P.R. 29 ottobre 2001, n. 461</a:t>
            </a:r>
            <a:br>
              <a:rPr lang="it-IT" sz="2000" dirty="0" smtClean="0">
                <a:solidFill>
                  <a:srgbClr val="FFFF00"/>
                </a:solidFill>
                <a:effectLst/>
                <a:latin typeface="+mn-lt"/>
              </a:rPr>
            </a:br>
            <a:r>
              <a:rPr lang="it-IT" sz="1600" i="1" dirty="0" smtClean="0">
                <a:solidFill>
                  <a:srgbClr val="FFFFFF"/>
                </a:solidFill>
                <a:effectLst/>
                <a:latin typeface="+mn-lt"/>
              </a:rPr>
              <a:t>Regolamento recante semplificazione dei procedimenti per il riconoscimento della dipendenza delle </a:t>
            </a:r>
            <a:r>
              <a:rPr lang="it-IT" sz="1600" i="1" dirty="0" err="1" smtClean="0">
                <a:solidFill>
                  <a:srgbClr val="FFFFFF"/>
                </a:solidFill>
                <a:effectLst/>
                <a:latin typeface="+mn-lt"/>
              </a:rPr>
              <a:t>infermita</a:t>
            </a:r>
            <a:r>
              <a:rPr lang="it-IT" sz="1600" i="1" dirty="0" smtClean="0">
                <a:solidFill>
                  <a:srgbClr val="FFFFFF"/>
                </a:solidFill>
                <a:effectLst/>
                <a:latin typeface="+mn-lt"/>
              </a:rPr>
              <a:t>̀ da causa di servizio, per la concessione della pensione privilegiata ordinaria e dell'equo indennizzo, </a:t>
            </a:r>
            <a:r>
              <a:rPr lang="it-IT" sz="1600" i="1" dirty="0" err="1" smtClean="0">
                <a:solidFill>
                  <a:srgbClr val="FFFFFF"/>
                </a:solidFill>
                <a:effectLst/>
                <a:latin typeface="+mn-lt"/>
              </a:rPr>
              <a:t>nonche</a:t>
            </a:r>
            <a:r>
              <a:rPr lang="it-IT" sz="1600" i="1" dirty="0" smtClean="0">
                <a:solidFill>
                  <a:srgbClr val="FFFFFF"/>
                </a:solidFill>
                <a:effectLst/>
                <a:latin typeface="+mn-lt"/>
              </a:rPr>
              <a:t>́ per il funzionamento e la composizione del comitato per le pensioni privilegiate ordinarie.</a:t>
            </a:r>
            <a:br>
              <a:rPr lang="it-IT" sz="1600" i="1" dirty="0" smtClean="0">
                <a:solidFill>
                  <a:srgbClr val="FFFFFF"/>
                </a:solidFill>
                <a:effectLst/>
                <a:latin typeface="+mn-lt"/>
              </a:rPr>
            </a:br>
            <a:r>
              <a:rPr lang="it-IT" sz="1600" dirty="0" smtClean="0">
                <a:solidFill>
                  <a:schemeClr val="bg1"/>
                </a:solidFill>
                <a:effectLst/>
                <a:latin typeface="+mn-lt"/>
              </a:rPr>
              <a:t>(Pubblicato nella G.U.7 gennaio 2002, n. 5) </a:t>
            </a:r>
            <a:endParaRPr lang="it-IT" sz="1600" dirty="0">
              <a:solidFill>
                <a:schemeClr val="bg1"/>
              </a:solidFill>
              <a:latin typeface="+mn-lt"/>
            </a:endParaRPr>
          </a:p>
        </p:txBody>
      </p:sp>
      <p:pic>
        <p:nvPicPr>
          <p:cNvPr id="5"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co.cannavicci\Desktop\LOGO DEFINITIV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06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2800" b="1" cap="all" dirty="0" smtClean="0">
                <a:solidFill>
                  <a:schemeClr val="tx2"/>
                </a:solidFill>
                <a:sym typeface="Wingdings" pitchFamily="2" charset="2"/>
              </a:rPr>
              <a:t>Difesa dell’Avvocatura dello Stato </a:t>
            </a:r>
            <a:br>
              <a:rPr lang="it-IT" sz="2800" b="1" cap="all" dirty="0" smtClean="0">
                <a:solidFill>
                  <a:schemeClr val="tx2"/>
                </a:solidFill>
                <a:sym typeface="Wingdings" pitchFamily="2" charset="2"/>
              </a:rPr>
            </a:br>
            <a:r>
              <a:rPr lang="it-IT" sz="2800" i="1" dirty="0" smtClean="0">
                <a:solidFill>
                  <a:schemeClr val="tx2"/>
                </a:solidFill>
                <a:latin typeface="+mn-lt"/>
                <a:ea typeface="+mn-ea"/>
                <a:cs typeface="+mn-cs"/>
                <a:sym typeface="Wingdings" pitchFamily="2" charset="2"/>
              </a:rPr>
              <a:t>Iter procedurale </a:t>
            </a:r>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marL="171450" indent="-514350">
              <a:lnSpc>
                <a:spcPct val="120000"/>
              </a:lnSpc>
              <a:spcBef>
                <a:spcPts val="0"/>
              </a:spcBef>
              <a:buNone/>
            </a:pPr>
            <a:endParaRPr lang="it-IT" dirty="0" smtClean="0">
              <a:sym typeface="Wingdings" pitchFamily="2" charset="2"/>
            </a:endParaRPr>
          </a:p>
          <a:p>
            <a:pPr marL="171450" indent="-514350" algn="just">
              <a:lnSpc>
                <a:spcPct val="120000"/>
              </a:lnSpc>
              <a:spcBef>
                <a:spcPts val="0"/>
              </a:spcBef>
              <a:buFont typeface="+mj-lt"/>
              <a:buAutoNum type="arabicParenR"/>
            </a:pPr>
            <a:r>
              <a:rPr lang="it-IT" sz="2400" dirty="0" smtClean="0">
                <a:solidFill>
                  <a:schemeClr val="tx2"/>
                </a:solidFill>
                <a:sym typeface="Wingdings" pitchFamily="2" charset="2"/>
              </a:rPr>
              <a:t>Trasmissione ricorso proposto dalla parte e notificato all’Avvocatura dello Stato;</a:t>
            </a:r>
          </a:p>
          <a:p>
            <a:pPr marL="171450" indent="-514350" algn="just">
              <a:lnSpc>
                <a:spcPct val="120000"/>
              </a:lnSpc>
              <a:spcBef>
                <a:spcPts val="0"/>
              </a:spcBef>
              <a:buFont typeface="+mj-lt"/>
              <a:buAutoNum type="arabicParenR"/>
            </a:pPr>
            <a:r>
              <a:rPr lang="it-IT" sz="2400" dirty="0" smtClean="0">
                <a:solidFill>
                  <a:schemeClr val="tx2"/>
                </a:solidFill>
                <a:sym typeface="Wingdings" pitchFamily="2" charset="2"/>
              </a:rPr>
              <a:t>esame e studio della questione da parte dell’Ufficio III;</a:t>
            </a:r>
          </a:p>
          <a:p>
            <a:pPr marL="171450" indent="-514350" algn="just">
              <a:lnSpc>
                <a:spcPct val="120000"/>
              </a:lnSpc>
              <a:spcBef>
                <a:spcPts val="0"/>
              </a:spcBef>
              <a:buFont typeface="+mj-lt"/>
              <a:buAutoNum type="arabicParenR"/>
            </a:pPr>
            <a:r>
              <a:rPr lang="it-IT" sz="2400" dirty="0" smtClean="0">
                <a:solidFill>
                  <a:schemeClr val="tx2"/>
                </a:solidFill>
                <a:sym typeface="Wingdings" pitchFamily="2" charset="2"/>
              </a:rPr>
              <a:t>inoltro rapporto informativo corredato di documentazione all’Avvocatura competente;</a:t>
            </a:r>
          </a:p>
          <a:p>
            <a:pPr marL="171450" indent="-514350" algn="just">
              <a:lnSpc>
                <a:spcPct val="120000"/>
              </a:lnSpc>
              <a:spcBef>
                <a:spcPts val="0"/>
              </a:spcBef>
              <a:buFont typeface="+mj-lt"/>
              <a:buAutoNum type="arabicParenR"/>
            </a:pPr>
            <a:r>
              <a:rPr lang="it-IT" sz="2400" dirty="0" smtClean="0">
                <a:solidFill>
                  <a:schemeClr val="tx2"/>
                </a:solidFill>
                <a:sym typeface="Wingdings" pitchFamily="2" charset="2"/>
              </a:rPr>
              <a:t>trasmissione della sentenza da parte dell’Avvocatura all’Amministrazione per l’eventuale proposizione di motivi di appello.</a:t>
            </a:r>
          </a:p>
          <a:p>
            <a:pPr>
              <a:buNone/>
            </a:pPr>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9741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2800" b="1" cap="all" dirty="0" smtClean="0">
                <a:solidFill>
                  <a:schemeClr val="tx2"/>
                </a:solidFill>
                <a:sym typeface="Wingdings" pitchFamily="2" charset="2"/>
              </a:rPr>
              <a:t>GIUDIZI INNANZI </a:t>
            </a:r>
            <a:r>
              <a:rPr lang="it-IT" sz="2800" b="1" cap="all" dirty="0" err="1" smtClean="0">
                <a:solidFill>
                  <a:schemeClr val="tx2"/>
                </a:solidFill>
                <a:sym typeface="Wingdings" pitchFamily="2" charset="2"/>
              </a:rPr>
              <a:t>aL</a:t>
            </a:r>
            <a:r>
              <a:rPr lang="it-IT" sz="2800" b="1" cap="all" dirty="0" smtClean="0">
                <a:solidFill>
                  <a:schemeClr val="tx2"/>
                </a:solidFill>
                <a:sym typeface="Wingdings" pitchFamily="2" charset="2"/>
              </a:rPr>
              <a:t> </a:t>
            </a:r>
            <a:r>
              <a:rPr lang="it-IT" sz="2800" b="1" cap="all" dirty="0" err="1" smtClean="0">
                <a:solidFill>
                  <a:schemeClr val="tx2"/>
                </a:solidFill>
                <a:sym typeface="Wingdings" pitchFamily="2" charset="2"/>
              </a:rPr>
              <a:t>T.a.r</a:t>
            </a:r>
            <a:r>
              <a:rPr lang="it-IT" sz="1800" b="1" cap="all" dirty="0" err="1" smtClean="0">
                <a:solidFill>
                  <a:schemeClr val="tx2"/>
                </a:solidFill>
                <a:sym typeface="Wingdings" pitchFamily="2" charset="2"/>
              </a:rPr>
              <a:t>.</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775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77500" lnSpcReduction="20000"/>
          </a:bodyPr>
          <a:lstStyle/>
          <a:p>
            <a:pPr marL="0" algn="just">
              <a:lnSpc>
                <a:spcPct val="120000"/>
              </a:lnSpc>
              <a:spcBef>
                <a:spcPts val="0"/>
              </a:spcBef>
              <a:buBlip>
                <a:blip r:embed="rId2"/>
              </a:buBlip>
            </a:pPr>
            <a:r>
              <a:rPr lang="it-IT" sz="3100" dirty="0" smtClean="0">
                <a:solidFill>
                  <a:schemeClr val="tx2"/>
                </a:solidFill>
                <a:sym typeface="Wingdings" pitchFamily="2" charset="2"/>
              </a:rPr>
              <a:t>Nella generalità dei casi i ricorsi dinanzi al giudice amministrativo sono decisi limitatamente </a:t>
            </a:r>
            <a:r>
              <a:rPr lang="it-IT" sz="3100" u="sng" dirty="0" smtClean="0">
                <a:solidFill>
                  <a:schemeClr val="tx2"/>
                </a:solidFill>
                <a:sym typeface="Wingdings" pitchFamily="2" charset="2"/>
              </a:rPr>
              <a:t>ai profili di legittimità</a:t>
            </a:r>
            <a:r>
              <a:rPr lang="it-IT" sz="3100" dirty="0" smtClean="0">
                <a:solidFill>
                  <a:schemeClr val="tx2"/>
                </a:solidFill>
                <a:sym typeface="Wingdings" pitchFamily="2" charset="2"/>
              </a:rPr>
              <a:t> (violazione di legge, incompetenza ed eccesso di potere) privando, di fatto, le categorie di dipendenti pubblici non </a:t>
            </a:r>
            <a:r>
              <a:rPr lang="it-IT" sz="3100" dirty="0" err="1" smtClean="0">
                <a:solidFill>
                  <a:schemeClr val="tx2"/>
                </a:solidFill>
                <a:sym typeface="Wingdings" pitchFamily="2" charset="2"/>
              </a:rPr>
              <a:t>contrattualizzati</a:t>
            </a:r>
            <a:r>
              <a:rPr lang="it-IT" sz="3100" dirty="0" smtClean="0">
                <a:solidFill>
                  <a:schemeClr val="tx2"/>
                </a:solidFill>
                <a:sym typeface="Wingdings" pitchFamily="2" charset="2"/>
              </a:rPr>
              <a:t> della giurisdizione di merito.</a:t>
            </a:r>
          </a:p>
          <a:p>
            <a:pPr marL="0" algn="just">
              <a:lnSpc>
                <a:spcPct val="120000"/>
              </a:lnSpc>
              <a:spcBef>
                <a:spcPts val="0"/>
              </a:spcBef>
              <a:buNone/>
            </a:pPr>
            <a:endParaRPr lang="it-IT" sz="3100" dirty="0" smtClean="0">
              <a:solidFill>
                <a:schemeClr val="tx2"/>
              </a:solidFill>
              <a:sym typeface="Wingdings" pitchFamily="2" charset="2"/>
            </a:endParaRPr>
          </a:p>
          <a:p>
            <a:pPr marL="0" algn="just">
              <a:lnSpc>
                <a:spcPct val="120000"/>
              </a:lnSpc>
              <a:spcBef>
                <a:spcPts val="0"/>
              </a:spcBef>
              <a:buBlip>
                <a:blip r:embed="rId2"/>
              </a:buBlip>
            </a:pPr>
            <a:r>
              <a:rPr lang="it-IT" sz="3100" dirty="0" smtClean="0">
                <a:solidFill>
                  <a:schemeClr val="tx2"/>
                </a:solidFill>
                <a:sym typeface="Wingdings" pitchFamily="2" charset="2"/>
              </a:rPr>
              <a:t>In tal modo una volta che il G.A. ha annullato l’atto per difetto motivazionale, deve essere rinnovato l’iter amministrativo (nuovo parere CVCS – nuovo provvedimento amministrativo) con l’eliminazione del vizio censurato. </a:t>
            </a:r>
          </a:p>
          <a:p>
            <a:pPr>
              <a:buNone/>
            </a:pPr>
            <a:endParaRPr lang="it-IT" dirty="0"/>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302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2800" b="1" cap="all" dirty="0" smtClean="0">
                <a:solidFill>
                  <a:schemeClr val="tx2"/>
                </a:solidFill>
                <a:sym typeface="Wingdings" pitchFamily="2" charset="2"/>
              </a:rPr>
              <a:t>                        TAR LOMBARDIA n. 613/2014</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25000" lnSpcReduction="200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25000" lnSpcReduction="20000"/>
          </a:bodyPr>
          <a:lstStyle/>
          <a:p>
            <a:pPr marL="0" algn="just">
              <a:spcBef>
                <a:spcPts val="0"/>
              </a:spcBef>
              <a:buNone/>
            </a:pPr>
            <a:endParaRPr lang="it-IT" sz="2600" dirty="0" smtClean="0">
              <a:solidFill>
                <a:schemeClr val="tx2"/>
              </a:solidFill>
              <a:sym typeface="Wingdings" pitchFamily="2" charset="2"/>
            </a:endParaRPr>
          </a:p>
          <a:p>
            <a:pPr marL="0" indent="-288000" algn="just">
              <a:spcBef>
                <a:spcPts val="0"/>
              </a:spcBef>
              <a:buNone/>
            </a:pPr>
            <a:endParaRPr lang="it-IT" sz="11200" dirty="0" smtClean="0">
              <a:solidFill>
                <a:schemeClr val="tx2"/>
              </a:solidFill>
              <a:sym typeface="Wingdings" pitchFamily="2" charset="2"/>
            </a:endParaRPr>
          </a:p>
          <a:p>
            <a:pPr marL="0" indent="-288000" algn="just">
              <a:spcBef>
                <a:spcPts val="0"/>
              </a:spcBef>
              <a:buNone/>
            </a:pPr>
            <a:r>
              <a:rPr lang="it-IT" sz="11200" dirty="0" smtClean="0">
                <a:solidFill>
                  <a:schemeClr val="tx2"/>
                </a:solidFill>
                <a:sym typeface="Wingdings" pitchFamily="2" charset="2"/>
              </a:rPr>
              <a:t>Interessante pronuncia del Tribunale amministrativo meneghino che contrariamente al prevalente indirizzo giurisprudenziale ammette </a:t>
            </a:r>
            <a:r>
              <a:rPr lang="it-IT" sz="11200" u="sng" dirty="0" smtClean="0">
                <a:solidFill>
                  <a:schemeClr val="tx2"/>
                </a:solidFill>
                <a:sym typeface="Wingdings" pitchFamily="2" charset="2"/>
              </a:rPr>
              <a:t>una cognizione piena </a:t>
            </a:r>
            <a:r>
              <a:rPr lang="it-IT" sz="11200" dirty="0" smtClean="0">
                <a:solidFill>
                  <a:schemeClr val="tx2"/>
                </a:solidFill>
                <a:sym typeface="Wingdings" pitchFamily="2" charset="2"/>
              </a:rPr>
              <a:t>da parte del giudice amministrativo nelle controversie in materia di causalità di servizio nei rapporti di pubblico impiego non </a:t>
            </a:r>
            <a:r>
              <a:rPr lang="it-IT" sz="11200" dirty="0" err="1" smtClean="0">
                <a:solidFill>
                  <a:schemeClr val="tx2"/>
                </a:solidFill>
                <a:sym typeface="Wingdings" pitchFamily="2" charset="2"/>
              </a:rPr>
              <a:t>contrattualizzati</a:t>
            </a:r>
            <a:r>
              <a:rPr lang="it-IT" sz="11200" dirty="0" smtClean="0">
                <a:solidFill>
                  <a:schemeClr val="tx2"/>
                </a:solidFill>
                <a:sym typeface="Wingdings" pitchFamily="2" charset="2"/>
              </a:rPr>
              <a:t>.</a:t>
            </a:r>
          </a:p>
          <a:p>
            <a:pPr marL="0" indent="-288000" algn="just">
              <a:spcBef>
                <a:spcPts val="0"/>
              </a:spcBef>
              <a:buNone/>
            </a:pPr>
            <a:endParaRPr lang="it-IT" sz="11200" dirty="0" smtClean="0">
              <a:solidFill>
                <a:schemeClr val="tx2"/>
              </a:solidFill>
              <a:sym typeface="Wingdings" pitchFamily="2" charset="2"/>
            </a:endParaRPr>
          </a:p>
          <a:p>
            <a:pPr marL="0" algn="just">
              <a:spcBef>
                <a:spcPts val="0"/>
              </a:spcBef>
              <a:buNone/>
            </a:pPr>
            <a:r>
              <a:rPr lang="it-IT" sz="11200" dirty="0" smtClean="0">
                <a:solidFill>
                  <a:schemeClr val="tx2"/>
                </a:solidFill>
                <a:sym typeface="Wingdings" pitchFamily="2" charset="2"/>
              </a:rPr>
              <a:t>Pertanto, il giudice ben potrebbe procedere, con l’ausilio del CTU, a verificare il possesso, in capo al ricorrente, dei requisiti di legge per l’ottenimento del beneficio.</a:t>
            </a:r>
          </a:p>
          <a:p>
            <a:pPr>
              <a:buNone/>
            </a:pPr>
            <a:r>
              <a:rPr lang="it-IT" sz="11200" dirty="0" smtClean="0"/>
              <a:t> </a:t>
            </a:r>
            <a:endParaRPr lang="it-IT" sz="11200"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franca.franchi\AppData\Local\Microsoft\Windows\Temporary Internet Files\Content.IE5\HKK39HNO\martelletto_giustizia[1].jpg"/>
          <p:cNvPicPr>
            <a:picLocks noChangeAspect="1" noChangeArrowheads="1"/>
          </p:cNvPicPr>
          <p:nvPr/>
        </p:nvPicPr>
        <p:blipFill>
          <a:blip r:embed="rId4" cstate="print"/>
          <a:srcRect/>
          <a:stretch>
            <a:fillRect/>
          </a:stretch>
        </p:blipFill>
        <p:spPr bwMode="auto">
          <a:xfrm>
            <a:off x="1043608" y="188640"/>
            <a:ext cx="1572766" cy="1572766"/>
          </a:xfrm>
          <a:prstGeom prst="rect">
            <a:avLst/>
          </a:prstGeom>
          <a:noFill/>
        </p:spPr>
      </p:pic>
    </p:spTree>
    <p:extLst>
      <p:ext uri="{BB962C8B-B14F-4D97-AF65-F5344CB8AC3E}">
        <p14:creationId xmlns:p14="http://schemas.microsoft.com/office/powerpoint/2010/main" val="546477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2800" b="1" cap="all" dirty="0" smtClean="0">
                <a:solidFill>
                  <a:schemeClr val="tx2"/>
                </a:solidFill>
                <a:sym typeface="Wingdings" pitchFamily="2" charset="2"/>
              </a:rPr>
              <a:t>             cassazione</a:t>
            </a:r>
            <a:endParaRPr lang="it-IT" sz="2800" b="1" cap="all" dirty="0">
              <a:solidFill>
                <a:schemeClr val="tx2"/>
              </a:solidFill>
              <a:sym typeface="Wingdings" pitchFamily="2" charset="2"/>
            </a:endParaRPr>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algn="just">
              <a:buNone/>
            </a:pPr>
            <a:endParaRPr lang="it-IT" dirty="0" smtClean="0">
              <a:solidFill>
                <a:schemeClr val="tx2"/>
              </a:solidFill>
              <a:sym typeface="Wingdings" pitchFamily="2" charset="2"/>
            </a:endParaRPr>
          </a:p>
          <a:p>
            <a:pPr algn="just">
              <a:buNone/>
            </a:pPr>
            <a:r>
              <a:rPr lang="it-IT" dirty="0" smtClean="0">
                <a:solidFill>
                  <a:schemeClr val="tx2"/>
                </a:solidFill>
                <a:sym typeface="Wingdings" pitchFamily="2" charset="2"/>
              </a:rPr>
              <a:t>    La Suprema Corte, a Sez. Unite, con ordinanza n. 4325 del 24 febbraio 2014 ha dichiarato la giurisdizione della Corte dei Conti a conoscere la  domanda di accertamento della causa di servizio, anche al personale non ancora in quiescenza, richiamando il principio affermato in precedenza dalle Sez. Unite della Cassazione, con sentenza, n. 5467 del 6 marzo 2009.</a:t>
            </a:r>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franca.franchi\AppData\Local\Microsoft\Windows\Temporary Internet Files\Content.IE5\KF9NJRWI\Roma_2011_08_07_Palazzo_di_Giustizia[1].jpg"/>
          <p:cNvPicPr>
            <a:picLocks noChangeAspect="1" noChangeArrowheads="1"/>
          </p:cNvPicPr>
          <p:nvPr/>
        </p:nvPicPr>
        <p:blipFill>
          <a:blip r:embed="rId4" cstate="print"/>
          <a:srcRect/>
          <a:stretch>
            <a:fillRect/>
          </a:stretch>
        </p:blipFill>
        <p:spPr bwMode="auto">
          <a:xfrm>
            <a:off x="1115616" y="404664"/>
            <a:ext cx="2124236" cy="1440160"/>
          </a:xfrm>
          <a:prstGeom prst="rect">
            <a:avLst/>
          </a:prstGeom>
          <a:noFill/>
        </p:spPr>
      </p:pic>
    </p:spTree>
    <p:extLst>
      <p:ext uri="{BB962C8B-B14F-4D97-AF65-F5344CB8AC3E}">
        <p14:creationId xmlns:p14="http://schemas.microsoft.com/office/powerpoint/2010/main" val="27624140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74638"/>
            <a:ext cx="8229600" cy="1642194"/>
          </a:xfrm>
        </p:spPr>
        <p:txBody>
          <a:bodyPr>
            <a:noAutofit/>
          </a:bodyPr>
          <a:lstStyle/>
          <a:p>
            <a:r>
              <a:rPr lang="it-IT" sz="2800" b="1" cap="all" dirty="0" smtClean="0">
                <a:solidFill>
                  <a:schemeClr val="tx2"/>
                </a:solidFill>
                <a:sym typeface="Wingdings" pitchFamily="2" charset="2"/>
              </a:rPr>
              <a:t>                  giurisdizione</a:t>
            </a:r>
            <a:endParaRPr lang="it-IT" sz="2800" b="1" cap="all" dirty="0">
              <a:solidFill>
                <a:schemeClr val="tx2"/>
              </a:solidFill>
              <a:sym typeface="Wingdings" pitchFamily="2" charset="2"/>
            </a:endParaRPr>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marL="0" algn="just">
              <a:spcBef>
                <a:spcPts val="0"/>
              </a:spcBef>
              <a:buNone/>
            </a:pPr>
            <a:endParaRPr lang="it-IT" sz="2600" dirty="0" smtClean="0">
              <a:solidFill>
                <a:schemeClr val="tx2"/>
              </a:solidFill>
              <a:sym typeface="Wingdings" pitchFamily="2" charset="2"/>
            </a:endParaRPr>
          </a:p>
          <a:p>
            <a:pPr algn="just">
              <a:buNone/>
            </a:pPr>
            <a:r>
              <a:rPr lang="it-IT" dirty="0" smtClean="0">
                <a:solidFill>
                  <a:schemeClr val="tx2"/>
                </a:solidFill>
                <a:sym typeface="Wingdings" pitchFamily="2" charset="2"/>
              </a:rPr>
              <a:t>    </a:t>
            </a:r>
          </a:p>
          <a:p>
            <a:pPr algn="just">
              <a:buNone/>
            </a:pPr>
            <a:r>
              <a:rPr lang="it-IT" dirty="0" smtClean="0">
                <a:solidFill>
                  <a:schemeClr val="tx2"/>
                </a:solidFill>
                <a:sym typeface="Wingdings" pitchFamily="2" charset="2"/>
              </a:rPr>
              <a:t>    Questi ultimi pronunciamenti (TAR e Cassazione) sembrano essere in contrasto. In realtà evidenziano la problematica della carenza di tutela nel merito e, implicitamente, invocano l’intervento chiarificatore del Legislatore.</a:t>
            </a:r>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C:\Users\franca.franchi\AppData\Local\Microsoft\Windows\Temporary Internet Files\Content.IE5\HKK39HNO\martelletto_giustizia[1].jpg"/>
          <p:cNvPicPr>
            <a:picLocks noChangeAspect="1" noChangeArrowheads="1"/>
          </p:cNvPicPr>
          <p:nvPr/>
        </p:nvPicPr>
        <p:blipFill>
          <a:blip r:embed="rId4" cstate="print"/>
          <a:srcRect/>
          <a:stretch>
            <a:fillRect/>
          </a:stretch>
        </p:blipFill>
        <p:spPr bwMode="auto">
          <a:xfrm>
            <a:off x="1475656" y="548680"/>
            <a:ext cx="1572766" cy="1572766"/>
          </a:xfrm>
          <a:prstGeom prst="rect">
            <a:avLst/>
          </a:prstGeom>
          <a:noFill/>
        </p:spPr>
      </p:pic>
    </p:spTree>
    <p:extLst>
      <p:ext uri="{BB962C8B-B14F-4D97-AF65-F5344CB8AC3E}">
        <p14:creationId xmlns:p14="http://schemas.microsoft.com/office/powerpoint/2010/main" val="7216262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2800" b="1" cap="all" dirty="0" smtClean="0">
                <a:solidFill>
                  <a:schemeClr val="tx2"/>
                </a:solidFill>
                <a:latin typeface="+mn-lt"/>
                <a:ea typeface="+mn-ea"/>
                <a:cs typeface="+mn-cs"/>
                <a:sym typeface="Wingdings" pitchFamily="2" charset="2"/>
              </a:rPr>
              <a:t/>
            </a:r>
            <a:br>
              <a:rPr lang="it-IT" sz="2800" b="1" cap="all" dirty="0" smtClean="0">
                <a:solidFill>
                  <a:schemeClr val="tx2"/>
                </a:solidFill>
                <a:latin typeface="+mn-lt"/>
                <a:ea typeface="+mn-ea"/>
                <a:cs typeface="+mn-cs"/>
                <a:sym typeface="Wingdings" pitchFamily="2" charset="2"/>
              </a:rPr>
            </a:br>
            <a:r>
              <a:rPr lang="it-IT" sz="2800" b="1" cap="all" dirty="0" smtClean="0">
                <a:solidFill>
                  <a:schemeClr val="tx2"/>
                </a:solidFill>
                <a:latin typeface="+mn-lt"/>
                <a:ea typeface="+mn-ea"/>
                <a:cs typeface="+mn-cs"/>
                <a:sym typeface="Wingdings" pitchFamily="2" charset="2"/>
              </a:rPr>
              <a:t>Esperienza  Ufficio III </a:t>
            </a:r>
            <a:br>
              <a:rPr lang="it-IT" sz="2800" b="1" cap="all" dirty="0" smtClean="0">
                <a:solidFill>
                  <a:schemeClr val="tx2"/>
                </a:solidFill>
                <a:latin typeface="+mn-lt"/>
                <a:ea typeface="+mn-ea"/>
                <a:cs typeface="+mn-cs"/>
                <a:sym typeface="Wingdings" pitchFamily="2" charset="2"/>
              </a:rPr>
            </a:br>
            <a:r>
              <a:rPr lang="it-IT" sz="2800" b="1" cap="all" dirty="0" smtClean="0">
                <a:solidFill>
                  <a:schemeClr val="tx2"/>
                </a:solidFill>
                <a:latin typeface="+mn-lt"/>
                <a:ea typeface="+mn-ea"/>
                <a:cs typeface="+mn-cs"/>
                <a:sym typeface="Wingdings" pitchFamily="2" charset="2"/>
              </a:rPr>
              <a:t>Direzione dei Servizi del Tesoro</a:t>
            </a:r>
            <a:br>
              <a:rPr lang="it-IT" sz="2800" b="1" cap="all" dirty="0" smtClean="0">
                <a:solidFill>
                  <a:schemeClr val="tx2"/>
                </a:solidFill>
                <a:latin typeface="+mn-lt"/>
                <a:ea typeface="+mn-ea"/>
                <a:cs typeface="+mn-cs"/>
                <a:sym typeface="Wingdings" pitchFamily="2" charset="2"/>
              </a:rPr>
            </a:br>
            <a:r>
              <a:rPr lang="it-IT" sz="2800" b="1" cap="all" dirty="0" smtClean="0">
                <a:solidFill>
                  <a:schemeClr val="tx2"/>
                </a:solidFill>
                <a:latin typeface="+mn-lt"/>
                <a:ea typeface="+mn-ea"/>
                <a:cs typeface="+mn-cs"/>
                <a:sym typeface="Wingdings" pitchFamily="2" charset="2"/>
              </a:rPr>
              <a:t>del Ministero dell’Economia e delle Finanze</a:t>
            </a:r>
            <a:endParaRPr lang="it-IT" sz="2800" b="1" cap="all" dirty="0">
              <a:solidFill>
                <a:schemeClr val="tx2"/>
              </a:solidFill>
              <a:latin typeface="+mn-lt"/>
              <a:ea typeface="+mn-ea"/>
              <a:cs typeface="+mn-cs"/>
              <a:sym typeface="Wingdings" pitchFamily="2" charset="2"/>
            </a:endParaRPr>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916831"/>
            <a:ext cx="8219256" cy="3672409"/>
          </a:xfrm>
        </p:spPr>
        <p:txBody>
          <a:bodyPr>
            <a:normAutofit fontScale="92500"/>
          </a:bodyPr>
          <a:lstStyle/>
          <a:p>
            <a:pPr>
              <a:buNone/>
            </a:pPr>
            <a:endParaRPr lang="it-IT" dirty="0" smtClean="0"/>
          </a:p>
          <a:p>
            <a:pPr>
              <a:buNone/>
            </a:pPr>
            <a:endParaRPr lang="it-IT" dirty="0" smtClean="0"/>
          </a:p>
          <a:p>
            <a:pPr algn="just">
              <a:buNone/>
            </a:pPr>
            <a:r>
              <a:rPr lang="it-IT" dirty="0" smtClean="0"/>
              <a:t>    </a:t>
            </a:r>
            <a:r>
              <a:rPr lang="it-IT" dirty="0" smtClean="0">
                <a:solidFill>
                  <a:schemeClr val="tx2"/>
                </a:solidFill>
                <a:sym typeface="Wingdings" pitchFamily="2" charset="2"/>
              </a:rPr>
              <a:t>Con lo strumento della rappresentanza e difesa  diretta l’Ufficio legale, che predispone l’atto defensionale, ha riscontrato </a:t>
            </a:r>
            <a:r>
              <a:rPr lang="it-IT" u="sng" dirty="0" smtClean="0">
                <a:solidFill>
                  <a:schemeClr val="tx2"/>
                </a:solidFill>
                <a:sym typeface="Wingdings" pitchFamily="2" charset="2"/>
              </a:rPr>
              <a:t>un notevole aumento delle sentenze favorevoli all’Amministrazione</a:t>
            </a:r>
            <a:r>
              <a:rPr lang="it-IT" dirty="0" smtClean="0">
                <a:solidFill>
                  <a:schemeClr val="tx2"/>
                </a:solidFill>
                <a:sym typeface="Wingdings" pitchFamily="2" charset="2"/>
              </a:rPr>
              <a:t>, sia di merito che per il riconoscimento del difetto di legittimazione passiva del MEF.</a:t>
            </a:r>
          </a:p>
          <a:p>
            <a:pPr>
              <a:buNone/>
            </a:pPr>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0880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323512"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2800" b="1" cap="all" dirty="0" smtClean="0">
                <a:solidFill>
                  <a:schemeClr val="tx2"/>
                </a:solidFill>
                <a:latin typeface="+mn-lt"/>
                <a:ea typeface="+mn-ea"/>
                <a:cs typeface="+mn-cs"/>
                <a:sym typeface="Wingdings" pitchFamily="2" charset="2"/>
              </a:rPr>
              <a:t/>
            </a:r>
            <a:br>
              <a:rPr lang="it-IT" sz="2800" b="1" cap="all" dirty="0" smtClean="0">
                <a:solidFill>
                  <a:schemeClr val="tx2"/>
                </a:solidFill>
                <a:latin typeface="+mn-lt"/>
                <a:ea typeface="+mn-ea"/>
                <a:cs typeface="+mn-cs"/>
                <a:sym typeface="Wingdings" pitchFamily="2" charset="2"/>
              </a:rPr>
            </a:br>
            <a:r>
              <a:rPr lang="it-IT" sz="2800" b="1" cap="all" dirty="0" smtClean="0">
                <a:solidFill>
                  <a:schemeClr val="tx2"/>
                </a:solidFill>
                <a:latin typeface="+mn-lt"/>
                <a:ea typeface="+mn-ea"/>
                <a:cs typeface="+mn-cs"/>
                <a:sym typeface="Wingdings" pitchFamily="2" charset="2"/>
              </a:rPr>
              <a:t>Esperienza  Ufficio III </a:t>
            </a:r>
            <a:br>
              <a:rPr lang="it-IT" sz="2800" b="1" cap="all" dirty="0" smtClean="0">
                <a:solidFill>
                  <a:schemeClr val="tx2"/>
                </a:solidFill>
                <a:latin typeface="+mn-lt"/>
                <a:ea typeface="+mn-ea"/>
                <a:cs typeface="+mn-cs"/>
                <a:sym typeface="Wingdings" pitchFamily="2" charset="2"/>
              </a:rPr>
            </a:br>
            <a:r>
              <a:rPr lang="it-IT" sz="2800" b="1" cap="all" dirty="0" smtClean="0">
                <a:solidFill>
                  <a:schemeClr val="tx2"/>
                </a:solidFill>
                <a:latin typeface="+mn-lt"/>
                <a:ea typeface="+mn-ea"/>
                <a:cs typeface="+mn-cs"/>
                <a:sym typeface="Wingdings" pitchFamily="2" charset="2"/>
              </a:rPr>
              <a:t>Direzione dei Servizi del Tesoro</a:t>
            </a:r>
            <a:br>
              <a:rPr lang="it-IT" sz="2800" b="1" cap="all" dirty="0" smtClean="0">
                <a:solidFill>
                  <a:schemeClr val="tx2"/>
                </a:solidFill>
                <a:latin typeface="+mn-lt"/>
                <a:ea typeface="+mn-ea"/>
                <a:cs typeface="+mn-cs"/>
                <a:sym typeface="Wingdings" pitchFamily="2" charset="2"/>
              </a:rPr>
            </a:br>
            <a:r>
              <a:rPr lang="it-IT" sz="2800" b="1" cap="all" dirty="0" smtClean="0">
                <a:solidFill>
                  <a:schemeClr val="tx2"/>
                </a:solidFill>
                <a:latin typeface="+mn-lt"/>
                <a:ea typeface="+mn-ea"/>
                <a:cs typeface="+mn-cs"/>
                <a:sym typeface="Wingdings" pitchFamily="2" charset="2"/>
              </a:rPr>
              <a:t>del Ministero dell’Economia e delle Finanze</a:t>
            </a:r>
            <a:endParaRPr lang="it-IT" sz="2800" b="1" cap="all" dirty="0">
              <a:solidFill>
                <a:schemeClr val="tx2"/>
              </a:solidFill>
              <a:latin typeface="+mn-lt"/>
              <a:ea typeface="+mn-ea"/>
              <a:cs typeface="+mn-cs"/>
              <a:sym typeface="Wingdings" pitchFamily="2" charset="2"/>
            </a:endParaRPr>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a:buNone/>
            </a:pPr>
            <a:endParaRPr lang="it-IT" dirty="0" smtClean="0"/>
          </a:p>
          <a:p>
            <a:pPr>
              <a:buNone/>
            </a:pPr>
            <a:endParaRPr lang="it-IT" dirty="0"/>
          </a:p>
        </p:txBody>
      </p:sp>
      <p:pic>
        <p:nvPicPr>
          <p:cNvPr id="2050"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ggetto 9"/>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26" name="Acrobat Document" r:id="rId5" imgW="0" imgH="0" progId="AcroExch.Document.11">
                  <p:embed/>
                </p:oleObj>
              </mc:Choice>
              <mc:Fallback>
                <p:oleObj name="Acrobat Document" r:id="rId5" imgW="0" imgH="0" progId="AcroExch.Document.11">
                  <p:embed/>
                  <p:pic>
                    <p:nvPicPr>
                      <p:cNvPr id="10" name="Oggetto 9"/>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ggetto 10"/>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27" name="Acrobat Document" r:id="rId6" imgW="0" imgH="0" progId="AcroExch.Document.11">
                  <p:embed/>
                </p:oleObj>
              </mc:Choice>
              <mc:Fallback>
                <p:oleObj name="Acrobat Document" r:id="rId6" imgW="0" imgH="0" progId="AcroExch.Document.11">
                  <p:embed/>
                  <p:pic>
                    <p:nvPicPr>
                      <p:cNvPr id="11" name="Oggetto 10"/>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Tabella 11"/>
          <p:cNvGraphicFramePr>
            <a:graphicFrameLocks noGrp="1"/>
          </p:cNvGraphicFramePr>
          <p:nvPr/>
        </p:nvGraphicFramePr>
        <p:xfrm>
          <a:off x="971600" y="1916822"/>
          <a:ext cx="7344816" cy="3857060"/>
        </p:xfrm>
        <a:graphic>
          <a:graphicData uri="http://schemas.openxmlformats.org/drawingml/2006/table">
            <a:tbl>
              <a:tblPr/>
              <a:tblGrid>
                <a:gridCol w="2738427">
                  <a:extLst>
                    <a:ext uri="{9D8B030D-6E8A-4147-A177-3AD203B41FA5}">
                      <a16:colId xmlns:a16="http://schemas.microsoft.com/office/drawing/2014/main" val="20000"/>
                    </a:ext>
                  </a:extLst>
                </a:gridCol>
                <a:gridCol w="1623794">
                  <a:extLst>
                    <a:ext uri="{9D8B030D-6E8A-4147-A177-3AD203B41FA5}">
                      <a16:colId xmlns:a16="http://schemas.microsoft.com/office/drawing/2014/main" val="20001"/>
                    </a:ext>
                  </a:extLst>
                </a:gridCol>
                <a:gridCol w="1475940">
                  <a:extLst>
                    <a:ext uri="{9D8B030D-6E8A-4147-A177-3AD203B41FA5}">
                      <a16:colId xmlns:a16="http://schemas.microsoft.com/office/drawing/2014/main" val="20002"/>
                    </a:ext>
                  </a:extLst>
                </a:gridCol>
                <a:gridCol w="1506655">
                  <a:extLst>
                    <a:ext uri="{9D8B030D-6E8A-4147-A177-3AD203B41FA5}">
                      <a16:colId xmlns:a16="http://schemas.microsoft.com/office/drawing/2014/main" val="20003"/>
                    </a:ext>
                  </a:extLst>
                </a:gridCol>
              </a:tblGrid>
              <a:tr h="297684">
                <a:tc gridSpan="4">
                  <a:txBody>
                    <a:bodyPr/>
                    <a:lstStyle/>
                    <a:p>
                      <a:pPr algn="ctr">
                        <a:lnSpc>
                          <a:spcPct val="115000"/>
                        </a:lnSpc>
                        <a:spcAft>
                          <a:spcPts val="0"/>
                        </a:spcAft>
                      </a:pPr>
                      <a:r>
                        <a:rPr lang="it-IT" sz="1800" dirty="0">
                          <a:solidFill>
                            <a:srgbClr val="000000"/>
                          </a:solidFill>
                          <a:latin typeface="Calibri"/>
                          <a:ea typeface="Times New Roman"/>
                          <a:cs typeface="Times New Roman"/>
                        </a:rPr>
                        <a:t>DATI CONTENZIOSO GIURISIDIZIONALE ANNO 2015</a:t>
                      </a:r>
                      <a:endParaRPr lang="it-IT"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32387">
                <a:tc gridSpan="4">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529216">
                <a:tc>
                  <a:txBody>
                    <a:bodyPr/>
                    <a:lstStyle/>
                    <a:p>
                      <a:pPr algn="ctr">
                        <a:lnSpc>
                          <a:spcPct val="115000"/>
                        </a:lnSpc>
                        <a:spcAft>
                          <a:spcPts val="0"/>
                        </a:spcAft>
                      </a:pPr>
                      <a:r>
                        <a:rPr lang="it-IT" sz="1600">
                          <a:solidFill>
                            <a:srgbClr val="000000"/>
                          </a:solidFill>
                          <a:latin typeface="Calibri"/>
                          <a:ea typeface="Times New Roman"/>
                          <a:cs typeface="Times New Roman"/>
                        </a:rPr>
                        <a:t>ORGANO GIUDICANTE</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000000"/>
                          </a:solidFill>
                          <a:latin typeface="Calibri"/>
                          <a:ea typeface="Times New Roman"/>
                          <a:cs typeface="Times New Roman"/>
                        </a:rPr>
                        <a:t>Sentenze totali</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000000"/>
                          </a:solidFill>
                          <a:latin typeface="Calibri"/>
                          <a:ea typeface="Times New Roman"/>
                          <a:cs typeface="Times New Roman"/>
                        </a:rPr>
                        <a:t>Sentenze favorevoli</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000000"/>
                          </a:solidFill>
                          <a:latin typeface="Calibri"/>
                          <a:ea typeface="Times New Roman"/>
                          <a:cs typeface="Times New Roman"/>
                        </a:rPr>
                        <a:t>Percentuale</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2387">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4608">
                <a:tc>
                  <a:txBody>
                    <a:bodyPr/>
                    <a:lstStyle/>
                    <a:p>
                      <a:pPr algn="ctr">
                        <a:lnSpc>
                          <a:spcPct val="115000"/>
                        </a:lnSpc>
                        <a:spcAft>
                          <a:spcPts val="0"/>
                        </a:spcAft>
                      </a:pPr>
                      <a:r>
                        <a:rPr lang="it-IT" sz="1600" dirty="0">
                          <a:solidFill>
                            <a:srgbClr val="000000"/>
                          </a:solidFill>
                          <a:latin typeface="Calibri"/>
                          <a:ea typeface="Times New Roman"/>
                          <a:cs typeface="Times New Roman"/>
                        </a:rPr>
                        <a:t>T A R</a:t>
                      </a:r>
                      <a:endParaRPr lang="it-IT"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000000"/>
                          </a:solidFill>
                          <a:latin typeface="Calibri"/>
                          <a:ea typeface="Times New Roman"/>
                          <a:cs typeface="Times New Roman"/>
                        </a:rPr>
                        <a:t>108</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000000"/>
                          </a:solidFill>
                          <a:latin typeface="Calibri"/>
                          <a:ea typeface="Times New Roman"/>
                          <a:cs typeface="Times New Roman"/>
                        </a:rPr>
                        <a:t>81</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a:solidFill>
                            <a:srgbClr val="000000"/>
                          </a:solidFill>
                          <a:latin typeface="Calibri"/>
                          <a:ea typeface="Times New Roman"/>
                          <a:cs typeface="Times New Roman"/>
                        </a:rPr>
                        <a:t>75</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2387">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2387">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4608">
                <a:tc>
                  <a:txBody>
                    <a:bodyPr/>
                    <a:lstStyle/>
                    <a:p>
                      <a:pPr algn="ctr">
                        <a:lnSpc>
                          <a:spcPct val="115000"/>
                        </a:lnSpc>
                        <a:spcAft>
                          <a:spcPts val="0"/>
                        </a:spcAft>
                      </a:pPr>
                      <a:r>
                        <a:rPr lang="it-IT" sz="1600">
                          <a:solidFill>
                            <a:srgbClr val="000000"/>
                          </a:solidFill>
                          <a:latin typeface="Calibri"/>
                          <a:ea typeface="Times New Roman"/>
                          <a:cs typeface="Times New Roman"/>
                        </a:rPr>
                        <a:t>Trib. Civ. sez. Lavoro ( G.O. )</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000000"/>
                          </a:solidFill>
                          <a:latin typeface="Calibri"/>
                          <a:ea typeface="Times New Roman"/>
                          <a:cs typeface="Times New Roman"/>
                        </a:rPr>
                        <a:t>26</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000000"/>
                          </a:solidFill>
                          <a:latin typeface="Calibri"/>
                          <a:ea typeface="Times New Roman"/>
                          <a:cs typeface="Times New Roman"/>
                        </a:rPr>
                        <a:t>17</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a:solidFill>
                            <a:srgbClr val="000000"/>
                          </a:solidFill>
                          <a:latin typeface="Calibri"/>
                          <a:ea typeface="Times New Roman"/>
                          <a:cs typeface="Times New Roman"/>
                        </a:rPr>
                        <a:t>63</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2387">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2387">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4608">
                <a:tc>
                  <a:txBody>
                    <a:bodyPr/>
                    <a:lstStyle/>
                    <a:p>
                      <a:pPr algn="ctr">
                        <a:lnSpc>
                          <a:spcPct val="115000"/>
                        </a:lnSpc>
                        <a:spcAft>
                          <a:spcPts val="0"/>
                        </a:spcAft>
                      </a:pPr>
                      <a:r>
                        <a:rPr lang="it-IT" sz="1600">
                          <a:solidFill>
                            <a:srgbClr val="000000"/>
                          </a:solidFill>
                          <a:latin typeface="Calibri"/>
                          <a:ea typeface="Times New Roman"/>
                          <a:cs typeface="Times New Roman"/>
                        </a:rPr>
                        <a:t>Corte dei Conti</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000000"/>
                          </a:solidFill>
                          <a:latin typeface="Calibri"/>
                          <a:ea typeface="Times New Roman"/>
                          <a:cs typeface="Times New Roman"/>
                        </a:rPr>
                        <a:t>26</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000000"/>
                          </a:solidFill>
                          <a:latin typeface="Calibri"/>
                          <a:ea typeface="Times New Roman"/>
                          <a:cs typeface="Times New Roman"/>
                        </a:rPr>
                        <a:t>19</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a:solidFill>
                            <a:srgbClr val="000000"/>
                          </a:solidFill>
                          <a:latin typeface="Calibri"/>
                          <a:ea typeface="Times New Roman"/>
                          <a:cs typeface="Times New Roman"/>
                        </a:rPr>
                        <a:t>73</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2387">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2387">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11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4608">
                <a:tc>
                  <a:txBody>
                    <a:bodyPr/>
                    <a:lstStyle/>
                    <a:p>
                      <a:pPr algn="ctr">
                        <a:lnSpc>
                          <a:spcPct val="115000"/>
                        </a:lnSpc>
                        <a:spcAft>
                          <a:spcPts val="0"/>
                        </a:spcAft>
                      </a:pPr>
                      <a:r>
                        <a:rPr lang="it-IT" sz="1600" b="1">
                          <a:solidFill>
                            <a:srgbClr val="000000"/>
                          </a:solidFill>
                          <a:latin typeface="Calibri"/>
                          <a:ea typeface="Times New Roman"/>
                          <a:cs typeface="Times New Roman"/>
                        </a:rPr>
                        <a:t>TOTALE</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000000"/>
                          </a:solidFill>
                          <a:latin typeface="Calibri"/>
                          <a:ea typeface="Times New Roman"/>
                          <a:cs typeface="Times New Roman"/>
                        </a:rPr>
                        <a:t>160</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000000"/>
                          </a:solidFill>
                          <a:latin typeface="Calibri"/>
                          <a:ea typeface="Times New Roman"/>
                          <a:cs typeface="Times New Roman"/>
                        </a:rPr>
                        <a:t>117</a:t>
                      </a:r>
                      <a:endParaRPr lang="it-IT"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dirty="0">
                          <a:solidFill>
                            <a:srgbClr val="000000"/>
                          </a:solidFill>
                          <a:latin typeface="Calibri"/>
                          <a:ea typeface="Times New Roman"/>
                          <a:cs typeface="Times New Roman"/>
                        </a:rPr>
                        <a:t>73</a:t>
                      </a:r>
                      <a:endParaRPr lang="it-IT"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759853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sp>
        <p:nvSpPr>
          <p:cNvPr id="8" name="Segnaposto contenuto 7"/>
          <p:cNvSpPr>
            <a:spLocks noGrp="1"/>
          </p:cNvSpPr>
          <p:nvPr>
            <p:ph sz="half" idx="2"/>
          </p:nvPr>
        </p:nvSpPr>
        <p:spPr>
          <a:xfrm>
            <a:off x="467544" y="1484784"/>
            <a:ext cx="8219256" cy="4226331"/>
          </a:xfrm>
        </p:spPr>
        <p:txBody>
          <a:bodyPr>
            <a:normAutofit fontScale="92500"/>
          </a:bodyPr>
          <a:lstStyle/>
          <a:p>
            <a:pPr marL="0" algn="just">
              <a:lnSpc>
                <a:spcPct val="120000"/>
              </a:lnSpc>
              <a:spcBef>
                <a:spcPts val="0"/>
              </a:spcBef>
              <a:buNone/>
            </a:pPr>
            <a:endParaRPr lang="it-IT" sz="3200" i="1" dirty="0" smtClean="0">
              <a:solidFill>
                <a:srgbClr val="CC0000"/>
              </a:solidFill>
              <a:effectLst>
                <a:outerShdw blurRad="38100" dist="38100" dir="2700000" algn="tl">
                  <a:srgbClr val="000000"/>
                </a:outerShdw>
              </a:effectLst>
            </a:endParaRPr>
          </a:p>
          <a:p>
            <a:pPr marL="0" algn="just">
              <a:lnSpc>
                <a:spcPct val="120000"/>
              </a:lnSpc>
              <a:spcBef>
                <a:spcPts val="0"/>
              </a:spcBef>
              <a:buNone/>
            </a:pPr>
            <a:endParaRPr lang="it-IT" sz="3200" i="1" dirty="0" smtClean="0">
              <a:solidFill>
                <a:srgbClr val="CC0000"/>
              </a:solidFill>
              <a:effectLst>
                <a:outerShdw blurRad="38100" dist="38100" dir="2700000" algn="tl">
                  <a:srgbClr val="000000"/>
                </a:outerShdw>
              </a:effectLst>
            </a:endParaRPr>
          </a:p>
          <a:p>
            <a:pPr marL="0" algn="ctr">
              <a:lnSpc>
                <a:spcPct val="120000"/>
              </a:lnSpc>
              <a:spcBef>
                <a:spcPts val="0"/>
              </a:spcBef>
              <a:buNone/>
            </a:pPr>
            <a:r>
              <a:rPr lang="it-IT" sz="5400" i="1" dirty="0" smtClean="0">
                <a:solidFill>
                  <a:srgbClr val="CC0000"/>
                </a:solidFill>
                <a:effectLst>
                  <a:outerShdw blurRad="38100" dist="38100" dir="2700000" algn="tl">
                    <a:srgbClr val="000000"/>
                  </a:outerShdw>
                </a:effectLst>
              </a:rPr>
              <a:t>Grazie per l’attenzione</a:t>
            </a:r>
            <a:endParaRPr lang="it-IT" sz="5400"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0859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3131840" y="116633"/>
            <a:ext cx="3384376" cy="1800200"/>
          </a:xfrm>
        </p:spPr>
        <p:txBody>
          <a:bodyPr>
            <a:noAutofit/>
          </a:bodyPr>
          <a:lstStyle/>
          <a:p>
            <a:r>
              <a:rPr lang="it-IT" sz="1800" i="1" dirty="0" smtClean="0">
                <a:solidFill>
                  <a:schemeClr val="tx2"/>
                </a:solidFill>
              </a:rPr>
              <a:t>«Dall’essere di Parmenide al valore della persona: tra storia e medicina legale della Pubblica Amministrazione» </a:t>
            </a:r>
            <a:endParaRPr lang="it-IT" sz="1800" i="1" dirty="0">
              <a:solidFill>
                <a:schemeClr val="tx2"/>
              </a:solidFill>
            </a:endParaRPr>
          </a:p>
        </p:txBody>
      </p:sp>
      <p:sp>
        <p:nvSpPr>
          <p:cNvPr id="3" name="Sottotitolo 2"/>
          <p:cNvSpPr>
            <a:spLocks noGrp="1"/>
          </p:cNvSpPr>
          <p:nvPr>
            <p:ph type="subTitle" idx="1"/>
          </p:nvPr>
        </p:nvSpPr>
        <p:spPr>
          <a:xfrm>
            <a:off x="500034" y="1903152"/>
            <a:ext cx="7816952" cy="4669120"/>
          </a:xfrm>
        </p:spPr>
        <p:txBody>
          <a:bodyPr>
            <a:normAutofit fontScale="77500" lnSpcReduction="20000"/>
          </a:bodyPr>
          <a:lstStyle/>
          <a:p>
            <a:endParaRPr lang="it-IT" dirty="0" smtClean="0"/>
          </a:p>
          <a:p>
            <a:r>
              <a:rPr lang="it-IT" dirty="0" smtClean="0">
                <a:solidFill>
                  <a:srgbClr val="FF0000"/>
                </a:solidFill>
              </a:rPr>
              <a:t>Prof. Mariano Paternoster</a:t>
            </a:r>
          </a:p>
          <a:p>
            <a:endParaRPr lang="it-IT" sz="1400" dirty="0" smtClean="0">
              <a:solidFill>
                <a:schemeClr val="tx2"/>
              </a:solidFill>
            </a:endParaRPr>
          </a:p>
          <a:p>
            <a:r>
              <a:rPr lang="it-IT" sz="2600" dirty="0" smtClean="0">
                <a:solidFill>
                  <a:schemeClr val="tx2"/>
                </a:solidFill>
              </a:rPr>
              <a:t>Dipartimento di Scienze </a:t>
            </a:r>
            <a:r>
              <a:rPr lang="it-IT" sz="2600" dirty="0" err="1" smtClean="0">
                <a:solidFill>
                  <a:schemeClr val="tx2"/>
                </a:solidFill>
              </a:rPr>
              <a:t>Biomediche</a:t>
            </a:r>
            <a:r>
              <a:rPr lang="it-IT" sz="2600" dirty="0" smtClean="0">
                <a:solidFill>
                  <a:schemeClr val="tx2"/>
                </a:solidFill>
              </a:rPr>
              <a:t> Avanzate</a:t>
            </a:r>
          </a:p>
          <a:p>
            <a:r>
              <a:rPr lang="it-IT" sz="2600" dirty="0" smtClean="0">
                <a:solidFill>
                  <a:schemeClr val="tx2"/>
                </a:solidFill>
              </a:rPr>
              <a:t>Università degli Studi di Napoli Federico II</a:t>
            </a:r>
          </a:p>
          <a:p>
            <a:r>
              <a:rPr lang="it-IT" sz="2600" dirty="0" smtClean="0">
                <a:solidFill>
                  <a:schemeClr val="tx2"/>
                </a:solidFill>
              </a:rPr>
              <a:t>(Dir. Prof. C. Buccelli)</a:t>
            </a:r>
          </a:p>
          <a:p>
            <a:endParaRPr lang="it-IT" dirty="0" smtClean="0">
              <a:solidFill>
                <a:schemeClr val="tx2"/>
              </a:solidFill>
            </a:endParaRPr>
          </a:p>
          <a:p>
            <a:r>
              <a:rPr lang="it-IT" b="1" dirty="0" smtClean="0">
                <a:solidFill>
                  <a:srgbClr val="FF0000"/>
                </a:solidFill>
              </a:rPr>
              <a:t>LA CTU E LA CTP MEDICO-LEGALE NEL CONTENZIOSO</a:t>
            </a:r>
          </a:p>
          <a:p>
            <a:r>
              <a:rPr lang="it-IT" b="1" dirty="0" smtClean="0">
                <a:solidFill>
                  <a:srgbClr val="FF0000"/>
                </a:solidFill>
              </a:rPr>
              <a:t>DELLA PUBBLICA AMMINISTRAZIONE</a:t>
            </a:r>
          </a:p>
          <a:p>
            <a:endParaRPr lang="it-IT" dirty="0" smtClean="0"/>
          </a:p>
          <a:p>
            <a:endParaRPr lang="it-IT" dirty="0"/>
          </a:p>
          <a:p>
            <a:endParaRPr lang="it-IT" dirty="0" smtClean="0"/>
          </a:p>
          <a:p>
            <a:endParaRPr lang="it-IT" dirty="0"/>
          </a:p>
          <a:p>
            <a:pPr lvl="1"/>
            <a:r>
              <a:rPr lang="it-IT" sz="1600" dirty="0" smtClean="0">
                <a:solidFill>
                  <a:schemeClr val="tx2"/>
                </a:solidFill>
              </a:rPr>
              <a:t>Ascea – </a:t>
            </a:r>
            <a:r>
              <a:rPr lang="it-IT" sz="1600" dirty="0" err="1" smtClean="0">
                <a:solidFill>
                  <a:schemeClr val="tx2"/>
                </a:solidFill>
              </a:rPr>
              <a:t>Casalvelino</a:t>
            </a:r>
            <a:r>
              <a:rPr lang="it-IT" sz="1600" dirty="0" smtClean="0">
                <a:solidFill>
                  <a:schemeClr val="tx2"/>
                </a:solidFill>
              </a:rPr>
              <a:t> 28-29-30 settembre 2016</a:t>
            </a:r>
          </a:p>
          <a:p>
            <a:r>
              <a:rPr lang="it-IT" sz="2000" dirty="0" smtClean="0">
                <a:solidFill>
                  <a:schemeClr val="tx2"/>
                </a:solidFill>
              </a:rPr>
              <a:t>Associazione nazionale di Medicina Legale per la Pubblica Amministrazione</a:t>
            </a:r>
          </a:p>
          <a:p>
            <a:r>
              <a:rPr lang="it-IT" sz="2000" dirty="0" smtClean="0">
                <a:solidFill>
                  <a:schemeClr val="tx2"/>
                </a:solidFill>
              </a:rPr>
              <a:t>I Congresso Nazionale </a:t>
            </a:r>
            <a:endParaRPr lang="it-IT" sz="2000" dirty="0">
              <a:solidFill>
                <a:schemeClr val="tx2"/>
              </a:solidFill>
            </a:endParaRPr>
          </a:p>
        </p:txBody>
      </p:sp>
      <p:pic>
        <p:nvPicPr>
          <p:cNvPr id="1026"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742" y="332656"/>
            <a:ext cx="1944216"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2520280"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31" descr="sigillo.jpg"/>
          <p:cNvPicPr>
            <a:picLocks noChangeAspect="1"/>
          </p:cNvPicPr>
          <p:nvPr/>
        </p:nvPicPr>
        <p:blipFill>
          <a:blip r:embed="rId4"/>
          <a:srcRect/>
          <a:stretch>
            <a:fillRect/>
          </a:stretch>
        </p:blipFill>
        <p:spPr bwMode="auto">
          <a:xfrm>
            <a:off x="8642350" y="6357938"/>
            <a:ext cx="430213" cy="428625"/>
          </a:xfrm>
          <a:prstGeom prst="rect">
            <a:avLst/>
          </a:prstGeom>
          <a:noFill/>
          <a:ln w="9525">
            <a:noFill/>
            <a:miter lim="800000"/>
            <a:headEnd/>
            <a:tailEnd/>
          </a:ln>
        </p:spPr>
      </p:pic>
    </p:spTree>
    <p:extLst>
      <p:ext uri="{BB962C8B-B14F-4D97-AF65-F5344CB8AC3E}">
        <p14:creationId xmlns:p14="http://schemas.microsoft.com/office/powerpoint/2010/main" val="22220336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428596" y="571512"/>
            <a:ext cx="8281988" cy="4572000"/>
          </a:xfrm>
          <a:prstGeom prst="rect">
            <a:avLst/>
          </a:prstGeom>
          <a:noFill/>
          <a:ln w="9525" cap="flat">
            <a:noFill/>
            <a:round/>
            <a:headEnd/>
            <a:tailEnd/>
          </a:ln>
          <a:effectLst/>
        </p:spPr>
        <p:txBody>
          <a:bodyPr/>
          <a:lstStyle/>
          <a:p>
            <a:pPr algn="just">
              <a:lnSpc>
                <a:spcPct val="110000"/>
              </a:lnSpc>
              <a:spcBef>
                <a:spcPts val="65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it-IT" sz="2600" b="1" dirty="0">
                <a:solidFill>
                  <a:schemeClr val="tx2">
                    <a:lumMod val="50000"/>
                  </a:schemeClr>
                </a:solidFill>
                <a:latin typeface="Comic Sans MS" pitchFamily="64" charset="0"/>
              </a:rPr>
              <a:t>La consulenza tecnica (di ufficio e non) </a:t>
            </a:r>
            <a:r>
              <a:rPr lang="it-IT" sz="2600" b="1" dirty="0" err="1" smtClean="0">
                <a:solidFill>
                  <a:schemeClr val="tx2">
                    <a:lumMod val="50000"/>
                  </a:schemeClr>
                </a:solidFill>
                <a:latin typeface="Comic Sans MS" pitchFamily="64" charset="0"/>
              </a:rPr>
              <a:t>NON</a:t>
            </a:r>
            <a:r>
              <a:rPr lang="it-IT" sz="2600" b="1" dirty="0" smtClean="0">
                <a:solidFill>
                  <a:schemeClr val="tx2">
                    <a:lumMod val="50000"/>
                  </a:schemeClr>
                </a:solidFill>
                <a:latin typeface="Comic Sans MS" pitchFamily="64" charset="0"/>
              </a:rPr>
              <a:t> </a:t>
            </a:r>
            <a:r>
              <a:rPr lang="it-IT" sz="2600" b="1" dirty="0">
                <a:solidFill>
                  <a:schemeClr val="tx2">
                    <a:lumMod val="50000"/>
                  </a:schemeClr>
                </a:solidFill>
                <a:latin typeface="Comic Sans MS" pitchFamily="64" charset="0"/>
              </a:rPr>
              <a:t>è semplicemente un parere tecnico motivato di un esperto che riconduce un evento biologico sub specie </a:t>
            </a:r>
            <a:r>
              <a:rPr lang="it-IT" sz="2600" b="1" dirty="0" err="1">
                <a:solidFill>
                  <a:schemeClr val="tx2">
                    <a:lumMod val="50000"/>
                  </a:schemeClr>
                </a:solidFill>
                <a:latin typeface="Comic Sans MS" pitchFamily="64" charset="0"/>
              </a:rPr>
              <a:t>juris</a:t>
            </a:r>
            <a:r>
              <a:rPr lang="it-IT" sz="2600" b="1" dirty="0">
                <a:solidFill>
                  <a:schemeClr val="tx2">
                    <a:lumMod val="50000"/>
                  </a:schemeClr>
                </a:solidFill>
                <a:latin typeface="Comic Sans MS" pitchFamily="64" charset="0"/>
              </a:rPr>
              <a:t>.</a:t>
            </a:r>
          </a:p>
          <a:p>
            <a:pPr algn="just">
              <a:lnSpc>
                <a:spcPct val="70000"/>
              </a:lnSpc>
              <a:spcBef>
                <a:spcPts val="65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it-IT" sz="2600" b="1" dirty="0">
              <a:solidFill>
                <a:schemeClr val="tx2">
                  <a:lumMod val="50000"/>
                </a:schemeClr>
              </a:solidFill>
              <a:latin typeface="Comic Sans MS" pitchFamily="64" charset="0"/>
            </a:endParaRPr>
          </a:p>
          <a:p>
            <a:pPr algn="just">
              <a:lnSpc>
                <a:spcPct val="110000"/>
              </a:lnSpc>
              <a:spcBef>
                <a:spcPts val="65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it-IT" sz="2600" b="1" dirty="0">
                <a:solidFill>
                  <a:schemeClr val="tx2">
                    <a:lumMod val="50000"/>
                  </a:schemeClr>
                </a:solidFill>
                <a:latin typeface="Comic Sans MS" pitchFamily="64" charset="0"/>
              </a:rPr>
              <a:t>È anche e soprattutto, nella sua vera essenza, una prestazione professionale intimamente sottesa da forti </a:t>
            </a:r>
            <a:r>
              <a:rPr lang="it-IT" sz="2600" b="1" dirty="0" smtClean="0">
                <a:solidFill>
                  <a:schemeClr val="tx2">
                    <a:lumMod val="50000"/>
                  </a:schemeClr>
                </a:solidFill>
                <a:latin typeface="Comic Sans MS" pitchFamily="64" charset="0"/>
              </a:rPr>
              <a:t>VALORI ETICO-DEONTOLOGICI E TECNICO-SCIENTIFICI </a:t>
            </a:r>
            <a:r>
              <a:rPr lang="it-IT" sz="2600" b="1" dirty="0">
                <a:solidFill>
                  <a:schemeClr val="tx2">
                    <a:lumMod val="50000"/>
                  </a:schemeClr>
                </a:solidFill>
                <a:latin typeface="Comic Sans MS" pitchFamily="64" charset="0"/>
              </a:rPr>
              <a:t>il cui rispetto si esprime attraverso specifica cultura e metodo peculiare.</a:t>
            </a:r>
          </a:p>
        </p:txBody>
      </p:sp>
      <p:pic>
        <p:nvPicPr>
          <p:cNvPr id="9"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0"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3784489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682824"/>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2000" dirty="0" smtClean="0">
                <a:solidFill>
                  <a:srgbClr val="FFFF00"/>
                </a:solidFill>
                <a:latin typeface="+mn-lt"/>
              </a:rPr>
              <a:t>DECRETO 12</a:t>
            </a:r>
            <a:r>
              <a:rPr lang="it-IT" sz="2000" dirty="0">
                <a:solidFill>
                  <a:srgbClr val="FFFF00"/>
                </a:solidFill>
                <a:latin typeface="+mn-lt"/>
              </a:rPr>
              <a:t>-02-2004 n° - Min. Economia e Finanze</a:t>
            </a:r>
            <a:r>
              <a:rPr lang="it-IT" sz="1600" dirty="0">
                <a:solidFill>
                  <a:srgbClr val="CC0000"/>
                </a:solidFill>
              </a:rPr>
              <a:t/>
            </a:r>
            <a:br>
              <a:rPr lang="it-IT" sz="1600" dirty="0">
                <a:solidFill>
                  <a:srgbClr val="CC0000"/>
                </a:solidFill>
              </a:rPr>
            </a:br>
            <a:r>
              <a:rPr lang="it-IT" sz="1600" i="1" dirty="0">
                <a:solidFill>
                  <a:schemeClr val="tx1"/>
                </a:solidFill>
                <a:latin typeface="+mn-lt"/>
              </a:rPr>
              <a:t>Decreto interministeriale sui Criteri organizzativi per l'assegnazione delle domande agli organismi di accertamento sanitario di cui all'art. 9 DPR 29.10.01, n. 461, ed approvazione dei modelli di verbale utilizzabili</a:t>
            </a:r>
            <a:endParaRPr lang="it-IT" sz="1600" dirty="0">
              <a:solidFill>
                <a:schemeClr val="tx1"/>
              </a:solidFill>
              <a:effectLst>
                <a:outerShdw blurRad="38100" dist="38100" dir="2700000" algn="tl">
                  <a:srgbClr val="C0C0C0"/>
                </a:outerShdw>
              </a:effectLst>
              <a:latin typeface="+mn-lt"/>
            </a:endParaRPr>
          </a:p>
        </p:txBody>
      </p:sp>
      <p:sp>
        <p:nvSpPr>
          <p:cNvPr id="3" name="Sottotitolo 2"/>
          <p:cNvSpPr>
            <a:spLocks noGrp="1"/>
          </p:cNvSpPr>
          <p:nvPr>
            <p:ph type="subTitle" idx="1"/>
          </p:nvPr>
        </p:nvSpPr>
        <p:spPr>
          <a:xfrm>
            <a:off x="323528" y="1556792"/>
            <a:ext cx="8496944" cy="4464496"/>
          </a:xfrm>
        </p:spPr>
        <p:txBody>
          <a:bodyPr>
            <a:noAutofit/>
          </a:bodyPr>
          <a:lstStyle/>
          <a:p>
            <a:pPr algn="just"/>
            <a:endParaRPr lang="it-IT" sz="1700" dirty="0"/>
          </a:p>
          <a:p>
            <a:pPr algn="ctr"/>
            <a:r>
              <a:rPr lang="en-US" sz="1700" dirty="0"/>
              <a:t>Art. 8.</a:t>
            </a:r>
          </a:p>
          <a:p>
            <a:pPr algn="ctr"/>
            <a:r>
              <a:rPr lang="it-IT" sz="1700" dirty="0">
                <a:solidFill>
                  <a:srgbClr val="FFFF00"/>
                </a:solidFill>
              </a:rPr>
              <a:t>Commissione medica di seconda istanza</a:t>
            </a:r>
          </a:p>
          <a:p>
            <a:pPr algn="ctr"/>
            <a:r>
              <a:rPr lang="en-US" sz="2000" dirty="0"/>
              <a:t> </a:t>
            </a:r>
          </a:p>
          <a:p>
            <a:pPr algn="just"/>
            <a:r>
              <a:rPr lang="it-IT" sz="1700" dirty="0" smtClean="0"/>
              <a:t>“</a:t>
            </a:r>
            <a:r>
              <a:rPr lang="en-US" sz="1700" i="1" dirty="0" smtClean="0"/>
              <a:t>…</a:t>
            </a:r>
            <a:r>
              <a:rPr lang="it-IT" sz="1700" i="1" dirty="0" smtClean="0"/>
              <a:t>La </a:t>
            </a:r>
            <a:r>
              <a:rPr lang="it-IT" sz="1700" i="1" dirty="0"/>
              <a:t>Commissione medica di seconda istanza effettua gli accertamenti sanitari ed esprime i giudizi di competenza nei confronti dei dipendenti, con le stesse modalità previste </a:t>
            </a:r>
            <a:r>
              <a:rPr lang="it-IT" sz="1700" i="1" dirty="0" smtClean="0"/>
              <a:t> dall’art.6 del regolamento (461/2001, </a:t>
            </a:r>
            <a:r>
              <a:rPr lang="it-IT" sz="1700" i="1" dirty="0" err="1" smtClean="0"/>
              <a:t>ndR</a:t>
            </a:r>
            <a:r>
              <a:rPr lang="it-IT" sz="1700" i="1" dirty="0" smtClean="0"/>
              <a:t>) e dagli articoli 6 e 7 del presente decreto</a:t>
            </a:r>
            <a:r>
              <a:rPr lang="en-US" sz="1700" i="1" dirty="0" smtClean="0"/>
              <a:t>…</a:t>
            </a:r>
            <a:r>
              <a:rPr lang="en-US" sz="1700" dirty="0" smtClean="0"/>
              <a:t>”</a:t>
            </a:r>
            <a:endParaRPr lang="it-IT" sz="1700" dirty="0" smtClean="0"/>
          </a:p>
          <a:p>
            <a:endParaRPr lang="it-IT" sz="2000" dirty="0" smtClean="0"/>
          </a:p>
          <a:p>
            <a:pPr algn="just"/>
            <a:r>
              <a:rPr lang="it-IT" sz="1700" b="1" dirty="0" smtClean="0"/>
              <a:t>Inoltre:</a:t>
            </a:r>
            <a:endParaRPr lang="it-IT" sz="1700" b="1" dirty="0"/>
          </a:p>
          <a:p>
            <a:pPr algn="just"/>
            <a:r>
              <a:rPr lang="it-IT" sz="1700" b="1" dirty="0" smtClean="0"/>
              <a:t>- La </a:t>
            </a:r>
            <a:r>
              <a:rPr lang="it-IT" sz="1700" b="1" dirty="0">
                <a:solidFill>
                  <a:srgbClr val="FFFF00"/>
                </a:solidFill>
              </a:rPr>
              <a:t>competenza territoriale</a:t>
            </a:r>
            <a:r>
              <a:rPr lang="it-IT" sz="1700" b="1" dirty="0"/>
              <a:t> delle CMO e delle CM di 2a istanza </a:t>
            </a:r>
            <a:r>
              <a:rPr lang="it-IT" sz="1700" b="1" dirty="0" err="1"/>
              <a:t>e'</a:t>
            </a:r>
            <a:r>
              <a:rPr lang="it-IT" sz="1700" b="1" dirty="0"/>
              <a:t> indicata nelle tabelle in allegato D. </a:t>
            </a:r>
            <a:endParaRPr lang="it-IT" sz="1700" dirty="0" smtClean="0"/>
          </a:p>
          <a:p>
            <a:pPr algn="just">
              <a:spcBef>
                <a:spcPts val="1800"/>
              </a:spcBef>
              <a:buFontTx/>
              <a:buChar char="-"/>
            </a:pPr>
            <a:r>
              <a:rPr lang="it-IT" sz="1700" b="1" dirty="0" smtClean="0"/>
              <a:t>Con </a:t>
            </a:r>
            <a:r>
              <a:rPr lang="it-IT" sz="1700" b="1" dirty="0"/>
              <a:t>decreto del M.D., non avente natura regolamentare, potranno essere apportate modifiche alle </a:t>
            </a:r>
            <a:r>
              <a:rPr lang="it-IT" sz="1700" b="1" dirty="0" smtClean="0"/>
              <a:t>suddette Tabelle </a:t>
            </a:r>
            <a:r>
              <a:rPr lang="it-IT" sz="1700" b="1" dirty="0"/>
              <a:t>(...) </a:t>
            </a:r>
            <a:endParaRPr lang="it-IT" sz="1700" b="1" dirty="0" smtClean="0"/>
          </a:p>
          <a:p>
            <a:pPr algn="ctr"/>
            <a:endParaRPr lang="it-IT" sz="1100" dirty="0" smtClean="0">
              <a:solidFill>
                <a:schemeClr val="tx2"/>
              </a:solidFill>
            </a:endParaRPr>
          </a:p>
          <a:p>
            <a:pPr algn="ctr">
              <a:spcBef>
                <a:spcPts val="30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a:p>
            <a:pPr algn="just">
              <a:buFontTx/>
              <a:buChar char="-"/>
            </a:pPr>
            <a:endParaRPr lang="it-IT" sz="1100" dirty="0" smtClean="0">
              <a:solidFill>
                <a:schemeClr val="tx2"/>
              </a:solidFill>
            </a:endParaRPr>
          </a:p>
          <a:p>
            <a:pPr algn="just"/>
            <a:endParaRPr lang="it-IT" sz="1700" b="1" dirty="0" smtClean="0"/>
          </a:p>
          <a:p>
            <a:pPr algn="just">
              <a:buFontTx/>
              <a:buChar char="-"/>
            </a:pPr>
            <a:endParaRPr lang="it-IT" sz="1700" b="1" dirty="0" smtClean="0"/>
          </a:p>
          <a:p>
            <a:pPr algn="just">
              <a:buFontTx/>
              <a:buChar char="-"/>
            </a:pPr>
            <a:endParaRPr lang="it-IT" sz="1700" dirty="0"/>
          </a:p>
          <a:p>
            <a:pPr marR="0" algn="just"/>
            <a:endParaRPr lang="it-IT" sz="2000" dirty="0" smtClean="0">
              <a:effectLst>
                <a:outerShdw blurRad="38100" dist="38100" dir="2700000" algn="tl">
                  <a:srgbClr val="000000"/>
                </a:outerShdw>
              </a:effectLst>
              <a:latin typeface="Calibri" pitchFamily="34" charset="0"/>
            </a:endParaRPr>
          </a:p>
        </p:txBody>
      </p:sp>
      <p:pic>
        <p:nvPicPr>
          <p:cNvPr id="5"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879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
          <p:cNvSpPr txBox="1">
            <a:spLocks noChangeArrowheads="1"/>
          </p:cNvSpPr>
          <p:nvPr/>
        </p:nvSpPr>
        <p:spPr bwMode="auto">
          <a:xfrm>
            <a:off x="357158" y="142852"/>
            <a:ext cx="8458200" cy="534988"/>
          </a:xfrm>
          <a:prstGeom prst="rect">
            <a:avLst/>
          </a:prstGeom>
          <a:noFill/>
          <a:ln w="9525" cap="flat">
            <a:noFill/>
            <a:round/>
            <a:headEnd/>
            <a:tailEnd/>
          </a:ln>
          <a:effectLst/>
        </p:spPr>
        <p:txBody>
          <a:bodyPr anchor="ctr" anchorCtr="1"/>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200" b="1" dirty="0" smtClean="0">
                <a:solidFill>
                  <a:srgbClr val="FF0000"/>
                </a:solidFill>
                <a:latin typeface="Comic Sans MS" pitchFamily="64" charset="0"/>
              </a:rPr>
              <a:t>La qualità professionale del consulente tecnico</a:t>
            </a:r>
            <a:endParaRPr lang="it-IT" sz="2200" b="1" dirty="0">
              <a:solidFill>
                <a:srgbClr val="FF0000"/>
              </a:solidFill>
              <a:latin typeface="Comic Sans MS" pitchFamily="64" charset="0"/>
            </a:endParaRPr>
          </a:p>
        </p:txBody>
      </p:sp>
      <p:sp>
        <p:nvSpPr>
          <p:cNvPr id="10" name="Text Box 2"/>
          <p:cNvSpPr txBox="1">
            <a:spLocks noChangeArrowheads="1"/>
          </p:cNvSpPr>
          <p:nvPr/>
        </p:nvSpPr>
        <p:spPr bwMode="auto">
          <a:xfrm>
            <a:off x="0" y="741383"/>
            <a:ext cx="9001156" cy="5616575"/>
          </a:xfrm>
          <a:prstGeom prst="rect">
            <a:avLst/>
          </a:prstGeom>
          <a:noFill/>
          <a:ln w="9525" cap="flat">
            <a:noFill/>
            <a:round/>
            <a:headEnd/>
            <a:tailEnd/>
          </a:ln>
          <a:effectLst/>
        </p:spPr>
        <p:txBody>
          <a:bodyPr/>
          <a:lstStyle/>
          <a:p>
            <a:pPr marL="268288" indent="-268288" algn="just">
              <a:spcBef>
                <a:spcPts val="500"/>
              </a:spcBef>
              <a:buClr>
                <a:srgbClr val="FF0000"/>
              </a:buClr>
              <a:buSzPct val="70000"/>
              <a:buFont typeface="Wingdings" charset="2"/>
              <a:buChar char=""/>
              <a:tabLst>
                <a:tab pos="838200" algn="l"/>
                <a:tab pos="1752600" algn="l"/>
                <a:tab pos="2667000" algn="l"/>
                <a:tab pos="3581400" algn="l"/>
                <a:tab pos="4495800" algn="l"/>
                <a:tab pos="5410200" algn="l"/>
                <a:tab pos="6324600" algn="l"/>
                <a:tab pos="7239000" algn="l"/>
                <a:tab pos="8153400" algn="l"/>
                <a:tab pos="9067800" algn="l"/>
                <a:tab pos="9982200" algn="l"/>
              </a:tabLst>
            </a:pPr>
            <a:r>
              <a:rPr lang="it-IT" b="1" dirty="0">
                <a:solidFill>
                  <a:schemeClr val="tx2">
                    <a:lumMod val="50000"/>
                  </a:schemeClr>
                </a:solidFill>
                <a:latin typeface="Comic Sans MS" pitchFamily="64" charset="0"/>
              </a:rPr>
              <a:t>necessaria competenza generale;</a:t>
            </a:r>
          </a:p>
          <a:p>
            <a:pPr marL="268288" indent="-268288" algn="just">
              <a:spcBef>
                <a:spcPts val="500"/>
              </a:spcBef>
              <a:buClr>
                <a:srgbClr val="FF0000"/>
              </a:buClr>
              <a:buSzPct val="70000"/>
              <a:buFont typeface="Wingdings" charset="2"/>
              <a:buChar char=""/>
              <a:tabLst>
                <a:tab pos="838200" algn="l"/>
                <a:tab pos="1752600" algn="l"/>
                <a:tab pos="2667000" algn="l"/>
                <a:tab pos="3581400" algn="l"/>
                <a:tab pos="4495800" algn="l"/>
                <a:tab pos="5410200" algn="l"/>
                <a:tab pos="6324600" algn="l"/>
                <a:tab pos="7239000" algn="l"/>
                <a:tab pos="8153400" algn="l"/>
                <a:tab pos="9067800" algn="l"/>
                <a:tab pos="9982200" algn="l"/>
              </a:tabLst>
            </a:pPr>
            <a:r>
              <a:rPr lang="it-IT" b="1" dirty="0">
                <a:solidFill>
                  <a:schemeClr val="tx2">
                    <a:lumMod val="50000"/>
                  </a:schemeClr>
                </a:solidFill>
                <a:latin typeface="Comic Sans MS" pitchFamily="64" charset="0"/>
              </a:rPr>
              <a:t>capacità di rispondere alle richieste del giurista, collaborando -anche in via preliminare- alla individuazione delle competenze necessarie all’indagine richiesta;</a:t>
            </a:r>
          </a:p>
          <a:p>
            <a:pPr marL="268288" indent="-268288" algn="just">
              <a:spcBef>
                <a:spcPts val="500"/>
              </a:spcBef>
              <a:buClr>
                <a:srgbClr val="FF0000"/>
              </a:buClr>
              <a:buSzPct val="70000"/>
              <a:buFont typeface="Wingdings" charset="2"/>
              <a:buChar char=""/>
              <a:tabLst>
                <a:tab pos="838200" algn="l"/>
                <a:tab pos="1752600" algn="l"/>
                <a:tab pos="2667000" algn="l"/>
                <a:tab pos="3581400" algn="l"/>
                <a:tab pos="4495800" algn="l"/>
                <a:tab pos="5410200" algn="l"/>
                <a:tab pos="6324600" algn="l"/>
                <a:tab pos="7239000" algn="l"/>
                <a:tab pos="8153400" algn="l"/>
                <a:tab pos="9067800" algn="l"/>
                <a:tab pos="9982200" algn="l"/>
              </a:tabLst>
            </a:pPr>
            <a:r>
              <a:rPr lang="it-IT" b="1" dirty="0">
                <a:solidFill>
                  <a:schemeClr val="tx2">
                    <a:lumMod val="50000"/>
                  </a:schemeClr>
                </a:solidFill>
                <a:latin typeface="Comic Sans MS" pitchFamily="64" charset="0"/>
              </a:rPr>
              <a:t>formazione al lavoro interdisciplinare;</a:t>
            </a:r>
          </a:p>
          <a:p>
            <a:pPr marL="268288" indent="-268288" algn="just">
              <a:spcBef>
                <a:spcPts val="500"/>
              </a:spcBef>
              <a:buClr>
                <a:srgbClr val="FF0000"/>
              </a:buClr>
              <a:buSzPct val="70000"/>
              <a:buFont typeface="Wingdings" charset="2"/>
              <a:buChar char=""/>
              <a:tabLst>
                <a:tab pos="838200" algn="l"/>
                <a:tab pos="1752600" algn="l"/>
                <a:tab pos="2667000" algn="l"/>
                <a:tab pos="3581400" algn="l"/>
                <a:tab pos="4495800" algn="l"/>
                <a:tab pos="5410200" algn="l"/>
                <a:tab pos="6324600" algn="l"/>
                <a:tab pos="7239000" algn="l"/>
                <a:tab pos="8153400" algn="l"/>
                <a:tab pos="9067800" algn="l"/>
                <a:tab pos="9982200" algn="l"/>
              </a:tabLst>
            </a:pPr>
            <a:r>
              <a:rPr lang="it-IT" b="1" dirty="0">
                <a:solidFill>
                  <a:schemeClr val="tx2">
                    <a:lumMod val="50000"/>
                  </a:schemeClr>
                </a:solidFill>
                <a:latin typeface="Comic Sans MS" pitchFamily="64" charset="0"/>
              </a:rPr>
              <a:t>rigore morale in grado di evitare impostazioni precostituite e di comodo;</a:t>
            </a:r>
          </a:p>
          <a:p>
            <a:pPr marL="268288" indent="-268288" algn="just">
              <a:spcBef>
                <a:spcPts val="500"/>
              </a:spcBef>
              <a:buClr>
                <a:srgbClr val="FF0000"/>
              </a:buClr>
              <a:buSzPct val="70000"/>
              <a:buFont typeface="Wingdings" charset="2"/>
              <a:buChar char=""/>
              <a:tabLst>
                <a:tab pos="838200" algn="l"/>
                <a:tab pos="1752600" algn="l"/>
                <a:tab pos="2667000" algn="l"/>
                <a:tab pos="3581400" algn="l"/>
                <a:tab pos="4495800" algn="l"/>
                <a:tab pos="5410200" algn="l"/>
                <a:tab pos="6324600" algn="l"/>
                <a:tab pos="7239000" algn="l"/>
                <a:tab pos="8153400" algn="l"/>
                <a:tab pos="9067800" algn="l"/>
                <a:tab pos="9982200" algn="l"/>
              </a:tabLst>
            </a:pPr>
            <a:r>
              <a:rPr lang="it-IT" b="1" dirty="0">
                <a:solidFill>
                  <a:schemeClr val="tx2">
                    <a:lumMod val="50000"/>
                  </a:schemeClr>
                </a:solidFill>
                <a:latin typeface="Comic Sans MS" pitchFamily="64" charset="0"/>
              </a:rPr>
              <a:t>competenza ed autorevolezza in grado di contribuire alla formazione dei quesiti;</a:t>
            </a:r>
          </a:p>
          <a:p>
            <a:pPr marL="268288" indent="-268288" algn="just">
              <a:spcBef>
                <a:spcPts val="500"/>
              </a:spcBef>
              <a:buClr>
                <a:srgbClr val="FF0000"/>
              </a:buClr>
              <a:buSzPct val="70000"/>
              <a:buFont typeface="Wingdings" charset="2"/>
              <a:buChar char=""/>
              <a:tabLst>
                <a:tab pos="838200" algn="l"/>
                <a:tab pos="1752600" algn="l"/>
                <a:tab pos="2667000" algn="l"/>
                <a:tab pos="3581400" algn="l"/>
                <a:tab pos="4495800" algn="l"/>
                <a:tab pos="5410200" algn="l"/>
                <a:tab pos="6324600" algn="l"/>
                <a:tab pos="7239000" algn="l"/>
                <a:tab pos="8153400" algn="l"/>
                <a:tab pos="9067800" algn="l"/>
                <a:tab pos="9982200" algn="l"/>
              </a:tabLst>
            </a:pPr>
            <a:r>
              <a:rPr lang="it-IT" b="1" dirty="0">
                <a:solidFill>
                  <a:schemeClr val="tx2">
                    <a:lumMod val="50000"/>
                  </a:schemeClr>
                </a:solidFill>
                <a:latin typeface="Comic Sans MS" pitchFamily="64" charset="0"/>
              </a:rPr>
              <a:t>cultura medica e giuridica adeguate a cogliere, nel corso dell’indagine, aspetti non previsti e di possibile rilevanza giuridica, valutandone la collocazione sotto il profilo processuale;</a:t>
            </a:r>
          </a:p>
          <a:p>
            <a:pPr marL="268288" indent="-268288" algn="just">
              <a:spcBef>
                <a:spcPts val="500"/>
              </a:spcBef>
              <a:buClr>
                <a:srgbClr val="FF0000"/>
              </a:buClr>
              <a:buSzPct val="70000"/>
              <a:buFont typeface="Wingdings" charset="2"/>
              <a:buChar char=""/>
              <a:tabLst>
                <a:tab pos="838200" algn="l"/>
                <a:tab pos="1752600" algn="l"/>
                <a:tab pos="2667000" algn="l"/>
                <a:tab pos="3581400" algn="l"/>
                <a:tab pos="4495800" algn="l"/>
                <a:tab pos="5410200" algn="l"/>
                <a:tab pos="6324600" algn="l"/>
                <a:tab pos="7239000" algn="l"/>
                <a:tab pos="8153400" algn="l"/>
                <a:tab pos="9067800" algn="l"/>
                <a:tab pos="9982200" algn="l"/>
              </a:tabLst>
            </a:pPr>
            <a:r>
              <a:rPr lang="it-IT" b="1" dirty="0">
                <a:solidFill>
                  <a:schemeClr val="tx2">
                    <a:lumMod val="50000"/>
                  </a:schemeClr>
                </a:solidFill>
                <a:latin typeface="Comic Sans MS" pitchFamily="64" charset="0"/>
              </a:rPr>
              <a:t>formazione </a:t>
            </a:r>
            <a:r>
              <a:rPr lang="it-IT" b="1" dirty="0" err="1">
                <a:solidFill>
                  <a:schemeClr val="tx2">
                    <a:lumMod val="50000"/>
                  </a:schemeClr>
                </a:solidFill>
                <a:latin typeface="Comic Sans MS" pitchFamily="64" charset="0"/>
              </a:rPr>
              <a:t>medico-giuridica</a:t>
            </a:r>
            <a:r>
              <a:rPr lang="it-IT" b="1" dirty="0">
                <a:solidFill>
                  <a:schemeClr val="tx2">
                    <a:lumMod val="50000"/>
                  </a:schemeClr>
                </a:solidFill>
                <a:latin typeface="Comic Sans MS" pitchFamily="64" charset="0"/>
              </a:rPr>
              <a:t> necessaria per esprimere in termini scientificamente rigorosi le risultanze degli accertamenti tecnici, comprendere le esigenze del giurista e comunicargli le risultanze stesse con un linguaggio a lui comprensibile ed adeguato alle effettive finalità per cui l’indagine è stata disposta.</a:t>
            </a:r>
          </a:p>
        </p:txBody>
      </p:sp>
      <p:sp>
        <p:nvSpPr>
          <p:cNvPr id="12" name="Text Box 4"/>
          <p:cNvSpPr txBox="1">
            <a:spLocks noChangeArrowheads="1"/>
          </p:cNvSpPr>
          <p:nvPr/>
        </p:nvSpPr>
        <p:spPr bwMode="auto">
          <a:xfrm>
            <a:off x="7572396" y="5429264"/>
            <a:ext cx="1323096" cy="27918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dirty="0" err="1">
                <a:solidFill>
                  <a:srgbClr val="FF0000"/>
                </a:solidFill>
                <a:latin typeface="Comic Sans MS" pitchFamily="64" charset="0"/>
              </a:rPr>
              <a:t>Benciolini</a:t>
            </a:r>
            <a:r>
              <a:rPr lang="it-IT" sz="1200" dirty="0">
                <a:solidFill>
                  <a:srgbClr val="FF0000"/>
                </a:solidFill>
                <a:latin typeface="Comic Sans MS" pitchFamily="64" charset="0"/>
              </a:rPr>
              <a:t>, 2000</a:t>
            </a:r>
          </a:p>
        </p:txBody>
      </p:sp>
      <p:pic>
        <p:nvPicPr>
          <p:cNvPr id="13"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4"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20304268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
          <p:cNvSpPr txBox="1">
            <a:spLocks noChangeArrowheads="1"/>
          </p:cNvSpPr>
          <p:nvPr/>
        </p:nvSpPr>
        <p:spPr bwMode="auto">
          <a:xfrm>
            <a:off x="500034" y="334965"/>
            <a:ext cx="8072494" cy="808019"/>
          </a:xfrm>
          <a:prstGeom prst="rect">
            <a:avLst/>
          </a:prstGeom>
          <a:noFill/>
          <a:ln w="9525" cap="flat">
            <a:noFill/>
            <a:round/>
            <a:headEnd/>
            <a:tailEnd/>
          </a:ln>
          <a:effectLst/>
        </p:spPr>
        <p:txBody>
          <a:bodyPr lIns="90360" tIns="44280" rIns="90360" bIns="44280"/>
          <a:lstStyle/>
          <a:p>
            <a:pPr algn="ctr">
              <a:spcBef>
                <a:spcPts val="60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it-IT" sz="2400" b="1" dirty="0">
                <a:solidFill>
                  <a:srgbClr val="FF0000"/>
                </a:solidFill>
              </a:rPr>
              <a:t>Elementi fondanti della qualità professionale </a:t>
            </a:r>
            <a:r>
              <a:rPr lang="it-IT" sz="2400" b="1" dirty="0" smtClean="0">
                <a:solidFill>
                  <a:srgbClr val="FF0000"/>
                </a:solidFill>
              </a:rPr>
              <a:t>del consulente</a:t>
            </a:r>
          </a:p>
        </p:txBody>
      </p:sp>
      <p:sp>
        <p:nvSpPr>
          <p:cNvPr id="11" name="Rectangle 1"/>
          <p:cNvSpPr>
            <a:spLocks noChangeArrowheads="1"/>
          </p:cNvSpPr>
          <p:nvPr/>
        </p:nvSpPr>
        <p:spPr bwMode="auto">
          <a:xfrm>
            <a:off x="357158" y="820754"/>
            <a:ext cx="8501122" cy="4965700"/>
          </a:xfrm>
          <a:prstGeom prst="rect">
            <a:avLst/>
          </a:prstGeom>
          <a:solidFill>
            <a:srgbClr val="000066"/>
          </a:solidFill>
          <a:ln w="9360" cap="sq">
            <a:solidFill>
              <a:srgbClr val="FFFFFF"/>
            </a:solidFill>
            <a:miter lim="800000"/>
            <a:headEnd/>
            <a:tailEnd/>
          </a:ln>
          <a:effectLst/>
        </p:spPr>
        <p:txBody>
          <a:bodyPr wrap="none" anchor="ctr"/>
          <a:lstStyle/>
          <a:p>
            <a:endParaRPr lang="it-IT"/>
          </a:p>
        </p:txBody>
      </p:sp>
      <p:sp>
        <p:nvSpPr>
          <p:cNvPr id="12" name="Text Box 3"/>
          <p:cNvSpPr txBox="1">
            <a:spLocks noChangeArrowheads="1"/>
          </p:cNvSpPr>
          <p:nvPr/>
        </p:nvSpPr>
        <p:spPr bwMode="auto">
          <a:xfrm>
            <a:off x="1312863" y="1030304"/>
            <a:ext cx="3157537" cy="460375"/>
          </a:xfrm>
          <a:prstGeom prst="rect">
            <a:avLst/>
          </a:prstGeom>
          <a:noFill/>
          <a:ln w="9525" cap="flat">
            <a:noFill/>
            <a:round/>
            <a:headEnd/>
            <a:tailEnd/>
          </a:ln>
          <a:effectLst/>
        </p:spPr>
        <p:txBody>
          <a:bodyPr wrap="none" lIns="90000" tIns="46800" rIns="90000" bIns="46800">
            <a:spAutoFit/>
          </a:bodyPr>
          <a:lstStyle/>
          <a:p>
            <a:pPr>
              <a:buClr>
                <a:srgbClr val="FFFF00"/>
              </a:buClr>
              <a:buFont typeface="Comic Sans MS" pitchFamily="64"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F"/>
                </a:solidFill>
              </a:rPr>
              <a:t> etico - deontologici</a:t>
            </a:r>
          </a:p>
        </p:txBody>
      </p:sp>
      <p:sp>
        <p:nvSpPr>
          <p:cNvPr id="13" name="Text Box 4"/>
          <p:cNvSpPr txBox="1">
            <a:spLocks noChangeArrowheads="1"/>
          </p:cNvSpPr>
          <p:nvPr/>
        </p:nvSpPr>
        <p:spPr bwMode="auto">
          <a:xfrm>
            <a:off x="1319213" y="1652604"/>
            <a:ext cx="3184525" cy="460375"/>
          </a:xfrm>
          <a:prstGeom prst="rect">
            <a:avLst/>
          </a:prstGeom>
          <a:noFill/>
          <a:ln w="9525" cap="flat">
            <a:noFill/>
            <a:round/>
            <a:headEnd/>
            <a:tailEnd/>
          </a:ln>
          <a:effectLst/>
        </p:spPr>
        <p:txBody>
          <a:bodyPr wrap="none" lIns="90000" tIns="46800" rIns="90000" bIns="46800">
            <a:spAutoFit/>
          </a:bodyPr>
          <a:lstStyle/>
          <a:p>
            <a:pPr>
              <a:buClr>
                <a:srgbClr val="FFFF00"/>
              </a:buClr>
              <a:buFont typeface="Comic Sans MS" pitchFamily="64"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FFFFFF"/>
                </a:solidFill>
              </a:rPr>
              <a:t> tecnico – dottrinari</a:t>
            </a:r>
          </a:p>
        </p:txBody>
      </p:sp>
      <p:sp>
        <p:nvSpPr>
          <p:cNvPr id="14" name="Rectangle 5"/>
          <p:cNvSpPr>
            <a:spLocks noChangeArrowheads="1"/>
          </p:cNvSpPr>
          <p:nvPr/>
        </p:nvSpPr>
        <p:spPr bwMode="auto">
          <a:xfrm>
            <a:off x="1571605" y="1679592"/>
            <a:ext cx="714380" cy="431800"/>
          </a:xfrm>
          <a:prstGeom prst="rect">
            <a:avLst/>
          </a:prstGeom>
          <a:noFill/>
          <a:ln w="9360" cap="sq">
            <a:solidFill>
              <a:srgbClr val="FF0000"/>
            </a:solidFill>
            <a:miter lim="800000"/>
            <a:headEnd/>
            <a:tailEnd/>
          </a:ln>
          <a:effectLst/>
        </p:spPr>
        <p:txBody>
          <a:bodyPr wrap="none" anchor="ctr"/>
          <a:lstStyle/>
          <a:p>
            <a:endParaRPr lang="it-IT"/>
          </a:p>
        </p:txBody>
      </p:sp>
      <p:sp>
        <p:nvSpPr>
          <p:cNvPr id="15" name="Rectangle 6"/>
          <p:cNvSpPr>
            <a:spLocks noChangeArrowheads="1"/>
          </p:cNvSpPr>
          <p:nvPr/>
        </p:nvSpPr>
        <p:spPr bwMode="auto">
          <a:xfrm>
            <a:off x="2428860" y="1679592"/>
            <a:ext cx="1071570" cy="431800"/>
          </a:xfrm>
          <a:prstGeom prst="rect">
            <a:avLst/>
          </a:prstGeom>
          <a:noFill/>
          <a:ln w="9360" cap="sq">
            <a:solidFill>
              <a:srgbClr val="FF0000"/>
            </a:solidFill>
            <a:miter lim="800000"/>
            <a:headEnd/>
            <a:tailEnd/>
          </a:ln>
          <a:effectLst/>
        </p:spPr>
        <p:txBody>
          <a:bodyPr wrap="none" anchor="ctr"/>
          <a:lstStyle/>
          <a:p>
            <a:endParaRPr lang="it-IT"/>
          </a:p>
        </p:txBody>
      </p:sp>
      <p:sp>
        <p:nvSpPr>
          <p:cNvPr id="16" name="Text Box 7"/>
          <p:cNvSpPr txBox="1">
            <a:spLocks noChangeArrowheads="1"/>
          </p:cNvSpPr>
          <p:nvPr/>
        </p:nvSpPr>
        <p:spPr bwMode="auto">
          <a:xfrm>
            <a:off x="1552575" y="4270392"/>
            <a:ext cx="3862388" cy="1008062"/>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solidFill>
                  <a:srgbClr val="FFFFFF"/>
                </a:solidFill>
              </a:rPr>
              <a:t>competenza clinico-scientifica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solidFill>
                  <a:srgbClr val="FFFFFF"/>
                </a:solidFill>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solidFill>
                  <a:srgbClr val="FFFFFF"/>
                </a:solidFill>
              </a:rPr>
              <a:t>competenza medico-legale</a:t>
            </a:r>
          </a:p>
        </p:txBody>
      </p:sp>
      <p:sp>
        <p:nvSpPr>
          <p:cNvPr id="17" name="Text Box 8"/>
          <p:cNvSpPr txBox="1">
            <a:spLocks noChangeArrowheads="1"/>
          </p:cNvSpPr>
          <p:nvPr/>
        </p:nvSpPr>
        <p:spPr bwMode="auto">
          <a:xfrm>
            <a:off x="2921000" y="2687654"/>
            <a:ext cx="4608513" cy="1312863"/>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dirty="0">
                <a:solidFill>
                  <a:srgbClr val="FFFFFF"/>
                </a:solidFill>
              </a:rPr>
              <a:t>competenza di principi di dottrina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dirty="0">
                <a:solidFill>
                  <a:srgbClr val="FFFFFF"/>
                </a:solidFill>
              </a:rPr>
              <a:t>- giuridica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dirty="0">
                <a:solidFill>
                  <a:srgbClr val="FFFFFF"/>
                </a:solidFill>
              </a:rPr>
              <a:t>- giurisprudenziale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dirty="0">
                <a:solidFill>
                  <a:srgbClr val="FFFFFF"/>
                </a:solidFill>
              </a:rPr>
              <a:t>- medico-legale</a:t>
            </a:r>
          </a:p>
        </p:txBody>
      </p:sp>
      <p:sp>
        <p:nvSpPr>
          <p:cNvPr id="18" name="AutoShape 9"/>
          <p:cNvSpPr>
            <a:spLocks noChangeArrowheads="1"/>
          </p:cNvSpPr>
          <p:nvPr/>
        </p:nvSpPr>
        <p:spPr bwMode="auto">
          <a:xfrm>
            <a:off x="2928926" y="2182829"/>
            <a:ext cx="215900" cy="504825"/>
          </a:xfrm>
          <a:prstGeom prst="downArrow">
            <a:avLst>
              <a:gd name="adj1" fmla="val 50000"/>
              <a:gd name="adj2" fmla="val 58456"/>
            </a:avLst>
          </a:prstGeom>
          <a:noFill/>
          <a:ln w="9360" cap="sq">
            <a:solidFill>
              <a:srgbClr val="FF0000"/>
            </a:solidFill>
            <a:miter lim="800000"/>
            <a:headEnd/>
            <a:tailEnd/>
          </a:ln>
          <a:effectLst/>
        </p:spPr>
        <p:txBody>
          <a:bodyPr wrap="none" anchor="ctr"/>
          <a:lstStyle/>
          <a:p>
            <a:endParaRPr lang="it-IT"/>
          </a:p>
        </p:txBody>
      </p:sp>
      <p:sp>
        <p:nvSpPr>
          <p:cNvPr id="19" name="AutoShape 10"/>
          <p:cNvSpPr>
            <a:spLocks noChangeArrowheads="1"/>
          </p:cNvSpPr>
          <p:nvPr/>
        </p:nvSpPr>
        <p:spPr bwMode="auto">
          <a:xfrm>
            <a:off x="1571604" y="2198692"/>
            <a:ext cx="288925" cy="1944688"/>
          </a:xfrm>
          <a:prstGeom prst="downArrow">
            <a:avLst>
              <a:gd name="adj1" fmla="val 41759"/>
              <a:gd name="adj2" fmla="val 85163"/>
            </a:avLst>
          </a:prstGeom>
          <a:noFill/>
          <a:ln w="9360" cap="sq">
            <a:solidFill>
              <a:srgbClr val="FF0000"/>
            </a:solidFill>
            <a:miter lim="800000"/>
            <a:headEnd/>
            <a:tailEnd/>
          </a:ln>
          <a:effectLst/>
        </p:spPr>
        <p:txBody>
          <a:bodyPr wrap="none" anchor="ctr"/>
          <a:lstStyle/>
          <a:p>
            <a:endParaRPr lang="it-IT"/>
          </a:p>
        </p:txBody>
      </p:sp>
      <p:pic>
        <p:nvPicPr>
          <p:cNvPr id="20"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21"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32310684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a:spLocks noChangeArrowheads="1"/>
          </p:cNvSpPr>
          <p:nvPr/>
        </p:nvSpPr>
        <p:spPr bwMode="auto">
          <a:xfrm>
            <a:off x="214282" y="1000108"/>
            <a:ext cx="8748713" cy="4895850"/>
          </a:xfrm>
          <a:prstGeom prst="rect">
            <a:avLst/>
          </a:prstGeom>
          <a:noFill/>
          <a:ln w="9525" cap="flat">
            <a:noFill/>
            <a:round/>
            <a:headEnd/>
            <a:tailEnd/>
          </a:ln>
          <a:effectLst/>
        </p:spPr>
        <p:txBody>
          <a:bodyPr lIns="90360" tIns="44280" rIns="90360" bIns="44280"/>
          <a:lstStyle/>
          <a:p>
            <a:pPr marL="269875" indent="-269875">
              <a:lnSpc>
                <a:spcPct val="90000"/>
              </a:lnSpc>
              <a:spcBef>
                <a:spcPts val="550"/>
              </a:spcBef>
              <a:buClr>
                <a:srgbClr val="FF0000"/>
              </a:buClr>
              <a:buSzPct val="70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200" dirty="0">
                <a:solidFill>
                  <a:srgbClr val="002060"/>
                </a:solidFill>
              </a:rPr>
              <a:t>competenza in medicina-legale</a:t>
            </a:r>
          </a:p>
          <a:p>
            <a:pPr marL="269875" indent="-269875">
              <a:lnSpc>
                <a:spcPct val="40000"/>
              </a:lnSpc>
              <a:spcBef>
                <a:spcPts val="550"/>
              </a:spcBef>
              <a:buClr>
                <a:srgbClr val="00FF00"/>
              </a:buClr>
              <a:buSzPct val="70000"/>
              <a:buFont typeface="Wingdings" charset="2"/>
              <a:buNone/>
              <a:tabLst>
                <a:tab pos="839788" algn="l"/>
                <a:tab pos="1754188" algn="l"/>
                <a:tab pos="2668588" algn="l"/>
                <a:tab pos="3582988" algn="l"/>
                <a:tab pos="4497388" algn="l"/>
                <a:tab pos="5411788" algn="l"/>
                <a:tab pos="6326188" algn="l"/>
                <a:tab pos="7240588" algn="l"/>
                <a:tab pos="8154988" algn="l"/>
                <a:tab pos="9069388" algn="l"/>
                <a:tab pos="9983788" algn="l"/>
              </a:tabLst>
            </a:pPr>
            <a:endParaRPr lang="it-IT" sz="2200" dirty="0">
              <a:solidFill>
                <a:srgbClr val="002060"/>
              </a:solidFill>
            </a:endParaRPr>
          </a:p>
          <a:p>
            <a:pPr marL="269875" indent="-269875">
              <a:lnSpc>
                <a:spcPct val="90000"/>
              </a:lnSpc>
              <a:spcBef>
                <a:spcPts val="550"/>
              </a:spcBef>
              <a:buClr>
                <a:srgbClr val="FF0000"/>
              </a:buClr>
              <a:buSzPct val="70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200" dirty="0">
                <a:solidFill>
                  <a:srgbClr val="002060"/>
                </a:solidFill>
              </a:rPr>
              <a:t>competenza in ambito clinico</a:t>
            </a:r>
          </a:p>
          <a:p>
            <a:pPr marL="269875" indent="-269875">
              <a:lnSpc>
                <a:spcPct val="40000"/>
              </a:lnSpc>
              <a:spcBef>
                <a:spcPts val="550"/>
              </a:spcBef>
              <a:buClr>
                <a:srgbClr val="00FF00"/>
              </a:buClr>
              <a:buSzPct val="70000"/>
              <a:buFont typeface="Wingdings" charset="2"/>
              <a:buNone/>
              <a:tabLst>
                <a:tab pos="839788" algn="l"/>
                <a:tab pos="1754188" algn="l"/>
                <a:tab pos="2668588" algn="l"/>
                <a:tab pos="3582988" algn="l"/>
                <a:tab pos="4497388" algn="l"/>
                <a:tab pos="5411788" algn="l"/>
                <a:tab pos="6326188" algn="l"/>
                <a:tab pos="7240588" algn="l"/>
                <a:tab pos="8154988" algn="l"/>
                <a:tab pos="9069388" algn="l"/>
                <a:tab pos="9983788" algn="l"/>
              </a:tabLst>
            </a:pPr>
            <a:endParaRPr lang="it-IT" sz="2200" dirty="0">
              <a:solidFill>
                <a:srgbClr val="002060"/>
              </a:solidFill>
            </a:endParaRPr>
          </a:p>
          <a:p>
            <a:pPr marL="269875" indent="-269875">
              <a:lnSpc>
                <a:spcPct val="90000"/>
              </a:lnSpc>
              <a:spcBef>
                <a:spcPts val="550"/>
              </a:spcBef>
              <a:buClr>
                <a:srgbClr val="FF0000"/>
              </a:buClr>
              <a:buSzPct val="70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200" dirty="0">
                <a:solidFill>
                  <a:srgbClr val="002060"/>
                </a:solidFill>
              </a:rPr>
              <a:t>formazione permanente</a:t>
            </a:r>
          </a:p>
          <a:p>
            <a:pPr marL="269875" indent="-269875">
              <a:lnSpc>
                <a:spcPct val="40000"/>
              </a:lnSpc>
              <a:spcBef>
                <a:spcPts val="550"/>
              </a:spcBef>
              <a:buClr>
                <a:srgbClr val="00FF00"/>
              </a:buClr>
              <a:buSzPct val="70000"/>
              <a:buFont typeface="Wingdings" charset="2"/>
              <a:buNone/>
              <a:tabLst>
                <a:tab pos="839788" algn="l"/>
                <a:tab pos="1754188" algn="l"/>
                <a:tab pos="2668588" algn="l"/>
                <a:tab pos="3582988" algn="l"/>
                <a:tab pos="4497388" algn="l"/>
                <a:tab pos="5411788" algn="l"/>
                <a:tab pos="6326188" algn="l"/>
                <a:tab pos="7240588" algn="l"/>
                <a:tab pos="8154988" algn="l"/>
                <a:tab pos="9069388" algn="l"/>
                <a:tab pos="9983788" algn="l"/>
              </a:tabLst>
            </a:pPr>
            <a:endParaRPr lang="it-IT" sz="2200" dirty="0">
              <a:solidFill>
                <a:srgbClr val="002060"/>
              </a:solidFill>
            </a:endParaRPr>
          </a:p>
          <a:p>
            <a:pPr marL="269875" indent="-269875">
              <a:lnSpc>
                <a:spcPct val="90000"/>
              </a:lnSpc>
              <a:spcBef>
                <a:spcPts val="550"/>
              </a:spcBef>
              <a:buClr>
                <a:srgbClr val="FF0000"/>
              </a:buClr>
              <a:buSzPct val="70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200" dirty="0">
                <a:solidFill>
                  <a:srgbClr val="002060"/>
                </a:solidFill>
              </a:rPr>
              <a:t>scelta dei collaboratori tecnici</a:t>
            </a:r>
          </a:p>
          <a:p>
            <a:pPr marL="269875" indent="-269875">
              <a:lnSpc>
                <a:spcPct val="40000"/>
              </a:lnSpc>
              <a:spcBef>
                <a:spcPts val="550"/>
              </a:spcBef>
              <a:buClr>
                <a:srgbClr val="00FF00"/>
              </a:buClr>
              <a:buSzPct val="70000"/>
              <a:buFont typeface="Wingdings" charset="2"/>
              <a:buNone/>
              <a:tabLst>
                <a:tab pos="839788" algn="l"/>
                <a:tab pos="1754188" algn="l"/>
                <a:tab pos="2668588" algn="l"/>
                <a:tab pos="3582988" algn="l"/>
                <a:tab pos="4497388" algn="l"/>
                <a:tab pos="5411788" algn="l"/>
                <a:tab pos="6326188" algn="l"/>
                <a:tab pos="7240588" algn="l"/>
                <a:tab pos="8154988" algn="l"/>
                <a:tab pos="9069388" algn="l"/>
                <a:tab pos="9983788" algn="l"/>
              </a:tabLst>
            </a:pPr>
            <a:endParaRPr lang="it-IT" sz="2200" dirty="0">
              <a:solidFill>
                <a:srgbClr val="002060"/>
              </a:solidFill>
            </a:endParaRPr>
          </a:p>
          <a:p>
            <a:pPr marL="269875" indent="-269875">
              <a:lnSpc>
                <a:spcPct val="90000"/>
              </a:lnSpc>
              <a:spcBef>
                <a:spcPts val="550"/>
              </a:spcBef>
              <a:buClr>
                <a:srgbClr val="FF0000"/>
              </a:buClr>
              <a:buSzPct val="70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200" dirty="0">
                <a:solidFill>
                  <a:srgbClr val="002060"/>
                </a:solidFill>
              </a:rPr>
              <a:t>rapporti con le parti della </a:t>
            </a:r>
            <a:r>
              <a:rPr lang="it-IT" sz="2200" dirty="0" smtClean="0">
                <a:solidFill>
                  <a:srgbClr val="002060"/>
                </a:solidFill>
              </a:rPr>
              <a:t>vicenda</a:t>
            </a:r>
            <a:endParaRPr lang="it-IT" sz="2200" dirty="0">
              <a:solidFill>
                <a:srgbClr val="002060"/>
              </a:solidFill>
            </a:endParaRPr>
          </a:p>
          <a:p>
            <a:pPr marL="269875" indent="-269875">
              <a:lnSpc>
                <a:spcPct val="50000"/>
              </a:lnSpc>
              <a:spcBef>
                <a:spcPts val="550"/>
              </a:spcBef>
              <a:buClr>
                <a:srgbClr val="00FF00"/>
              </a:buClr>
              <a:buSzPct val="70000"/>
              <a:buFont typeface="Wingdings" charset="2"/>
              <a:buNone/>
              <a:tabLst>
                <a:tab pos="839788" algn="l"/>
                <a:tab pos="1754188" algn="l"/>
                <a:tab pos="2668588" algn="l"/>
                <a:tab pos="3582988" algn="l"/>
                <a:tab pos="4497388" algn="l"/>
                <a:tab pos="5411788" algn="l"/>
                <a:tab pos="6326188" algn="l"/>
                <a:tab pos="7240588" algn="l"/>
                <a:tab pos="8154988" algn="l"/>
                <a:tab pos="9069388" algn="l"/>
                <a:tab pos="9983788" algn="l"/>
              </a:tabLst>
            </a:pPr>
            <a:endParaRPr lang="it-IT" sz="2200" dirty="0">
              <a:solidFill>
                <a:srgbClr val="002060"/>
              </a:solidFill>
            </a:endParaRPr>
          </a:p>
          <a:p>
            <a:pPr marL="269875" indent="-269875">
              <a:lnSpc>
                <a:spcPct val="90000"/>
              </a:lnSpc>
              <a:spcBef>
                <a:spcPts val="550"/>
              </a:spcBef>
              <a:buClr>
                <a:srgbClr val="FF0000"/>
              </a:buClr>
              <a:buSzPct val="70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200" dirty="0">
                <a:solidFill>
                  <a:srgbClr val="002060"/>
                </a:solidFill>
              </a:rPr>
              <a:t>rispetto delle norme deontologiche e giuridiche</a:t>
            </a:r>
          </a:p>
          <a:p>
            <a:pPr marL="269875" indent="-269875">
              <a:lnSpc>
                <a:spcPct val="50000"/>
              </a:lnSpc>
              <a:spcBef>
                <a:spcPts val="550"/>
              </a:spcBef>
              <a:buClr>
                <a:srgbClr val="00FF00"/>
              </a:buClr>
              <a:buSzPct val="70000"/>
              <a:buFont typeface="Wingdings" charset="2"/>
              <a:buNone/>
              <a:tabLst>
                <a:tab pos="839788" algn="l"/>
                <a:tab pos="1754188" algn="l"/>
                <a:tab pos="2668588" algn="l"/>
                <a:tab pos="3582988" algn="l"/>
                <a:tab pos="4497388" algn="l"/>
                <a:tab pos="5411788" algn="l"/>
                <a:tab pos="6326188" algn="l"/>
                <a:tab pos="7240588" algn="l"/>
                <a:tab pos="8154988" algn="l"/>
                <a:tab pos="9069388" algn="l"/>
                <a:tab pos="9983788" algn="l"/>
              </a:tabLst>
            </a:pPr>
            <a:endParaRPr lang="it-IT" sz="2200" dirty="0">
              <a:solidFill>
                <a:srgbClr val="002060"/>
              </a:solidFill>
            </a:endParaRPr>
          </a:p>
          <a:p>
            <a:pPr marL="269875" indent="-269875">
              <a:lnSpc>
                <a:spcPct val="90000"/>
              </a:lnSpc>
              <a:spcBef>
                <a:spcPts val="550"/>
              </a:spcBef>
              <a:buClr>
                <a:srgbClr val="FF0000"/>
              </a:buClr>
              <a:buSzPct val="70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200" dirty="0">
                <a:solidFill>
                  <a:srgbClr val="002060"/>
                </a:solidFill>
              </a:rPr>
              <a:t>formulazione di pareri obiettivi</a:t>
            </a:r>
          </a:p>
          <a:p>
            <a:pPr marL="269875" indent="-269875">
              <a:lnSpc>
                <a:spcPct val="50000"/>
              </a:lnSpc>
              <a:spcBef>
                <a:spcPts val="550"/>
              </a:spcBef>
              <a:buClr>
                <a:srgbClr val="00FF00"/>
              </a:buClr>
              <a:buSzPct val="70000"/>
              <a:buFont typeface="Wingdings" charset="2"/>
              <a:buNone/>
              <a:tabLst>
                <a:tab pos="839788" algn="l"/>
                <a:tab pos="1754188" algn="l"/>
                <a:tab pos="2668588" algn="l"/>
                <a:tab pos="3582988" algn="l"/>
                <a:tab pos="4497388" algn="l"/>
                <a:tab pos="5411788" algn="l"/>
                <a:tab pos="6326188" algn="l"/>
                <a:tab pos="7240588" algn="l"/>
                <a:tab pos="8154988" algn="l"/>
                <a:tab pos="9069388" algn="l"/>
                <a:tab pos="9983788" algn="l"/>
              </a:tabLst>
            </a:pPr>
            <a:endParaRPr lang="it-IT" sz="2200" dirty="0">
              <a:solidFill>
                <a:srgbClr val="002060"/>
              </a:solidFill>
            </a:endParaRPr>
          </a:p>
          <a:p>
            <a:pPr marL="269875" indent="-269875">
              <a:lnSpc>
                <a:spcPct val="90000"/>
              </a:lnSpc>
              <a:spcBef>
                <a:spcPts val="550"/>
              </a:spcBef>
              <a:buClr>
                <a:srgbClr val="FF0000"/>
              </a:buClr>
              <a:buSzPct val="70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200" dirty="0">
                <a:solidFill>
                  <a:srgbClr val="002060"/>
                </a:solidFill>
              </a:rPr>
              <a:t>coerenza di comportamento</a:t>
            </a:r>
          </a:p>
        </p:txBody>
      </p:sp>
      <p:sp>
        <p:nvSpPr>
          <p:cNvPr id="12" name="Rectangle 1"/>
          <p:cNvSpPr>
            <a:spLocks noChangeArrowheads="1"/>
          </p:cNvSpPr>
          <p:nvPr/>
        </p:nvSpPr>
        <p:spPr bwMode="auto">
          <a:xfrm>
            <a:off x="214282" y="66657"/>
            <a:ext cx="8642350" cy="759311"/>
          </a:xfrm>
          <a:prstGeom prst="rect">
            <a:avLst/>
          </a:prstGeom>
          <a:noFill/>
          <a:ln w="9525" cap="flat">
            <a:noFill/>
            <a:round/>
            <a:headEnd/>
            <a:tailEnd/>
          </a:ln>
          <a:effectLst/>
        </p:spPr>
        <p:txBody>
          <a:bodyPr lIns="90000" tIns="46800" rIns="90000" bIns="46800">
            <a:spAutoFit/>
          </a:bodyP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dirty="0">
                <a:solidFill>
                  <a:srgbClr val="FF0000"/>
                </a:solidFill>
                <a:cs typeface="Times New Roman" pitchFamily="16" charset="0"/>
              </a:rPr>
              <a:t>Elementi che condizionano il livello di</a:t>
            </a:r>
          </a:p>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dirty="0">
                <a:solidFill>
                  <a:srgbClr val="FF0000"/>
                </a:solidFill>
                <a:cs typeface="Times New Roman" pitchFamily="16" charset="0"/>
              </a:rPr>
              <a:t>qualità del consulente tecnico</a:t>
            </a:r>
          </a:p>
        </p:txBody>
      </p:sp>
      <p:pic>
        <p:nvPicPr>
          <p:cNvPr id="13"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4"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23678810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427066" y="857232"/>
            <a:ext cx="8216900" cy="4940300"/>
          </a:xfrm>
          <a:prstGeom prst="rect">
            <a:avLst/>
          </a:prstGeom>
          <a:solidFill>
            <a:srgbClr val="000066"/>
          </a:solidFill>
          <a:ln w="9525" cap="flat">
            <a:noFill/>
            <a:round/>
            <a:headEnd/>
            <a:tailEnd/>
          </a:ln>
          <a:effectLst/>
        </p:spPr>
        <p:txBody>
          <a:bodyPr/>
          <a:lstStyle/>
          <a:p>
            <a:pPr marL="265113" indent="-265113" algn="just">
              <a:lnSpc>
                <a:spcPct val="125000"/>
              </a:lnSpc>
              <a:spcBef>
                <a:spcPts val="550"/>
              </a:spcBef>
              <a:buClr>
                <a:srgbClr val="FF0000"/>
              </a:buClr>
              <a:buSzPct val="70000"/>
              <a:buFont typeface="Wingdings" charset="2"/>
              <a:buChar char=""/>
              <a:tabLst>
                <a:tab pos="835025" algn="l"/>
                <a:tab pos="1749425" algn="l"/>
                <a:tab pos="2663825" algn="l"/>
                <a:tab pos="3578225" algn="l"/>
                <a:tab pos="4492625" algn="l"/>
                <a:tab pos="5407025" algn="l"/>
                <a:tab pos="6321425" algn="l"/>
                <a:tab pos="7235825" algn="l"/>
                <a:tab pos="8150225" algn="l"/>
                <a:tab pos="9064625" algn="l"/>
                <a:tab pos="9979025" algn="l"/>
              </a:tabLst>
            </a:pPr>
            <a:r>
              <a:rPr lang="it-IT" sz="2200" dirty="0">
                <a:solidFill>
                  <a:srgbClr val="00FF00"/>
                </a:solidFill>
                <a:cs typeface="Times New Roman" pitchFamily="16" charset="0"/>
              </a:rPr>
              <a:t>Lessico appropriato e comprensibile</a:t>
            </a:r>
            <a:r>
              <a:rPr lang="it-IT" sz="2200" dirty="0">
                <a:solidFill>
                  <a:srgbClr val="FFFFFF"/>
                </a:solidFill>
                <a:cs typeface="Times New Roman" pitchFamily="16" charset="0"/>
              </a:rPr>
              <a:t> tanto per gli esperti di tecniche </a:t>
            </a:r>
            <a:r>
              <a:rPr lang="it-IT" sz="2200" dirty="0" err="1">
                <a:solidFill>
                  <a:srgbClr val="FFFFFF"/>
                </a:solidFill>
                <a:cs typeface="Times New Roman" pitchFamily="16" charset="0"/>
              </a:rPr>
              <a:t>biologico-forensi</a:t>
            </a:r>
            <a:r>
              <a:rPr lang="it-IT" sz="2200" dirty="0">
                <a:solidFill>
                  <a:srgbClr val="FFFFFF"/>
                </a:solidFill>
                <a:cs typeface="Times New Roman" pitchFamily="16" charset="0"/>
              </a:rPr>
              <a:t> quanto per i giuristi protagonisti e partecipi del procedimento;</a:t>
            </a:r>
          </a:p>
          <a:p>
            <a:pPr marL="265113" indent="-265113" algn="just">
              <a:lnSpc>
                <a:spcPct val="125000"/>
              </a:lnSpc>
              <a:spcBef>
                <a:spcPts val="200"/>
              </a:spcBef>
              <a:buClr>
                <a:srgbClr val="FF0000"/>
              </a:buClr>
              <a:buSzPct val="70000"/>
              <a:buFont typeface="Wingdings" charset="2"/>
              <a:buNone/>
              <a:tabLst>
                <a:tab pos="835025" algn="l"/>
                <a:tab pos="1749425" algn="l"/>
                <a:tab pos="2663825" algn="l"/>
                <a:tab pos="3578225" algn="l"/>
                <a:tab pos="4492625" algn="l"/>
                <a:tab pos="5407025" algn="l"/>
                <a:tab pos="6321425" algn="l"/>
                <a:tab pos="7235825" algn="l"/>
                <a:tab pos="8150225" algn="l"/>
                <a:tab pos="9064625" algn="l"/>
                <a:tab pos="9979025" algn="l"/>
              </a:tabLst>
            </a:pPr>
            <a:endParaRPr lang="it-IT" sz="800" dirty="0">
              <a:solidFill>
                <a:srgbClr val="FFFFFF"/>
              </a:solidFill>
              <a:cs typeface="Times New Roman" pitchFamily="16" charset="0"/>
            </a:endParaRPr>
          </a:p>
          <a:p>
            <a:pPr marL="265113" indent="-265113" algn="just">
              <a:lnSpc>
                <a:spcPct val="125000"/>
              </a:lnSpc>
              <a:spcBef>
                <a:spcPts val="550"/>
              </a:spcBef>
              <a:buClr>
                <a:srgbClr val="FF0000"/>
              </a:buClr>
              <a:buSzPct val="70000"/>
              <a:buFont typeface="Wingdings" charset="2"/>
              <a:buChar char=""/>
              <a:tabLst>
                <a:tab pos="835025" algn="l"/>
                <a:tab pos="1749425" algn="l"/>
                <a:tab pos="2663825" algn="l"/>
                <a:tab pos="3578225" algn="l"/>
                <a:tab pos="4492625" algn="l"/>
                <a:tab pos="5407025" algn="l"/>
                <a:tab pos="6321425" algn="l"/>
                <a:tab pos="7235825" algn="l"/>
                <a:tab pos="8150225" algn="l"/>
                <a:tab pos="9064625" algn="l"/>
                <a:tab pos="9979025" algn="l"/>
              </a:tabLst>
            </a:pPr>
            <a:r>
              <a:rPr lang="it-IT" sz="2200" dirty="0">
                <a:solidFill>
                  <a:srgbClr val="00FF00"/>
                </a:solidFill>
                <a:cs typeface="Times New Roman" pitchFamily="16" charset="0"/>
              </a:rPr>
              <a:t>assoluta onestà intellettuale</a:t>
            </a:r>
            <a:r>
              <a:rPr lang="it-IT" sz="2200" dirty="0">
                <a:solidFill>
                  <a:srgbClr val="FFFFFF"/>
                </a:solidFill>
                <a:cs typeface="Times New Roman" pitchFamily="16" charset="0"/>
              </a:rPr>
              <a:t> anche nella necessaria valorizzazione della prova, nel senso lealmente utile alla parte committente;</a:t>
            </a:r>
          </a:p>
          <a:p>
            <a:pPr marL="265113" indent="-265113" algn="just">
              <a:lnSpc>
                <a:spcPct val="125000"/>
              </a:lnSpc>
              <a:spcBef>
                <a:spcPts val="200"/>
              </a:spcBef>
              <a:buClr>
                <a:srgbClr val="FF0000"/>
              </a:buClr>
              <a:buSzPct val="70000"/>
              <a:buFont typeface="Wingdings" charset="2"/>
              <a:buNone/>
              <a:tabLst>
                <a:tab pos="835025" algn="l"/>
                <a:tab pos="1749425" algn="l"/>
                <a:tab pos="2663825" algn="l"/>
                <a:tab pos="3578225" algn="l"/>
                <a:tab pos="4492625" algn="l"/>
                <a:tab pos="5407025" algn="l"/>
                <a:tab pos="6321425" algn="l"/>
                <a:tab pos="7235825" algn="l"/>
                <a:tab pos="8150225" algn="l"/>
                <a:tab pos="9064625" algn="l"/>
                <a:tab pos="9979025" algn="l"/>
              </a:tabLst>
            </a:pPr>
            <a:endParaRPr lang="it-IT" sz="800" dirty="0">
              <a:solidFill>
                <a:srgbClr val="FFFFFF"/>
              </a:solidFill>
              <a:cs typeface="Times New Roman" pitchFamily="16" charset="0"/>
            </a:endParaRPr>
          </a:p>
          <a:p>
            <a:pPr marL="265113" indent="-265113" algn="just">
              <a:lnSpc>
                <a:spcPct val="125000"/>
              </a:lnSpc>
              <a:spcBef>
                <a:spcPts val="550"/>
              </a:spcBef>
              <a:buClr>
                <a:srgbClr val="FF0000"/>
              </a:buClr>
              <a:buSzPct val="70000"/>
              <a:buFont typeface="Wingdings" charset="2"/>
              <a:buChar char=""/>
              <a:tabLst>
                <a:tab pos="835025" algn="l"/>
                <a:tab pos="1749425" algn="l"/>
                <a:tab pos="2663825" algn="l"/>
                <a:tab pos="3578225" algn="l"/>
                <a:tab pos="4492625" algn="l"/>
                <a:tab pos="5407025" algn="l"/>
                <a:tab pos="6321425" algn="l"/>
                <a:tab pos="7235825" algn="l"/>
                <a:tab pos="8150225" algn="l"/>
                <a:tab pos="9064625" algn="l"/>
                <a:tab pos="9979025" algn="l"/>
              </a:tabLst>
            </a:pPr>
            <a:r>
              <a:rPr lang="it-IT" sz="2200" dirty="0">
                <a:solidFill>
                  <a:srgbClr val="00FF00"/>
                </a:solidFill>
                <a:cs typeface="Times New Roman" pitchFamily="16" charset="0"/>
              </a:rPr>
              <a:t>tutela e rispetto della persona</a:t>
            </a:r>
            <a:r>
              <a:rPr lang="it-IT" sz="2200" dirty="0">
                <a:solidFill>
                  <a:srgbClr val="FFFFFF"/>
                </a:solidFill>
                <a:cs typeface="Times New Roman" pitchFamily="16" charset="0"/>
              </a:rPr>
              <a:t> che non possono esulare, neppure a fini di giustizia, dalla considerazione dei diritti del cittadino e cioè della sua libertà, della sua dignità, della sua privacy, della sua integrità psicofisica. </a:t>
            </a:r>
          </a:p>
        </p:txBody>
      </p:sp>
      <p:sp>
        <p:nvSpPr>
          <p:cNvPr id="10" name="Text Box 1"/>
          <p:cNvSpPr txBox="1">
            <a:spLocks noChangeArrowheads="1"/>
          </p:cNvSpPr>
          <p:nvPr/>
        </p:nvSpPr>
        <p:spPr bwMode="auto">
          <a:xfrm>
            <a:off x="919188" y="-157181"/>
            <a:ext cx="7296150" cy="1014413"/>
          </a:xfrm>
          <a:prstGeom prst="rect">
            <a:avLst/>
          </a:prstGeom>
          <a:noFill/>
          <a:ln w="9525" cap="flat">
            <a:noFill/>
            <a:round/>
            <a:headEnd/>
            <a:tailEnd/>
          </a:ln>
          <a:effectLst/>
        </p:spPr>
        <p:txBody>
          <a:bodyPr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dirty="0">
                <a:solidFill>
                  <a:srgbClr val="FF0000"/>
                </a:solidFill>
                <a:cs typeface="Times New Roman" pitchFamily="16" charset="0"/>
              </a:rPr>
              <a:t>Requisiti essenziali ed </a:t>
            </a:r>
            <a:r>
              <a:rPr lang="it-IT" sz="2400" b="1" dirty="0" smtClean="0">
                <a:solidFill>
                  <a:srgbClr val="FF0000"/>
                </a:solidFill>
                <a:cs typeface="Times New Roman" pitchFamily="16" charset="0"/>
              </a:rPr>
              <a:t>indispensabili</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dirty="0" smtClean="0">
                <a:solidFill>
                  <a:srgbClr val="FF0000"/>
                </a:solidFill>
                <a:cs typeface="Times New Roman" pitchFamily="16" charset="0"/>
              </a:rPr>
              <a:t>per </a:t>
            </a:r>
            <a:r>
              <a:rPr lang="it-IT" sz="2400" b="1" dirty="0">
                <a:solidFill>
                  <a:srgbClr val="FF0000"/>
                </a:solidFill>
                <a:cs typeface="Times New Roman" pitchFamily="16" charset="0"/>
              </a:rPr>
              <a:t>la redazione dell’elaborato tecnico</a:t>
            </a:r>
          </a:p>
        </p:txBody>
      </p:sp>
      <p:pic>
        <p:nvPicPr>
          <p:cNvPr id="11"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2"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28005136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
          <p:cNvSpPr txBox="1">
            <a:spLocks noChangeArrowheads="1"/>
          </p:cNvSpPr>
          <p:nvPr/>
        </p:nvSpPr>
        <p:spPr bwMode="auto">
          <a:xfrm>
            <a:off x="142844" y="-285776"/>
            <a:ext cx="8772525" cy="1357313"/>
          </a:xfrm>
          <a:prstGeom prst="rect">
            <a:avLst/>
          </a:prstGeom>
          <a:noFill/>
          <a:ln w="9525" cap="flat">
            <a:noFill/>
            <a:round/>
            <a:headEnd/>
            <a:tailEnd/>
          </a:ln>
          <a:effec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dirty="0">
                <a:solidFill>
                  <a:srgbClr val="FF0000"/>
                </a:solidFill>
              </a:rPr>
              <a:t>OBBLIGHI DETTATI DALLA NORMA DEONTOLOGICA</a:t>
            </a:r>
            <a:br>
              <a:rPr lang="it-IT" sz="1600" b="1" dirty="0">
                <a:solidFill>
                  <a:srgbClr val="FF0000"/>
                </a:solidFill>
              </a:rPr>
            </a:br>
            <a:r>
              <a:rPr lang="it-IT" sz="1600" b="1" dirty="0">
                <a:solidFill>
                  <a:srgbClr val="FF0000"/>
                </a:solidFill>
              </a:rPr>
              <a:t>NELL’ESPLETAMENTO </a:t>
            </a:r>
            <a:r>
              <a:rPr lang="it-IT" sz="1600" b="1" dirty="0" err="1">
                <a:solidFill>
                  <a:srgbClr val="FF0000"/>
                </a:solidFill>
              </a:rPr>
              <a:t>DI</a:t>
            </a:r>
            <a:r>
              <a:rPr lang="it-IT" sz="1600" b="1" dirty="0">
                <a:solidFill>
                  <a:srgbClr val="FF0000"/>
                </a:solidFill>
              </a:rPr>
              <a:t> CONSULENZE TECNICHE</a:t>
            </a:r>
            <a:r>
              <a:rPr lang="it-IT" sz="1600" dirty="0">
                <a:solidFill>
                  <a:srgbClr val="FF0000"/>
                </a:solidFill>
              </a:rPr>
              <a:t/>
            </a:r>
            <a:br>
              <a:rPr lang="it-IT" sz="1600" dirty="0">
                <a:solidFill>
                  <a:srgbClr val="FF0000"/>
                </a:solidFill>
              </a:rPr>
            </a:br>
            <a:r>
              <a:rPr lang="it-IT" sz="1400" dirty="0">
                <a:solidFill>
                  <a:srgbClr val="FF0000"/>
                </a:solidFill>
              </a:rPr>
              <a:t>(CODICE </a:t>
            </a:r>
            <a:r>
              <a:rPr lang="it-IT" sz="1400" dirty="0" err="1">
                <a:solidFill>
                  <a:srgbClr val="FF0000"/>
                </a:solidFill>
              </a:rPr>
              <a:t>DI</a:t>
            </a:r>
            <a:r>
              <a:rPr lang="it-IT" sz="1400" dirty="0">
                <a:solidFill>
                  <a:srgbClr val="FF0000"/>
                </a:solidFill>
              </a:rPr>
              <a:t> DEONTOLOGIA MEDICA, </a:t>
            </a:r>
            <a:r>
              <a:rPr lang="it-IT" sz="1400" dirty="0" smtClean="0">
                <a:solidFill>
                  <a:srgbClr val="FF0000"/>
                </a:solidFill>
              </a:rPr>
              <a:t>2014)</a:t>
            </a:r>
            <a:endParaRPr lang="it-IT" sz="1400" dirty="0">
              <a:solidFill>
                <a:srgbClr val="FF0000"/>
              </a:solidFill>
            </a:endParaRPr>
          </a:p>
        </p:txBody>
      </p:sp>
      <p:pic>
        <p:nvPicPr>
          <p:cNvPr id="13"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4"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pic>
        <p:nvPicPr>
          <p:cNvPr id="1026" name="Picture 2"/>
          <p:cNvPicPr>
            <a:picLocks noChangeAspect="1" noChangeArrowheads="1"/>
          </p:cNvPicPr>
          <p:nvPr/>
        </p:nvPicPr>
        <p:blipFill>
          <a:blip r:embed="rId5"/>
          <a:srcRect/>
          <a:stretch>
            <a:fillRect/>
          </a:stretch>
        </p:blipFill>
        <p:spPr bwMode="auto">
          <a:xfrm>
            <a:off x="142843" y="814386"/>
            <a:ext cx="8786875" cy="4186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142844" y="4746694"/>
            <a:ext cx="8786874" cy="1111198"/>
          </a:xfrm>
          <a:prstGeom prst="rect">
            <a:avLst/>
          </a:prstGeom>
          <a:noFill/>
          <a:ln w="9525">
            <a:noFill/>
            <a:miter lim="800000"/>
            <a:headEnd/>
            <a:tailEnd/>
          </a:ln>
          <a:effectLst/>
        </p:spPr>
      </p:pic>
    </p:spTree>
    <p:extLst>
      <p:ext uri="{BB962C8B-B14F-4D97-AF65-F5344CB8AC3E}">
        <p14:creationId xmlns:p14="http://schemas.microsoft.com/office/powerpoint/2010/main" val="7534464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323850" y="260350"/>
            <a:ext cx="8458200" cy="431800"/>
          </a:xfrm>
          <a:prstGeom prst="rect">
            <a:avLst/>
          </a:prstGeom>
          <a:noFill/>
          <a:ln w="9525" cap="flat">
            <a:noFill/>
            <a:round/>
            <a:headEnd/>
            <a:tailEnd/>
          </a:ln>
          <a:effectLst/>
        </p:spPr>
        <p:txBody>
          <a:bodyPr anchor="ctr" anchorCtr="1"/>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200" b="1" dirty="0">
                <a:solidFill>
                  <a:srgbClr val="FF0000"/>
                </a:solidFill>
                <a:latin typeface="Comic Sans MS" pitchFamily="64" charset="0"/>
              </a:rPr>
              <a:t>Ordinari doveri procedurali del CTU</a:t>
            </a:r>
          </a:p>
        </p:txBody>
      </p:sp>
      <p:sp>
        <p:nvSpPr>
          <p:cNvPr id="9" name="Text Box 2"/>
          <p:cNvSpPr txBox="1">
            <a:spLocks noChangeArrowheads="1"/>
          </p:cNvSpPr>
          <p:nvPr/>
        </p:nvSpPr>
        <p:spPr bwMode="auto">
          <a:xfrm>
            <a:off x="179388" y="981075"/>
            <a:ext cx="8785225" cy="2952750"/>
          </a:xfrm>
          <a:prstGeom prst="rect">
            <a:avLst/>
          </a:prstGeom>
          <a:noFill/>
          <a:ln w="9525" cap="flat">
            <a:noFill/>
            <a:round/>
            <a:headEnd/>
            <a:tailEnd/>
          </a:ln>
          <a:effectLst/>
        </p:spPr>
        <p:txBody>
          <a:bodyPr/>
          <a:lstStyle/>
          <a:p>
            <a:pPr marL="269875" indent="-268288" algn="just">
              <a:spcBef>
                <a:spcPts val="500"/>
              </a:spcBef>
              <a:buClrTx/>
              <a:buSzPct val="70000"/>
              <a:buFontTx/>
              <a:buNone/>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000" b="1" dirty="0">
                <a:solidFill>
                  <a:srgbClr val="FF0000"/>
                </a:solidFill>
                <a:latin typeface="Comic Sans MS" pitchFamily="64" charset="0"/>
              </a:rPr>
              <a:t>Al</a:t>
            </a:r>
            <a:r>
              <a:rPr lang="it-IT" sz="2000" b="1" dirty="0">
                <a:solidFill>
                  <a:schemeClr val="tx2">
                    <a:lumMod val="50000"/>
                  </a:schemeClr>
                </a:solidFill>
                <a:latin typeface="Comic Sans MS" pitchFamily="64" charset="0"/>
              </a:rPr>
              <a:t> </a:t>
            </a:r>
            <a:r>
              <a:rPr lang="it-IT" sz="2000" b="1" dirty="0">
                <a:solidFill>
                  <a:srgbClr val="FF0000"/>
                </a:solidFill>
                <a:latin typeface="Comic Sans MS" pitchFamily="64" charset="0"/>
              </a:rPr>
              <a:t>conferimento dell’incarico</a:t>
            </a:r>
            <a:r>
              <a:rPr lang="it-IT" sz="2000" b="1" dirty="0">
                <a:solidFill>
                  <a:schemeClr val="tx2">
                    <a:lumMod val="50000"/>
                  </a:schemeClr>
                </a:solidFill>
                <a:latin typeface="Comic Sans MS" pitchFamily="64" charset="0"/>
              </a:rPr>
              <a:t>:</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000" b="1" dirty="0">
                <a:solidFill>
                  <a:schemeClr val="tx2">
                    <a:lumMod val="50000"/>
                  </a:schemeClr>
                </a:solidFill>
                <a:latin typeface="Comic Sans MS" pitchFamily="64" charset="0"/>
              </a:rPr>
              <a:t>verifica di eventuali situazioni di incompatibilità;</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000" b="1" dirty="0">
                <a:solidFill>
                  <a:schemeClr val="tx2">
                    <a:lumMod val="50000"/>
                  </a:schemeClr>
                </a:solidFill>
                <a:latin typeface="Comic Sans MS" pitchFamily="64" charset="0"/>
              </a:rPr>
              <a:t>partecipazione alla formulazione dei quesiti o richiesta di integrazione o modificazione di quesiti già formulati;</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000" b="1" dirty="0">
                <a:solidFill>
                  <a:schemeClr val="tx2">
                    <a:lumMod val="50000"/>
                  </a:schemeClr>
                </a:solidFill>
                <a:latin typeface="Comic Sans MS" pitchFamily="64" charset="0"/>
              </a:rPr>
              <a:t>giuramento/dichiarazione di impegno;</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000" b="1" dirty="0">
                <a:solidFill>
                  <a:schemeClr val="tx2">
                    <a:lumMod val="50000"/>
                  </a:schemeClr>
                </a:solidFill>
                <a:latin typeface="Comic Sans MS" pitchFamily="64" charset="0"/>
              </a:rPr>
              <a:t>richiesta di associazione o di eventuale collaborazione specialistica e non;</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000" b="1" dirty="0">
                <a:solidFill>
                  <a:schemeClr val="tx2">
                    <a:lumMod val="50000"/>
                  </a:schemeClr>
                </a:solidFill>
                <a:latin typeface="Comic Sans MS" pitchFamily="64" charset="0"/>
              </a:rPr>
              <a:t>indicazione di inizio delle operazioni.</a:t>
            </a:r>
          </a:p>
        </p:txBody>
      </p:sp>
      <p:sp>
        <p:nvSpPr>
          <p:cNvPr id="10" name="Rectangle 4"/>
          <p:cNvSpPr>
            <a:spLocks noChangeArrowheads="1"/>
          </p:cNvSpPr>
          <p:nvPr/>
        </p:nvSpPr>
        <p:spPr bwMode="auto">
          <a:xfrm>
            <a:off x="179388" y="4000504"/>
            <a:ext cx="8785225" cy="2017713"/>
          </a:xfrm>
          <a:prstGeom prst="rect">
            <a:avLst/>
          </a:prstGeom>
          <a:noFill/>
          <a:ln w="9525" cap="flat">
            <a:noFill/>
            <a:round/>
            <a:headEnd/>
            <a:tailEnd/>
          </a:ln>
          <a:effectLst/>
        </p:spPr>
        <p:txBody>
          <a:bodyPr lIns="90000" tIns="46800" rIns="90000" bIns="46800"/>
          <a:lstStyle/>
          <a:p>
            <a:pPr marL="269875" indent="-268288" algn="just">
              <a:spcBef>
                <a:spcPts val="500"/>
              </a:spcBef>
              <a:buClrTx/>
              <a:buSzPct val="70000"/>
              <a:buFontTx/>
              <a:buNone/>
              <a:tabLst>
                <a:tab pos="269875" algn="l"/>
                <a:tab pos="1184275" algn="l"/>
                <a:tab pos="2098675" algn="l"/>
                <a:tab pos="3013075" algn="l"/>
                <a:tab pos="3927475" algn="l"/>
                <a:tab pos="4841875" algn="l"/>
                <a:tab pos="5756275" algn="l"/>
                <a:tab pos="6670675" algn="l"/>
                <a:tab pos="7585075" algn="l"/>
                <a:tab pos="8499475" algn="l"/>
                <a:tab pos="9413875" algn="l"/>
                <a:tab pos="10328275" algn="l"/>
              </a:tabLst>
            </a:pPr>
            <a:r>
              <a:rPr lang="it-IT" sz="2000" b="1" dirty="0">
                <a:solidFill>
                  <a:srgbClr val="FF0000"/>
                </a:solidFill>
                <a:latin typeface="Comic Sans MS" pitchFamily="64" charset="0"/>
              </a:rPr>
              <a:t>Prima dell’inizio delle operazioni</a:t>
            </a:r>
            <a:r>
              <a:rPr lang="it-IT" sz="2000" b="1" dirty="0">
                <a:solidFill>
                  <a:schemeClr val="tx2">
                    <a:lumMod val="50000"/>
                  </a:schemeClr>
                </a:solidFill>
                <a:latin typeface="Comic Sans MS" pitchFamily="64" charset="0"/>
              </a:rPr>
              <a:t>:</a:t>
            </a:r>
          </a:p>
          <a:p>
            <a:pPr marL="268288" indent="-266700" algn="just">
              <a:spcBef>
                <a:spcPts val="500"/>
              </a:spcBef>
              <a:buClr>
                <a:srgbClr val="FF0000"/>
              </a:buClr>
              <a:buSzPct val="75000"/>
              <a:buFont typeface="Wingdings" charset="2"/>
              <a:buChar char=""/>
              <a:tabLst>
                <a:tab pos="269875" algn="l"/>
                <a:tab pos="1184275" algn="l"/>
                <a:tab pos="2098675" algn="l"/>
                <a:tab pos="3013075" algn="l"/>
                <a:tab pos="3927475" algn="l"/>
                <a:tab pos="4841875" algn="l"/>
                <a:tab pos="5756275" algn="l"/>
                <a:tab pos="6670675" algn="l"/>
                <a:tab pos="7585075" algn="l"/>
                <a:tab pos="8499475" algn="l"/>
                <a:tab pos="9413875" algn="l"/>
                <a:tab pos="10328275" algn="l"/>
              </a:tabLst>
            </a:pPr>
            <a:r>
              <a:rPr lang="it-IT" sz="2000" b="1" dirty="0">
                <a:solidFill>
                  <a:schemeClr val="tx2">
                    <a:lumMod val="50000"/>
                  </a:schemeClr>
                </a:solidFill>
                <a:latin typeface="Comic Sans MS" pitchFamily="64" charset="0"/>
              </a:rPr>
              <a:t>studio degli atti (citazioni, denunce, testimonianze e similari, documentazione  sanitaria, medico-legale, amministrativa);</a:t>
            </a:r>
          </a:p>
          <a:p>
            <a:pPr marL="268288" indent="-266700" algn="just">
              <a:spcBef>
                <a:spcPts val="500"/>
              </a:spcBef>
              <a:buClr>
                <a:srgbClr val="FF0000"/>
              </a:buClr>
              <a:buSzPct val="75000"/>
              <a:buFont typeface="Wingdings" charset="2"/>
              <a:buChar char=""/>
              <a:tabLst>
                <a:tab pos="269875" algn="l"/>
                <a:tab pos="1184275" algn="l"/>
                <a:tab pos="2098675" algn="l"/>
                <a:tab pos="3013075" algn="l"/>
                <a:tab pos="3927475" algn="l"/>
                <a:tab pos="4841875" algn="l"/>
                <a:tab pos="5756275" algn="l"/>
                <a:tab pos="6670675" algn="l"/>
                <a:tab pos="7585075" algn="l"/>
                <a:tab pos="8499475" algn="l"/>
                <a:tab pos="9413875" algn="l"/>
                <a:tab pos="10328275" algn="l"/>
              </a:tabLst>
            </a:pPr>
            <a:r>
              <a:rPr lang="it-IT" sz="2000" b="1" dirty="0">
                <a:solidFill>
                  <a:schemeClr val="tx2">
                    <a:lumMod val="50000"/>
                  </a:schemeClr>
                </a:solidFill>
                <a:latin typeface="Comic Sans MS" pitchFamily="64" charset="0"/>
              </a:rPr>
              <a:t>preventiva valutazione dell’opportunità di indagini complementari;</a:t>
            </a:r>
          </a:p>
          <a:p>
            <a:pPr marL="268288" indent="-266700" algn="just">
              <a:spcBef>
                <a:spcPts val="500"/>
              </a:spcBef>
              <a:buClr>
                <a:srgbClr val="FF0000"/>
              </a:buClr>
              <a:buSzPct val="75000"/>
              <a:buFont typeface="Wingdings" charset="2"/>
              <a:buChar char=""/>
              <a:tabLst>
                <a:tab pos="269875" algn="l"/>
                <a:tab pos="1184275" algn="l"/>
                <a:tab pos="2098675" algn="l"/>
                <a:tab pos="3013075" algn="l"/>
                <a:tab pos="3927475" algn="l"/>
                <a:tab pos="4841875" algn="l"/>
                <a:tab pos="5756275" algn="l"/>
                <a:tab pos="6670675" algn="l"/>
                <a:tab pos="7585075" algn="l"/>
                <a:tab pos="8499475" algn="l"/>
                <a:tab pos="9413875" algn="l"/>
                <a:tab pos="10328275" algn="l"/>
              </a:tabLst>
            </a:pPr>
            <a:r>
              <a:rPr lang="it-IT" sz="2000" b="1" dirty="0">
                <a:solidFill>
                  <a:schemeClr val="tx2">
                    <a:lumMod val="50000"/>
                  </a:schemeClr>
                </a:solidFill>
                <a:latin typeface="Comic Sans MS" pitchFamily="64" charset="0"/>
              </a:rPr>
              <a:t>convocazioni delle parti se già non provveduto in udienza.</a:t>
            </a:r>
          </a:p>
        </p:txBody>
      </p:sp>
      <p:pic>
        <p:nvPicPr>
          <p:cNvPr id="11"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2"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38677407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323850" y="139680"/>
            <a:ext cx="8458200" cy="431800"/>
          </a:xfrm>
          <a:prstGeom prst="rect">
            <a:avLst/>
          </a:prstGeom>
          <a:noFill/>
          <a:ln w="9525" cap="flat">
            <a:noFill/>
            <a:round/>
            <a:headEnd/>
            <a:tailEnd/>
          </a:ln>
          <a:effectLst/>
        </p:spPr>
        <p:txBody>
          <a:bodyPr anchor="ctr" anchorCtr="1"/>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200" b="1" dirty="0">
                <a:solidFill>
                  <a:srgbClr val="FF0000"/>
                </a:solidFill>
                <a:latin typeface="Comic Sans MS" pitchFamily="64" charset="0"/>
              </a:rPr>
              <a:t>Ordinari doveri procedurali del CTU</a:t>
            </a:r>
          </a:p>
        </p:txBody>
      </p:sp>
      <p:sp>
        <p:nvSpPr>
          <p:cNvPr id="9" name="Text Box 2"/>
          <p:cNvSpPr txBox="1">
            <a:spLocks noChangeArrowheads="1"/>
          </p:cNvSpPr>
          <p:nvPr/>
        </p:nvSpPr>
        <p:spPr bwMode="auto">
          <a:xfrm>
            <a:off x="179388" y="714356"/>
            <a:ext cx="8785225" cy="5759450"/>
          </a:xfrm>
          <a:prstGeom prst="rect">
            <a:avLst/>
          </a:prstGeom>
          <a:noFill/>
          <a:ln w="9525" cap="flat">
            <a:noFill/>
            <a:round/>
            <a:headEnd/>
            <a:tailEnd/>
          </a:ln>
          <a:effectLst/>
        </p:spPr>
        <p:txBody>
          <a:bodyPr/>
          <a:lstStyle/>
          <a:p>
            <a:pPr marL="269875" indent="-268288" algn="just">
              <a:spcBef>
                <a:spcPts val="500"/>
              </a:spcBef>
              <a:buClrTx/>
              <a:buSzPct val="70000"/>
              <a:buFontTx/>
              <a:buNone/>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b="1" dirty="0">
                <a:solidFill>
                  <a:srgbClr val="FF0000"/>
                </a:solidFill>
                <a:latin typeface="Comic Sans MS" pitchFamily="64" charset="0"/>
              </a:rPr>
              <a:t>Nel corso delle operazioni</a:t>
            </a:r>
            <a:r>
              <a:rPr lang="it-IT" b="1" dirty="0">
                <a:solidFill>
                  <a:srgbClr val="002060"/>
                </a:solidFill>
                <a:latin typeface="Comic Sans MS" pitchFamily="64" charset="0"/>
              </a:rPr>
              <a:t>:</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b="1" dirty="0">
                <a:solidFill>
                  <a:schemeClr val="tx2">
                    <a:lumMod val="50000"/>
                  </a:schemeClr>
                </a:solidFill>
                <a:latin typeface="Comic Sans MS" pitchFamily="64" charset="0"/>
              </a:rPr>
              <a:t>eventuale riconvocazione per assenza delle parti;</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b="1" dirty="0">
                <a:solidFill>
                  <a:schemeClr val="tx2">
                    <a:lumMod val="50000"/>
                  </a:schemeClr>
                </a:solidFill>
                <a:latin typeface="Comic Sans MS" pitchFamily="64" charset="0"/>
              </a:rPr>
              <a:t>anamnesi ed esame clinico della persona;</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b="1" dirty="0">
                <a:solidFill>
                  <a:schemeClr val="tx2">
                    <a:lumMod val="50000"/>
                  </a:schemeClr>
                </a:solidFill>
                <a:latin typeface="Comic Sans MS" pitchFamily="64" charset="0"/>
              </a:rPr>
              <a:t>valutazione della </a:t>
            </a:r>
            <a:r>
              <a:rPr lang="it-IT" b="1" dirty="0" err="1">
                <a:solidFill>
                  <a:schemeClr val="tx2">
                    <a:lumMod val="50000"/>
                  </a:schemeClr>
                </a:solidFill>
                <a:latin typeface="Comic Sans MS" pitchFamily="64" charset="0"/>
              </a:rPr>
              <a:t>recepibilità</a:t>
            </a:r>
            <a:r>
              <a:rPr lang="it-IT" b="1" dirty="0">
                <a:solidFill>
                  <a:schemeClr val="tx2">
                    <a:lumMod val="50000"/>
                  </a:schemeClr>
                </a:solidFill>
                <a:latin typeface="Comic Sans MS" pitchFamily="64" charset="0"/>
              </a:rPr>
              <a:t> di eventuali documenti tardivamente esibiti;</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b="1" dirty="0">
                <a:solidFill>
                  <a:schemeClr val="tx2">
                    <a:lumMod val="50000"/>
                  </a:schemeClr>
                </a:solidFill>
                <a:latin typeface="Comic Sans MS" pitchFamily="64" charset="0"/>
              </a:rPr>
              <a:t>decisione circa l’espletamento di indagini complementari (</a:t>
            </a:r>
            <a:r>
              <a:rPr lang="it-IT" b="1" dirty="0" smtClean="0">
                <a:solidFill>
                  <a:schemeClr val="tx2">
                    <a:lumMod val="50000"/>
                  </a:schemeClr>
                </a:solidFill>
                <a:latin typeface="Comic Sans MS" pitchFamily="64" charset="0"/>
              </a:rPr>
              <a:t>previa </a:t>
            </a:r>
            <a:r>
              <a:rPr lang="it-IT" b="1" dirty="0">
                <a:solidFill>
                  <a:schemeClr val="tx2">
                    <a:lumMod val="50000"/>
                  </a:schemeClr>
                </a:solidFill>
                <a:latin typeface="Comic Sans MS" pitchFamily="64" charset="0"/>
              </a:rPr>
              <a:t>informazione e consenso dell’interessato) e indicazioni di tempi, luoghi e strutture di effettuazione;</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b="1" dirty="0">
                <a:solidFill>
                  <a:schemeClr val="tx2">
                    <a:lumMod val="50000"/>
                  </a:schemeClr>
                </a:solidFill>
                <a:latin typeface="Comic Sans MS" pitchFamily="64" charset="0"/>
              </a:rPr>
              <a:t>ammissione alle operazioni degli aventi diritto;</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b="1" dirty="0">
                <a:solidFill>
                  <a:schemeClr val="tx2">
                    <a:lumMod val="50000"/>
                  </a:schemeClr>
                </a:solidFill>
                <a:latin typeface="Comic Sans MS" pitchFamily="64" charset="0"/>
              </a:rPr>
              <a:t>discussione medico legale del caso;</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b="1" dirty="0">
                <a:solidFill>
                  <a:schemeClr val="tx2">
                    <a:lumMod val="50000"/>
                  </a:schemeClr>
                </a:solidFill>
                <a:latin typeface="Comic Sans MS" pitchFamily="64" charset="0"/>
              </a:rPr>
              <a:t>fissazione di eventuale prosieguo delle operazioni;</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b="1" dirty="0">
                <a:solidFill>
                  <a:schemeClr val="tx2">
                    <a:lumMod val="50000"/>
                  </a:schemeClr>
                </a:solidFill>
                <a:latin typeface="Comic Sans MS" pitchFamily="64" charset="0"/>
              </a:rPr>
              <a:t>indicazione di disponibilità alla ricezione di memorie, fogli di osservazioni, relazioni di </a:t>
            </a:r>
            <a:r>
              <a:rPr lang="it-IT" b="1" dirty="0" err="1">
                <a:solidFill>
                  <a:schemeClr val="tx2">
                    <a:lumMod val="50000"/>
                  </a:schemeClr>
                </a:solidFill>
                <a:latin typeface="Comic Sans MS" pitchFamily="64" charset="0"/>
              </a:rPr>
              <a:t>c.t.p.</a:t>
            </a:r>
            <a:r>
              <a:rPr lang="it-IT" b="1" dirty="0">
                <a:solidFill>
                  <a:schemeClr val="tx2">
                    <a:lumMod val="50000"/>
                  </a:schemeClr>
                </a:solidFill>
                <a:latin typeface="Comic Sans MS" pitchFamily="64" charset="0"/>
              </a:rPr>
              <a:t>;</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b="1" dirty="0">
                <a:solidFill>
                  <a:schemeClr val="tx2">
                    <a:lumMod val="50000"/>
                  </a:schemeClr>
                </a:solidFill>
                <a:latin typeface="Comic Sans MS" pitchFamily="64" charset="0"/>
              </a:rPr>
              <a:t>assunzione dei recapiti dei </a:t>
            </a:r>
            <a:r>
              <a:rPr lang="it-IT" b="1" dirty="0" err="1">
                <a:solidFill>
                  <a:schemeClr val="tx2">
                    <a:lumMod val="50000"/>
                  </a:schemeClr>
                </a:solidFill>
                <a:latin typeface="Comic Sans MS" pitchFamily="64" charset="0"/>
              </a:rPr>
              <a:t>CC.TT.PP</a:t>
            </a:r>
            <a:r>
              <a:rPr lang="it-IT" b="1" dirty="0">
                <a:solidFill>
                  <a:schemeClr val="tx2">
                    <a:lumMod val="50000"/>
                  </a:schemeClr>
                </a:solidFill>
                <a:latin typeface="Comic Sans MS" pitchFamily="64" charset="0"/>
              </a:rPr>
              <a:t>. per la trasmissione di documentazione ricevuta e/o bozza dell’elaborato (ex art. 195 come mod. dalla L. 69/09) nel termine stabilito dal giudice;</a:t>
            </a:r>
          </a:p>
          <a:p>
            <a:pPr marL="268288" indent="-266700" algn="just">
              <a:spcBef>
                <a:spcPts val="5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b="1" dirty="0">
                <a:solidFill>
                  <a:schemeClr val="tx2">
                    <a:lumMod val="50000"/>
                  </a:schemeClr>
                </a:solidFill>
                <a:latin typeface="Comic Sans MS" pitchFamily="64" charset="0"/>
              </a:rPr>
              <a:t>verbalizzazione.</a:t>
            </a:r>
          </a:p>
        </p:txBody>
      </p:sp>
      <p:pic>
        <p:nvPicPr>
          <p:cNvPr id="10"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1"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41563474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342900" y="620713"/>
            <a:ext cx="8458200" cy="431800"/>
          </a:xfrm>
          <a:prstGeom prst="rect">
            <a:avLst/>
          </a:prstGeom>
          <a:noFill/>
          <a:ln w="9525" cap="flat">
            <a:noFill/>
            <a:round/>
            <a:headEnd/>
            <a:tailEnd/>
          </a:ln>
          <a:effectLst/>
        </p:spPr>
        <p:txBody>
          <a:bodyPr anchor="ctr" anchorCtr="1"/>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200" b="1" dirty="0">
                <a:solidFill>
                  <a:srgbClr val="FF0000"/>
                </a:solidFill>
                <a:latin typeface="Comic Sans MS" pitchFamily="64" charset="0"/>
              </a:rPr>
              <a:t>Ordinari doveri procedurali del CTU</a:t>
            </a:r>
          </a:p>
        </p:txBody>
      </p:sp>
      <p:sp>
        <p:nvSpPr>
          <p:cNvPr id="9" name="Text Box 2"/>
          <p:cNvSpPr txBox="1">
            <a:spLocks noChangeArrowheads="1"/>
          </p:cNvSpPr>
          <p:nvPr/>
        </p:nvSpPr>
        <p:spPr bwMode="auto">
          <a:xfrm>
            <a:off x="179388" y="1628775"/>
            <a:ext cx="8785225" cy="1079500"/>
          </a:xfrm>
          <a:prstGeom prst="rect">
            <a:avLst/>
          </a:prstGeom>
          <a:noFill/>
          <a:ln w="9525" cap="flat">
            <a:noFill/>
            <a:round/>
            <a:headEnd/>
            <a:tailEnd/>
          </a:ln>
          <a:effectLst/>
        </p:spPr>
        <p:txBody>
          <a:bodyPr/>
          <a:lstStyle/>
          <a:p>
            <a:pPr marL="269875" indent="-268288" algn="just">
              <a:lnSpc>
                <a:spcPct val="130000"/>
              </a:lnSpc>
              <a:spcBef>
                <a:spcPts val="700"/>
              </a:spcBef>
              <a:buClrTx/>
              <a:buSzPct val="70000"/>
              <a:buFontTx/>
              <a:buNone/>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000" b="1" dirty="0">
                <a:solidFill>
                  <a:srgbClr val="FF0000"/>
                </a:solidFill>
                <a:latin typeface="Comic Sans MS" pitchFamily="64" charset="0"/>
              </a:rPr>
              <a:t>Dopo la chiusura delle operazioni</a:t>
            </a:r>
            <a:r>
              <a:rPr lang="it-IT" sz="2000" b="1" dirty="0">
                <a:solidFill>
                  <a:srgbClr val="002060"/>
                </a:solidFill>
                <a:latin typeface="Comic Sans MS" pitchFamily="64" charset="0"/>
              </a:rPr>
              <a:t>:</a:t>
            </a:r>
          </a:p>
          <a:p>
            <a:pPr marL="268288" indent="-266700" algn="just">
              <a:lnSpc>
                <a:spcPct val="130000"/>
              </a:lnSpc>
              <a:spcBef>
                <a:spcPts val="700"/>
              </a:spcBef>
              <a:buClr>
                <a:srgbClr val="FF0000"/>
              </a:buClr>
              <a:buSzPct val="75000"/>
              <a:buFont typeface="Wingdings" charset="2"/>
              <a:buChar char=""/>
              <a:tabLst>
                <a:tab pos="839788" algn="l"/>
                <a:tab pos="1754188" algn="l"/>
                <a:tab pos="2668588" algn="l"/>
                <a:tab pos="3582988" algn="l"/>
                <a:tab pos="4497388" algn="l"/>
                <a:tab pos="5411788" algn="l"/>
                <a:tab pos="6326188" algn="l"/>
                <a:tab pos="7240588" algn="l"/>
                <a:tab pos="8154988" algn="l"/>
                <a:tab pos="9069388" algn="l"/>
                <a:tab pos="9983788" algn="l"/>
              </a:tabLst>
            </a:pPr>
            <a:r>
              <a:rPr lang="it-IT" sz="2000" b="1" dirty="0">
                <a:solidFill>
                  <a:schemeClr val="tx2">
                    <a:lumMod val="50000"/>
                  </a:schemeClr>
                </a:solidFill>
                <a:latin typeface="Comic Sans MS" pitchFamily="64" charset="0"/>
              </a:rPr>
              <a:t>eventuale richiesta di legittima proroga. </a:t>
            </a:r>
          </a:p>
        </p:txBody>
      </p:sp>
      <p:sp>
        <p:nvSpPr>
          <p:cNvPr id="10" name="Rectangle 4"/>
          <p:cNvSpPr>
            <a:spLocks noChangeArrowheads="1"/>
          </p:cNvSpPr>
          <p:nvPr/>
        </p:nvSpPr>
        <p:spPr bwMode="auto">
          <a:xfrm>
            <a:off x="179388" y="3068638"/>
            <a:ext cx="8785225" cy="1873250"/>
          </a:xfrm>
          <a:prstGeom prst="rect">
            <a:avLst/>
          </a:prstGeom>
          <a:noFill/>
          <a:ln w="9525" cap="flat">
            <a:noFill/>
            <a:round/>
            <a:headEnd/>
            <a:tailEnd/>
          </a:ln>
          <a:effectLst/>
        </p:spPr>
        <p:txBody>
          <a:bodyPr lIns="90000" tIns="46800" rIns="90000" bIns="46800"/>
          <a:lstStyle/>
          <a:p>
            <a:pPr marL="269875" indent="-268288" algn="just">
              <a:lnSpc>
                <a:spcPct val="120000"/>
              </a:lnSpc>
              <a:spcBef>
                <a:spcPts val="500"/>
              </a:spcBef>
              <a:buClrTx/>
              <a:buSzPct val="70000"/>
              <a:buFontTx/>
              <a:buNone/>
              <a:tabLst>
                <a:tab pos="269875" algn="l"/>
                <a:tab pos="1184275" algn="l"/>
                <a:tab pos="2098675" algn="l"/>
                <a:tab pos="3013075" algn="l"/>
                <a:tab pos="3927475" algn="l"/>
                <a:tab pos="4841875" algn="l"/>
                <a:tab pos="5756275" algn="l"/>
                <a:tab pos="6670675" algn="l"/>
                <a:tab pos="7585075" algn="l"/>
                <a:tab pos="8499475" algn="l"/>
                <a:tab pos="9413875" algn="l"/>
                <a:tab pos="10328275" algn="l"/>
              </a:tabLst>
            </a:pPr>
            <a:r>
              <a:rPr lang="it-IT" sz="2000" b="1" dirty="0">
                <a:solidFill>
                  <a:srgbClr val="FF0000"/>
                </a:solidFill>
                <a:latin typeface="Comic Sans MS" pitchFamily="64" charset="0"/>
              </a:rPr>
              <a:t>Dopo il deposito dell’elaborato</a:t>
            </a:r>
            <a:r>
              <a:rPr lang="it-IT" sz="2000" b="1" dirty="0">
                <a:solidFill>
                  <a:srgbClr val="002060"/>
                </a:solidFill>
                <a:latin typeface="Comic Sans MS" pitchFamily="64" charset="0"/>
              </a:rPr>
              <a:t>:</a:t>
            </a:r>
          </a:p>
          <a:p>
            <a:pPr marL="268288" indent="-266700" algn="just">
              <a:lnSpc>
                <a:spcPct val="120000"/>
              </a:lnSpc>
              <a:spcBef>
                <a:spcPts val="500"/>
              </a:spcBef>
              <a:buClr>
                <a:srgbClr val="FF0000"/>
              </a:buClr>
              <a:buSzPct val="75000"/>
              <a:buFont typeface="Wingdings" charset="2"/>
              <a:buChar char=""/>
              <a:tabLst>
                <a:tab pos="269875" algn="l"/>
                <a:tab pos="1184275" algn="l"/>
                <a:tab pos="2098675" algn="l"/>
                <a:tab pos="3013075" algn="l"/>
                <a:tab pos="3927475" algn="l"/>
                <a:tab pos="4841875" algn="l"/>
                <a:tab pos="5756275" algn="l"/>
                <a:tab pos="6670675" algn="l"/>
                <a:tab pos="7585075" algn="l"/>
                <a:tab pos="8499475" algn="l"/>
                <a:tab pos="9413875" algn="l"/>
                <a:tab pos="10328275" algn="l"/>
              </a:tabLst>
            </a:pPr>
            <a:r>
              <a:rPr lang="it-IT" sz="2000" b="1" dirty="0">
                <a:solidFill>
                  <a:schemeClr val="tx2">
                    <a:lumMod val="50000"/>
                  </a:schemeClr>
                </a:solidFill>
                <a:latin typeface="Comic Sans MS" pitchFamily="64" charset="0"/>
              </a:rPr>
              <a:t>eventuale estensione delle indagini;</a:t>
            </a:r>
          </a:p>
          <a:p>
            <a:pPr marL="268288" indent="-266700" algn="just">
              <a:lnSpc>
                <a:spcPct val="120000"/>
              </a:lnSpc>
              <a:spcBef>
                <a:spcPts val="500"/>
              </a:spcBef>
              <a:buClr>
                <a:srgbClr val="FF0000"/>
              </a:buClr>
              <a:buSzPct val="75000"/>
              <a:buFont typeface="Wingdings" charset="2"/>
              <a:buChar char=""/>
              <a:tabLst>
                <a:tab pos="269875" algn="l"/>
                <a:tab pos="1184275" algn="l"/>
                <a:tab pos="2098675" algn="l"/>
                <a:tab pos="3013075" algn="l"/>
                <a:tab pos="3927475" algn="l"/>
                <a:tab pos="4841875" algn="l"/>
                <a:tab pos="5756275" algn="l"/>
                <a:tab pos="6670675" algn="l"/>
                <a:tab pos="7585075" algn="l"/>
                <a:tab pos="8499475" algn="l"/>
                <a:tab pos="9413875" algn="l"/>
                <a:tab pos="10328275" algn="l"/>
              </a:tabLst>
            </a:pPr>
            <a:r>
              <a:rPr lang="it-IT" sz="2000" b="1" dirty="0">
                <a:solidFill>
                  <a:schemeClr val="tx2">
                    <a:lumMod val="50000"/>
                  </a:schemeClr>
                </a:solidFill>
                <a:latin typeface="Comic Sans MS" pitchFamily="64" charset="0"/>
              </a:rPr>
              <a:t>eventuale chiamata a chiarimenti;</a:t>
            </a:r>
          </a:p>
          <a:p>
            <a:pPr marL="268288" indent="-266700" algn="just">
              <a:lnSpc>
                <a:spcPct val="120000"/>
              </a:lnSpc>
              <a:spcBef>
                <a:spcPts val="500"/>
              </a:spcBef>
              <a:buClr>
                <a:srgbClr val="FF0000"/>
              </a:buClr>
              <a:buSzPct val="75000"/>
              <a:buFont typeface="Wingdings" charset="2"/>
              <a:buChar char=""/>
              <a:tabLst>
                <a:tab pos="269875" algn="l"/>
                <a:tab pos="1184275" algn="l"/>
                <a:tab pos="2098675" algn="l"/>
                <a:tab pos="3013075" algn="l"/>
                <a:tab pos="3927475" algn="l"/>
                <a:tab pos="4841875" algn="l"/>
                <a:tab pos="5756275" algn="l"/>
                <a:tab pos="6670675" algn="l"/>
                <a:tab pos="7585075" algn="l"/>
                <a:tab pos="8499475" algn="l"/>
                <a:tab pos="9413875" algn="l"/>
                <a:tab pos="10328275" algn="l"/>
              </a:tabLst>
            </a:pPr>
            <a:r>
              <a:rPr lang="it-IT" sz="2000" b="1" dirty="0">
                <a:solidFill>
                  <a:schemeClr val="tx2">
                    <a:lumMod val="50000"/>
                  </a:schemeClr>
                </a:solidFill>
                <a:latin typeface="Comic Sans MS" pitchFamily="64" charset="0"/>
              </a:rPr>
              <a:t>eventuale rifacimento delle operazioni per sanare nullità.</a:t>
            </a:r>
          </a:p>
        </p:txBody>
      </p:sp>
      <p:pic>
        <p:nvPicPr>
          <p:cNvPr id="11"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2"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2754587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0" y="3286124"/>
            <a:ext cx="9001156" cy="2881312"/>
          </a:xfrm>
          <a:prstGeom prst="rect">
            <a:avLst/>
          </a:prstGeom>
          <a:noFill/>
          <a:ln w="9525" cap="flat">
            <a:noFill/>
            <a:round/>
            <a:headEnd/>
            <a:tailEnd/>
          </a:ln>
          <a:effectLst/>
        </p:spPr>
        <p:txBody>
          <a:bodyPr lIns="90000" tIns="46800" rIns="90000" bIns="46800"/>
          <a:lstStyle/>
          <a:p>
            <a:pPr marL="268288" indent="-268288" algn="just">
              <a:lnSpc>
                <a:spcPct val="110000"/>
              </a:lnSpc>
              <a:spcBef>
                <a:spcPts val="450"/>
              </a:spcBef>
              <a:buClr>
                <a:srgbClr val="FF0000"/>
              </a:buClr>
              <a:buSzPct val="85000"/>
              <a:buFont typeface="Comic Sans MS" pitchFamily="64" charset="0"/>
              <a:buChar char="o"/>
              <a:tabLst>
                <a:tab pos="268288" algn="l"/>
                <a:tab pos="1182688" algn="l"/>
                <a:tab pos="2097088" algn="l"/>
                <a:tab pos="3011488" algn="l"/>
                <a:tab pos="3925888" algn="l"/>
                <a:tab pos="4840288" algn="l"/>
                <a:tab pos="5754688" algn="l"/>
                <a:tab pos="6669088" algn="l"/>
                <a:tab pos="7583488" algn="l"/>
                <a:tab pos="8497888" algn="l"/>
                <a:tab pos="9412288" algn="l"/>
                <a:tab pos="10326688" algn="l"/>
              </a:tabLst>
            </a:pPr>
            <a:r>
              <a:rPr lang="it-IT" sz="1800" dirty="0">
                <a:solidFill>
                  <a:srgbClr val="002060"/>
                </a:solidFill>
                <a:latin typeface="Comic Sans MS" pitchFamily="64" charset="0"/>
              </a:rPr>
              <a:t>incontri privati con una sola delle parti;</a:t>
            </a:r>
          </a:p>
          <a:p>
            <a:pPr marL="268288" indent="-268288" algn="just">
              <a:lnSpc>
                <a:spcPct val="110000"/>
              </a:lnSpc>
              <a:spcBef>
                <a:spcPts val="450"/>
              </a:spcBef>
              <a:buClr>
                <a:srgbClr val="FF0000"/>
              </a:buClr>
              <a:buSzPct val="85000"/>
              <a:buFont typeface="Comic Sans MS" pitchFamily="64" charset="0"/>
              <a:buChar char="o"/>
              <a:tabLst>
                <a:tab pos="268288" algn="l"/>
                <a:tab pos="1182688" algn="l"/>
                <a:tab pos="2097088" algn="l"/>
                <a:tab pos="3011488" algn="l"/>
                <a:tab pos="3925888" algn="l"/>
                <a:tab pos="4840288" algn="l"/>
                <a:tab pos="5754688" algn="l"/>
                <a:tab pos="6669088" algn="l"/>
                <a:tab pos="7583488" algn="l"/>
                <a:tab pos="8497888" algn="l"/>
                <a:tab pos="9412288" algn="l"/>
                <a:tab pos="10326688" algn="l"/>
              </a:tabLst>
            </a:pPr>
            <a:r>
              <a:rPr lang="it-IT" sz="1800" dirty="0">
                <a:solidFill>
                  <a:srgbClr val="002060"/>
                </a:solidFill>
                <a:latin typeface="Comic Sans MS" pitchFamily="64" charset="0"/>
              </a:rPr>
              <a:t>esame di documenti o atti prodotti dall'una parte e non comunicati all'altra (ogni documento, ogni atto, ogni scritto non può che rifluire nel processo attraverso canali fissati dalla legge);</a:t>
            </a:r>
          </a:p>
          <a:p>
            <a:pPr marL="268288" indent="-268288" algn="just">
              <a:lnSpc>
                <a:spcPct val="110000"/>
              </a:lnSpc>
              <a:spcBef>
                <a:spcPts val="450"/>
              </a:spcBef>
              <a:buClr>
                <a:srgbClr val="FF0000"/>
              </a:buClr>
              <a:buSzPct val="85000"/>
              <a:buFont typeface="Comic Sans MS" pitchFamily="64" charset="0"/>
              <a:buChar char="o"/>
              <a:tabLst>
                <a:tab pos="268288" algn="l"/>
                <a:tab pos="1182688" algn="l"/>
                <a:tab pos="2097088" algn="l"/>
                <a:tab pos="3011488" algn="l"/>
                <a:tab pos="3925888" algn="l"/>
                <a:tab pos="4840288" algn="l"/>
                <a:tab pos="5754688" algn="l"/>
                <a:tab pos="6669088" algn="l"/>
                <a:tab pos="7583488" algn="l"/>
                <a:tab pos="8497888" algn="l"/>
                <a:tab pos="9412288" algn="l"/>
                <a:tab pos="10326688" algn="l"/>
              </a:tabLst>
            </a:pPr>
            <a:r>
              <a:rPr lang="it-IT" sz="1800" dirty="0">
                <a:solidFill>
                  <a:srgbClr val="002060"/>
                </a:solidFill>
                <a:latin typeface="Comic Sans MS" pitchFamily="64" charset="0"/>
              </a:rPr>
              <a:t>"gestione privata" della consulenza tra il CTU e le parti, ovvero tra il CTU ed una di esse: è l'ipotesi più grave, anche se talora dovuta a colpa e non a dolo (mediazione tra le posizioni delle parti, allo scopo di fornire un responso in grado di soddisfare al contempo attore e convenuto).</a:t>
            </a:r>
          </a:p>
        </p:txBody>
      </p:sp>
      <p:sp>
        <p:nvSpPr>
          <p:cNvPr id="9" name="Text Box 2"/>
          <p:cNvSpPr txBox="1">
            <a:spLocks noChangeArrowheads="1"/>
          </p:cNvSpPr>
          <p:nvPr/>
        </p:nvSpPr>
        <p:spPr bwMode="auto">
          <a:xfrm>
            <a:off x="469915" y="211118"/>
            <a:ext cx="6316663" cy="431800"/>
          </a:xfrm>
          <a:prstGeom prst="rect">
            <a:avLst/>
          </a:prstGeom>
          <a:noFill/>
          <a:ln w="9525" cap="flat">
            <a:noFill/>
            <a:round/>
            <a:headEnd/>
            <a:tailEnd/>
          </a:ln>
          <a:effectLst/>
        </p:spPr>
        <p:txBody>
          <a:bodyPr anchor="ctr" anchorCtr="1"/>
          <a:lstStyle/>
          <a:p>
            <a:pPr>
              <a:lnSpc>
                <a:spcPct val="6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dirty="0">
                <a:solidFill>
                  <a:srgbClr val="FF0000"/>
                </a:solidFill>
                <a:latin typeface="Comic Sans MS" pitchFamily="64" charset="0"/>
              </a:rPr>
              <a:t>Comportamenti da evitare sul piano tecnico-relazionale </a:t>
            </a:r>
          </a:p>
        </p:txBody>
      </p:sp>
      <p:sp>
        <p:nvSpPr>
          <p:cNvPr id="10" name="Text Box 3"/>
          <p:cNvSpPr txBox="1">
            <a:spLocks noChangeArrowheads="1"/>
          </p:cNvSpPr>
          <p:nvPr/>
        </p:nvSpPr>
        <p:spPr bwMode="auto">
          <a:xfrm>
            <a:off x="0" y="549275"/>
            <a:ext cx="9001156" cy="2663825"/>
          </a:xfrm>
          <a:prstGeom prst="rect">
            <a:avLst/>
          </a:prstGeom>
          <a:noFill/>
          <a:ln w="9525" cap="flat">
            <a:noFill/>
            <a:round/>
            <a:headEnd/>
            <a:tailEnd/>
          </a:ln>
          <a:effectLst/>
        </p:spPr>
        <p:txBody>
          <a:bodyPr/>
          <a:lstStyle/>
          <a:p>
            <a:pPr marL="268288" indent="-268288" algn="just">
              <a:lnSpc>
                <a:spcPct val="110000"/>
              </a:lnSpc>
              <a:spcBef>
                <a:spcPts val="450"/>
              </a:spcBef>
              <a:buClr>
                <a:srgbClr val="FF0000"/>
              </a:buClr>
              <a:buSzPct val="70000"/>
              <a:buFont typeface="Wingdings" charset="2"/>
              <a:buChar char=""/>
              <a:tabLst>
                <a:tab pos="838200" algn="l"/>
                <a:tab pos="1752600" algn="l"/>
                <a:tab pos="2667000" algn="l"/>
                <a:tab pos="3581400" algn="l"/>
                <a:tab pos="4495800" algn="l"/>
                <a:tab pos="5410200" algn="l"/>
                <a:tab pos="6324600" algn="l"/>
                <a:tab pos="7239000" algn="l"/>
                <a:tab pos="8153400" algn="l"/>
                <a:tab pos="9067800" algn="l"/>
                <a:tab pos="9982200" algn="l"/>
              </a:tabLst>
            </a:pPr>
            <a:r>
              <a:rPr lang="it-IT" sz="1800" dirty="0">
                <a:solidFill>
                  <a:srgbClr val="002060"/>
                </a:solidFill>
                <a:latin typeface="Comic Sans MS" pitchFamily="64" charset="0"/>
              </a:rPr>
              <a:t>invasività anamnestica inutile e pleonastica rispetto all’indagine per cui la consulenza è richiesta;</a:t>
            </a:r>
          </a:p>
          <a:p>
            <a:pPr marL="268288" indent="-268288" algn="just">
              <a:lnSpc>
                <a:spcPct val="110000"/>
              </a:lnSpc>
              <a:spcBef>
                <a:spcPts val="450"/>
              </a:spcBef>
              <a:buClr>
                <a:srgbClr val="FF0000"/>
              </a:buClr>
              <a:buSzPct val="70000"/>
              <a:buFont typeface="Wingdings" charset="2"/>
              <a:buChar char=""/>
              <a:tabLst>
                <a:tab pos="838200" algn="l"/>
                <a:tab pos="1752600" algn="l"/>
                <a:tab pos="2667000" algn="l"/>
                <a:tab pos="3581400" algn="l"/>
                <a:tab pos="4495800" algn="l"/>
                <a:tab pos="5410200" algn="l"/>
                <a:tab pos="6324600" algn="l"/>
                <a:tab pos="7239000" algn="l"/>
                <a:tab pos="8153400" algn="l"/>
                <a:tab pos="9067800" algn="l"/>
                <a:tab pos="9982200" algn="l"/>
              </a:tabLst>
            </a:pPr>
            <a:r>
              <a:rPr lang="it-IT" sz="1800" dirty="0">
                <a:solidFill>
                  <a:srgbClr val="002060"/>
                </a:solidFill>
                <a:latin typeface="Comic Sans MS" pitchFamily="64" charset="0"/>
              </a:rPr>
              <a:t>insistenza su eventuali condizioni di pericolo e di delicatezza prognostica legate alla patologia del soggetto;</a:t>
            </a:r>
          </a:p>
          <a:p>
            <a:pPr marL="268288" indent="-268288" algn="just">
              <a:lnSpc>
                <a:spcPct val="110000"/>
              </a:lnSpc>
              <a:spcBef>
                <a:spcPts val="450"/>
              </a:spcBef>
              <a:buClr>
                <a:srgbClr val="FF0000"/>
              </a:buClr>
              <a:buSzPct val="70000"/>
              <a:buFont typeface="Wingdings" charset="2"/>
              <a:buChar char=""/>
              <a:tabLst>
                <a:tab pos="838200" algn="l"/>
                <a:tab pos="1752600" algn="l"/>
                <a:tab pos="2667000" algn="l"/>
                <a:tab pos="3581400" algn="l"/>
                <a:tab pos="4495800" algn="l"/>
                <a:tab pos="5410200" algn="l"/>
                <a:tab pos="6324600" algn="l"/>
                <a:tab pos="7239000" algn="l"/>
                <a:tab pos="8153400" algn="l"/>
                <a:tab pos="9067800" algn="l"/>
                <a:tab pos="9982200" algn="l"/>
              </a:tabLst>
            </a:pPr>
            <a:r>
              <a:rPr lang="it-IT" sz="1800" dirty="0">
                <a:solidFill>
                  <a:srgbClr val="002060"/>
                </a:solidFill>
                <a:latin typeface="Comic Sans MS" pitchFamily="64" charset="0"/>
              </a:rPr>
              <a:t>formalismo comunicativo;</a:t>
            </a:r>
          </a:p>
          <a:p>
            <a:pPr marL="268288" indent="-268288" algn="just">
              <a:lnSpc>
                <a:spcPct val="110000"/>
              </a:lnSpc>
              <a:spcBef>
                <a:spcPts val="450"/>
              </a:spcBef>
              <a:buClr>
                <a:srgbClr val="FF0000"/>
              </a:buClr>
              <a:buSzPct val="70000"/>
              <a:buFont typeface="Wingdings" charset="2"/>
              <a:buChar char=""/>
              <a:tabLst>
                <a:tab pos="838200" algn="l"/>
                <a:tab pos="1752600" algn="l"/>
                <a:tab pos="2667000" algn="l"/>
                <a:tab pos="3581400" algn="l"/>
                <a:tab pos="4495800" algn="l"/>
                <a:tab pos="5410200" algn="l"/>
                <a:tab pos="6324600" algn="l"/>
                <a:tab pos="7239000" algn="l"/>
                <a:tab pos="8153400" algn="l"/>
                <a:tab pos="9067800" algn="l"/>
                <a:tab pos="9982200" algn="l"/>
              </a:tabLst>
            </a:pPr>
            <a:r>
              <a:rPr lang="it-IT" sz="1800" dirty="0">
                <a:solidFill>
                  <a:srgbClr val="002060"/>
                </a:solidFill>
                <a:latin typeface="Comic Sans MS" pitchFamily="64" charset="0"/>
              </a:rPr>
              <a:t>pretesa di indagini </a:t>
            </a:r>
            <a:r>
              <a:rPr lang="it-IT" sz="1800" dirty="0" smtClean="0">
                <a:solidFill>
                  <a:srgbClr val="002060"/>
                </a:solidFill>
                <a:latin typeface="Comic Sans MS" pitchFamily="64" charset="0"/>
              </a:rPr>
              <a:t>ancorché </a:t>
            </a:r>
            <a:r>
              <a:rPr lang="it-IT" sz="1800" dirty="0">
                <a:solidFill>
                  <a:srgbClr val="002060"/>
                </a:solidFill>
                <a:latin typeface="Comic Sans MS" pitchFamily="64" charset="0"/>
              </a:rPr>
              <a:t>inutili non accettate dall’interessato, specie se a carattere invasivo.</a:t>
            </a:r>
          </a:p>
        </p:txBody>
      </p:sp>
      <p:sp>
        <p:nvSpPr>
          <p:cNvPr id="11" name="Text Box 5"/>
          <p:cNvSpPr txBox="1">
            <a:spLocks noChangeArrowheads="1"/>
          </p:cNvSpPr>
          <p:nvPr/>
        </p:nvSpPr>
        <p:spPr bwMode="auto">
          <a:xfrm>
            <a:off x="7609130" y="5572140"/>
            <a:ext cx="1392026" cy="309958"/>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dirty="0">
                <a:solidFill>
                  <a:srgbClr val="FF0000"/>
                </a:solidFill>
                <a:latin typeface="Comic Sans MS" pitchFamily="64" charset="0"/>
              </a:rPr>
              <a:t>Rossetti, 1999</a:t>
            </a:r>
          </a:p>
        </p:txBody>
      </p:sp>
      <p:sp>
        <p:nvSpPr>
          <p:cNvPr id="12" name="Rectangle 6"/>
          <p:cNvSpPr>
            <a:spLocks noChangeArrowheads="1"/>
          </p:cNvSpPr>
          <p:nvPr/>
        </p:nvSpPr>
        <p:spPr bwMode="auto">
          <a:xfrm>
            <a:off x="71406" y="2928934"/>
            <a:ext cx="6316663" cy="431800"/>
          </a:xfrm>
          <a:prstGeom prst="rect">
            <a:avLst/>
          </a:prstGeom>
          <a:noFill/>
          <a:ln w="9525" cap="flat">
            <a:noFill/>
            <a:round/>
            <a:headEnd/>
            <a:tailEnd/>
          </a:ln>
          <a:effectLst/>
        </p:spPr>
        <p:txBody>
          <a:bodyPr lIns="90000" tIns="46800" rIns="90000" bIns="46800" anchor="ctr" anchorCtr="1"/>
          <a:lstStyle/>
          <a:p>
            <a:pPr>
              <a:lnSpc>
                <a:spcPct val="6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dirty="0">
                <a:solidFill>
                  <a:srgbClr val="FF0000"/>
                </a:solidFill>
                <a:latin typeface="Comic Sans MS" pitchFamily="64" charset="0"/>
              </a:rPr>
              <a:t>Comportamenti da evitare sul piano procedurale </a:t>
            </a:r>
          </a:p>
        </p:txBody>
      </p:sp>
      <p:pic>
        <p:nvPicPr>
          <p:cNvPr id="14"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5"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21008046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250825" y="1428736"/>
            <a:ext cx="8569325" cy="4176712"/>
          </a:xfrm>
          <a:prstGeom prst="rect">
            <a:avLst/>
          </a:prstGeom>
          <a:solidFill>
            <a:srgbClr val="000066"/>
          </a:solidFill>
          <a:ln w="9360" cap="sq">
            <a:solidFill>
              <a:srgbClr val="FFFFFF"/>
            </a:solidFill>
            <a:miter lim="800000"/>
            <a:headEnd/>
            <a:tailEnd/>
          </a:ln>
          <a:effectLst/>
        </p:spPr>
        <p:txBody>
          <a:bodyPr wrap="none" anchor="ctr"/>
          <a:lstStyle/>
          <a:p>
            <a:endParaRPr lang="it-IT"/>
          </a:p>
        </p:txBody>
      </p:sp>
      <p:sp>
        <p:nvSpPr>
          <p:cNvPr id="13" name="Rectangle 3"/>
          <p:cNvSpPr>
            <a:spLocks noChangeArrowheads="1"/>
          </p:cNvSpPr>
          <p:nvPr/>
        </p:nvSpPr>
        <p:spPr bwMode="auto">
          <a:xfrm>
            <a:off x="357188" y="1489049"/>
            <a:ext cx="8358187" cy="3722407"/>
          </a:xfrm>
          <a:prstGeom prst="rect">
            <a:avLst/>
          </a:prstGeom>
          <a:noFill/>
          <a:ln w="9525" cap="flat">
            <a:noFill/>
            <a:round/>
            <a:headEnd/>
            <a:tailEnd/>
          </a:ln>
          <a:effectLst/>
        </p:spPr>
        <p:txBody>
          <a:bodyPr lIns="90360" tIns="44280" rIns="90360" bIns="44280" anchor="ctr">
            <a:spAutoFit/>
          </a:bodyPr>
          <a:lstStyle/>
          <a:p>
            <a:pPr marL="260350" indent="-260350" algn="just">
              <a:lnSpc>
                <a:spcPct val="160000"/>
              </a:lnSpc>
              <a:spcBef>
                <a:spcPts val="600"/>
              </a:spcBef>
              <a:buClr>
                <a:srgbClr val="FFFF00"/>
              </a:buClr>
              <a:buSzPct val="65000"/>
              <a:buFont typeface="Wingdings" charset="2"/>
              <a:buChar char=""/>
              <a:tabLst>
                <a:tab pos="260350" algn="l"/>
                <a:tab pos="1174750" algn="l"/>
                <a:tab pos="2089150" algn="l"/>
                <a:tab pos="3003550" algn="l"/>
                <a:tab pos="3917950" algn="l"/>
                <a:tab pos="4832350" algn="l"/>
                <a:tab pos="5746750" algn="l"/>
                <a:tab pos="6661150" algn="l"/>
                <a:tab pos="7575550" algn="l"/>
                <a:tab pos="8489950" algn="l"/>
                <a:tab pos="9404350" algn="l"/>
                <a:tab pos="10318750" algn="l"/>
              </a:tabLst>
            </a:pPr>
            <a:r>
              <a:rPr lang="it-IT" sz="2400" dirty="0">
                <a:solidFill>
                  <a:srgbClr val="00FF00"/>
                </a:solidFill>
                <a:effectLst>
                  <a:outerShdw blurRad="38100" dist="38100" dir="2700000" algn="tl">
                    <a:srgbClr val="000000"/>
                  </a:outerShdw>
                </a:effectLst>
              </a:rPr>
              <a:t>SILENZIO</a:t>
            </a:r>
            <a:r>
              <a:rPr lang="it-IT" sz="2400" dirty="0">
                <a:solidFill>
                  <a:srgbClr val="FFFFFF"/>
                </a:solidFill>
                <a:effectLst>
                  <a:outerShdw blurRad="38100" dist="38100" dir="2700000" algn="tl">
                    <a:srgbClr val="000000"/>
                  </a:outerShdw>
                </a:effectLst>
              </a:rPr>
              <a:t>: omissione nel riferire circostanze significative in relazione all’oggetto della controversia</a:t>
            </a:r>
          </a:p>
          <a:p>
            <a:pPr marL="260350" indent="-260350" algn="just">
              <a:lnSpc>
                <a:spcPct val="160000"/>
              </a:lnSpc>
              <a:spcBef>
                <a:spcPts val="600"/>
              </a:spcBef>
              <a:buClr>
                <a:srgbClr val="FFFF00"/>
              </a:buClr>
              <a:buSzPct val="65000"/>
              <a:buFont typeface="Wingdings" charset="2"/>
              <a:buNone/>
              <a:tabLst>
                <a:tab pos="260350" algn="l"/>
                <a:tab pos="1174750" algn="l"/>
                <a:tab pos="2089150" algn="l"/>
                <a:tab pos="3003550" algn="l"/>
                <a:tab pos="3917950" algn="l"/>
                <a:tab pos="4832350" algn="l"/>
                <a:tab pos="5746750" algn="l"/>
                <a:tab pos="6661150" algn="l"/>
                <a:tab pos="7575550" algn="l"/>
                <a:tab pos="8489950" algn="l"/>
                <a:tab pos="9404350" algn="l"/>
                <a:tab pos="10318750" algn="l"/>
              </a:tabLst>
            </a:pPr>
            <a:endParaRPr lang="it-IT" sz="2400" dirty="0">
              <a:solidFill>
                <a:srgbClr val="FFFFFF"/>
              </a:solidFill>
              <a:effectLst>
                <a:outerShdw blurRad="38100" dist="38100" dir="2700000" algn="tl">
                  <a:srgbClr val="000000"/>
                </a:outerShdw>
              </a:effectLst>
            </a:endParaRPr>
          </a:p>
          <a:p>
            <a:pPr marL="260350" indent="-260350" algn="just">
              <a:lnSpc>
                <a:spcPct val="160000"/>
              </a:lnSpc>
              <a:spcBef>
                <a:spcPts val="600"/>
              </a:spcBef>
              <a:buClr>
                <a:srgbClr val="FFFF00"/>
              </a:buClr>
              <a:buSzPct val="65000"/>
              <a:buFont typeface="Wingdings" charset="2"/>
              <a:buChar char=""/>
              <a:tabLst>
                <a:tab pos="260350" algn="l"/>
                <a:tab pos="1174750" algn="l"/>
                <a:tab pos="2089150" algn="l"/>
                <a:tab pos="3003550" algn="l"/>
                <a:tab pos="3917950" algn="l"/>
                <a:tab pos="4832350" algn="l"/>
                <a:tab pos="5746750" algn="l"/>
                <a:tab pos="6661150" algn="l"/>
                <a:tab pos="7575550" algn="l"/>
                <a:tab pos="8489950" algn="l"/>
                <a:tab pos="9404350" algn="l"/>
                <a:tab pos="10318750" algn="l"/>
              </a:tabLst>
            </a:pPr>
            <a:r>
              <a:rPr lang="it-IT" sz="2400" dirty="0">
                <a:solidFill>
                  <a:srgbClr val="00FF00"/>
                </a:solidFill>
                <a:effectLst>
                  <a:outerShdw blurRad="38100" dist="38100" dir="2700000" algn="tl">
                    <a:srgbClr val="000000"/>
                  </a:outerShdw>
                </a:effectLst>
              </a:rPr>
              <a:t>RUMORE</a:t>
            </a:r>
            <a:r>
              <a:rPr lang="it-IT" sz="2400" dirty="0">
                <a:solidFill>
                  <a:srgbClr val="FFFFFF"/>
                </a:solidFill>
                <a:effectLst>
                  <a:outerShdw blurRad="38100" dist="38100" dir="2700000" algn="tl">
                    <a:srgbClr val="000000"/>
                  </a:outerShdw>
                </a:effectLst>
              </a:rPr>
              <a:t>: </a:t>
            </a:r>
            <a:r>
              <a:rPr lang="it-IT" sz="2400" dirty="0" err="1">
                <a:solidFill>
                  <a:srgbClr val="FFFFFF"/>
                </a:solidFill>
                <a:effectLst>
                  <a:outerShdw blurRad="38100" dist="38100" dir="2700000" algn="tl">
                    <a:srgbClr val="000000"/>
                  </a:outerShdw>
                </a:effectLst>
              </a:rPr>
              <a:t>travalicamento</a:t>
            </a:r>
            <a:r>
              <a:rPr lang="it-IT" sz="2400" dirty="0">
                <a:solidFill>
                  <a:srgbClr val="FFFFFF"/>
                </a:solidFill>
                <a:effectLst>
                  <a:outerShdw blurRad="38100" dist="38100" dir="2700000" algn="tl">
                    <a:srgbClr val="000000"/>
                  </a:outerShdw>
                </a:effectLst>
              </a:rPr>
              <a:t> dei quesiti formulati con enunciazione di giudizi non rilevanti o semplicemente non necessari</a:t>
            </a:r>
          </a:p>
        </p:txBody>
      </p:sp>
      <p:sp>
        <p:nvSpPr>
          <p:cNvPr id="14" name="Text Box 4"/>
          <p:cNvSpPr txBox="1">
            <a:spLocks noChangeArrowheads="1"/>
          </p:cNvSpPr>
          <p:nvPr/>
        </p:nvSpPr>
        <p:spPr bwMode="auto">
          <a:xfrm>
            <a:off x="1651409" y="354168"/>
            <a:ext cx="5849549" cy="503064"/>
          </a:xfrm>
          <a:prstGeom prst="rect">
            <a:avLst/>
          </a:prstGeom>
          <a:noFill/>
          <a:ln w="9525" cap="flat">
            <a:noFill/>
            <a:round/>
            <a:headEnd/>
            <a:tailEnd/>
          </a:ln>
          <a:effectLst/>
        </p:spPr>
        <p:txBody>
          <a:bodyPr wrap="none" lIns="90360" tIns="44280" rIns="90360" bIns="44280">
            <a:spAutoFit/>
          </a:bodyPr>
          <a:lstStyle/>
          <a:p>
            <a:pPr algn="ctr">
              <a:lnSpc>
                <a:spcPct val="120000"/>
              </a:lnSpc>
              <a:spcBef>
                <a:spcPts val="700"/>
              </a:spcBef>
              <a:buClrTx/>
              <a:buSzPct val="65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dirty="0">
                <a:solidFill>
                  <a:srgbClr val="FF0000"/>
                </a:solidFill>
              </a:rPr>
              <a:t>Categorie di errori in cui può incorrere il CTU</a:t>
            </a:r>
          </a:p>
        </p:txBody>
      </p:sp>
      <p:sp>
        <p:nvSpPr>
          <p:cNvPr id="15" name="Text Box 5"/>
          <p:cNvSpPr txBox="1">
            <a:spLocks noChangeArrowheads="1"/>
          </p:cNvSpPr>
          <p:nvPr/>
        </p:nvSpPr>
        <p:spPr bwMode="auto">
          <a:xfrm>
            <a:off x="7391400" y="5083149"/>
            <a:ext cx="1381125" cy="306388"/>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a:solidFill>
                  <a:srgbClr val="FFFF00"/>
                </a:solidFill>
              </a:rPr>
              <a:t>Rossetti, 1999</a:t>
            </a:r>
          </a:p>
        </p:txBody>
      </p:sp>
      <p:pic>
        <p:nvPicPr>
          <p:cNvPr id="16"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7"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2140678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fr-FR" sz="2000" dirty="0" smtClean="0">
                <a:solidFill>
                  <a:srgbClr val="FFFF00"/>
                </a:solidFill>
                <a:latin typeface="+mn-lt"/>
              </a:rPr>
              <a:t>D.M.D. </a:t>
            </a:r>
            <a:r>
              <a:rPr lang="fr-FR" sz="2000" dirty="0">
                <a:solidFill>
                  <a:srgbClr val="FFFF00"/>
                </a:solidFill>
                <a:latin typeface="+mn-lt"/>
              </a:rPr>
              <a:t>21 </a:t>
            </a:r>
            <a:r>
              <a:rPr lang="fr-FR" sz="2000" dirty="0" err="1">
                <a:solidFill>
                  <a:srgbClr val="FFFF00"/>
                </a:solidFill>
                <a:latin typeface="+mn-lt"/>
              </a:rPr>
              <a:t>dicembre</a:t>
            </a:r>
            <a:r>
              <a:rPr lang="fr-FR" sz="2000" dirty="0">
                <a:solidFill>
                  <a:srgbClr val="FFFF00"/>
                </a:solidFill>
                <a:latin typeface="+mn-lt"/>
              </a:rPr>
              <a:t> 2006</a:t>
            </a:r>
            <a:r>
              <a:rPr lang="fr-FR" sz="1800" dirty="0">
                <a:latin typeface="+mn-lt"/>
              </a:rPr>
              <a:t>	</a:t>
            </a:r>
            <a:br>
              <a:rPr lang="fr-FR" sz="1800" dirty="0">
                <a:latin typeface="+mn-lt"/>
              </a:rPr>
            </a:br>
            <a:r>
              <a:rPr lang="it-IT" sz="1600" i="1" dirty="0">
                <a:solidFill>
                  <a:schemeClr val="tx1"/>
                </a:solidFill>
                <a:latin typeface="+mn-lt"/>
              </a:rPr>
              <a:t>Modifiche alle tabelle di cui all'allegato D del decreto 12 febbraio 2004, concernenti la competenza territoriale delle commissioni mediche ospedaliere e delle commissioni mediche di 2ª istanza.	</a:t>
            </a:r>
          </a:p>
        </p:txBody>
      </p:sp>
      <p:sp>
        <p:nvSpPr>
          <p:cNvPr id="5" name="Rectangle 4"/>
          <p:cNvSpPr/>
          <p:nvPr/>
        </p:nvSpPr>
        <p:spPr>
          <a:xfrm>
            <a:off x="323528" y="1916832"/>
            <a:ext cx="8424936" cy="8279190"/>
          </a:xfrm>
          <a:prstGeom prst="rect">
            <a:avLst/>
          </a:prstGeom>
        </p:spPr>
        <p:txBody>
          <a:bodyPr wrap="square">
            <a:spAutoFit/>
          </a:bodyPr>
          <a:lstStyle/>
          <a:p>
            <a:pPr algn="just"/>
            <a:r>
              <a:rPr lang="it-IT" dirty="0" smtClean="0">
                <a:latin typeface="+mn-lt"/>
              </a:rPr>
              <a:t>Il decreto </a:t>
            </a:r>
            <a:r>
              <a:rPr lang="it-IT" dirty="0">
                <a:latin typeface="+mn-lt"/>
              </a:rPr>
              <a:t>12 febbraio 2004 del Ministero dell'economia e delle </a:t>
            </a:r>
            <a:r>
              <a:rPr lang="it-IT" dirty="0" smtClean="0">
                <a:latin typeface="+mn-lt"/>
              </a:rPr>
              <a:t>finanze</a:t>
            </a:r>
            <a:r>
              <a:rPr lang="it-IT" dirty="0">
                <a:latin typeface="+mn-lt"/>
              </a:rPr>
              <a:t> </a:t>
            </a:r>
            <a:r>
              <a:rPr lang="it-IT" dirty="0" smtClean="0">
                <a:latin typeface="+mn-lt"/>
              </a:rPr>
              <a:t>(art</a:t>
            </a:r>
            <a:r>
              <a:rPr lang="it-IT" dirty="0">
                <a:latin typeface="+mn-lt"/>
              </a:rPr>
              <a:t>. 2, comma </a:t>
            </a:r>
            <a:r>
              <a:rPr lang="it-IT" dirty="0" smtClean="0">
                <a:latin typeface="+mn-lt"/>
              </a:rPr>
              <a:t>2) demandava </a:t>
            </a:r>
            <a:r>
              <a:rPr lang="it-IT" dirty="0">
                <a:latin typeface="+mn-lt"/>
              </a:rPr>
              <a:t>al Ministero della </a:t>
            </a:r>
            <a:r>
              <a:rPr lang="it-IT" dirty="0" smtClean="0">
                <a:latin typeface="+mn-lt"/>
              </a:rPr>
              <a:t>Difesa </a:t>
            </a:r>
            <a:r>
              <a:rPr lang="it-IT" dirty="0">
                <a:latin typeface="+mn-lt"/>
              </a:rPr>
              <a:t>eventuali </a:t>
            </a:r>
            <a:r>
              <a:rPr lang="it-IT" dirty="0">
                <a:solidFill>
                  <a:srgbClr val="FFFF00"/>
                </a:solidFill>
                <a:latin typeface="+mn-lt"/>
              </a:rPr>
              <a:t>modifiche alle tabelle indicanti la competenza territoriale</a:t>
            </a:r>
            <a:r>
              <a:rPr lang="it-IT" dirty="0">
                <a:latin typeface="+mn-lt"/>
              </a:rPr>
              <a:t> delle commissioni mediche ospedaliere e delle commissioni mediche di 2ª istanza, sulla base delle esigenze ordinative individuate dalle competenti </a:t>
            </a:r>
            <a:r>
              <a:rPr lang="it-IT" dirty="0" err="1">
                <a:latin typeface="+mn-lt"/>
              </a:rPr>
              <a:t>autorita'</a:t>
            </a:r>
            <a:r>
              <a:rPr lang="it-IT" dirty="0">
                <a:latin typeface="+mn-lt"/>
              </a:rPr>
              <a:t> delle Forze </a:t>
            </a:r>
            <a:r>
              <a:rPr lang="it-IT" dirty="0" smtClean="0">
                <a:latin typeface="+mn-lt"/>
              </a:rPr>
              <a:t>armate.</a:t>
            </a:r>
            <a:endParaRPr lang="en-US" b="1" dirty="0" smtClean="0">
              <a:latin typeface="+mn-lt"/>
            </a:endParaRPr>
          </a:p>
          <a:p>
            <a:pPr algn="ctr"/>
            <a:r>
              <a:rPr lang="en-US" b="1" dirty="0" smtClean="0">
                <a:solidFill>
                  <a:schemeClr val="bg1"/>
                </a:solidFill>
                <a:latin typeface="+mn-lt"/>
              </a:rPr>
              <a:t>Art</a:t>
            </a:r>
            <a:r>
              <a:rPr lang="en-US" b="1" dirty="0">
                <a:solidFill>
                  <a:schemeClr val="bg1"/>
                </a:solidFill>
                <a:latin typeface="+mn-lt"/>
              </a:rPr>
              <a:t>. 1.</a:t>
            </a:r>
          </a:p>
          <a:p>
            <a:pPr algn="just"/>
            <a:r>
              <a:rPr lang="it-IT" dirty="0">
                <a:latin typeface="+mn-lt"/>
              </a:rPr>
              <a:t>Le tabelle di cui all'allegato D del decreto 12 febbraio 2004, concernenti la competenza territoriale delle commissioni mediche di 2ª istanza e delle commissioni mediche ospedaliere, sono sostituite con gli allegati D1, D2, D3 annessi al presente decreto.	</a:t>
            </a:r>
          </a:p>
          <a:p>
            <a:pPr algn="ctr"/>
            <a:r>
              <a:rPr lang="en-US" b="1" dirty="0" smtClean="0">
                <a:solidFill>
                  <a:schemeClr val="bg1"/>
                </a:solidFill>
                <a:latin typeface="+mn-lt"/>
              </a:rPr>
              <a:t>Art</a:t>
            </a:r>
            <a:r>
              <a:rPr lang="en-US" b="1" dirty="0">
                <a:solidFill>
                  <a:schemeClr val="bg1"/>
                </a:solidFill>
                <a:latin typeface="+mn-lt"/>
              </a:rPr>
              <a:t>. 2.</a:t>
            </a:r>
          </a:p>
          <a:p>
            <a:pPr algn="just"/>
            <a:r>
              <a:rPr lang="it-IT" dirty="0">
                <a:latin typeface="+mn-lt"/>
              </a:rPr>
              <a:t>La competenza territoriale delle commissioni mediche di cui all'art. 1, nel nuovo assetto degli organismi sanitari militari interforze, decorre dal 1° gennaio 2007</a:t>
            </a:r>
            <a:r>
              <a:rPr lang="it-IT" dirty="0" smtClean="0">
                <a:latin typeface="+mn-lt"/>
              </a:rPr>
              <a:t>.</a:t>
            </a:r>
          </a:p>
          <a:p>
            <a:pPr algn="ctr">
              <a:spcBef>
                <a:spcPts val="1800"/>
              </a:spcBef>
            </a:pPr>
            <a:endParaRPr lang="it-IT" sz="1100" dirty="0" smtClean="0">
              <a:solidFill>
                <a:schemeClr val="tx2"/>
              </a:solidFill>
            </a:endParaRPr>
          </a:p>
          <a:p>
            <a:pPr algn="ctr">
              <a:spcBef>
                <a:spcPts val="30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a:p>
            <a:pPr algn="just"/>
            <a:endParaRPr lang="it-IT" dirty="0" smtClean="0">
              <a:latin typeface="+mn-lt"/>
            </a:endParaRPr>
          </a:p>
          <a:p>
            <a:pPr algn="just"/>
            <a:r>
              <a:rPr lang="it-IT" dirty="0">
                <a:latin typeface="+mn-lt"/>
              </a:rPr>
              <a:t>	</a:t>
            </a:r>
            <a:endParaRPr lang="it-IT" dirty="0" smtClean="0">
              <a:latin typeface="+mn-lt"/>
            </a:endParaRPr>
          </a:p>
          <a:p>
            <a:pPr algn="just"/>
            <a:endParaRPr lang="it-IT" dirty="0">
              <a:latin typeface="+mn-lt"/>
            </a:endParaRPr>
          </a:p>
          <a:p>
            <a:pPr algn="just"/>
            <a:endParaRPr lang="it-IT" sz="1600" dirty="0" smtClean="0">
              <a:latin typeface="+mn-lt"/>
            </a:endParaRPr>
          </a:p>
          <a:p>
            <a:pPr algn="just"/>
            <a:endParaRPr lang="it-IT" sz="1600" dirty="0">
              <a:latin typeface="+mn-lt"/>
            </a:endParaRPr>
          </a:p>
          <a:p>
            <a:pPr algn="just"/>
            <a:endParaRPr lang="it-IT" sz="1600" dirty="0">
              <a:latin typeface="+mn-lt"/>
            </a:endParaRPr>
          </a:p>
          <a:p>
            <a:pPr algn="just"/>
            <a:endParaRPr lang="en-US" sz="1600" b="1" dirty="0" smtClean="0">
              <a:latin typeface="+mn-lt"/>
              <a:cs typeface="Abadi MT Condensed Extra Bold"/>
            </a:endParaRPr>
          </a:p>
          <a:p>
            <a:pPr algn="just"/>
            <a:endParaRPr lang="en-US" sz="1600" b="1" dirty="0" smtClean="0">
              <a:latin typeface="+mn-lt"/>
              <a:cs typeface="Abadi MT Condensed Extra Bold"/>
            </a:endParaRPr>
          </a:p>
          <a:p>
            <a:pPr algn="just"/>
            <a:endParaRPr lang="en-US" sz="1600" b="1" dirty="0">
              <a:latin typeface="+mn-lt"/>
              <a:cs typeface="Abadi MT Condensed Extra Bold"/>
            </a:endParaRPr>
          </a:p>
          <a:p>
            <a:pPr algn="just"/>
            <a:endParaRPr lang="en-US" sz="1600" b="1" dirty="0" smtClean="0">
              <a:latin typeface="+mn-lt"/>
              <a:cs typeface="Abadi MT Condensed Extra Bold"/>
            </a:endParaRPr>
          </a:p>
          <a:p>
            <a:pPr algn="just"/>
            <a:endParaRPr lang="en-US" sz="1600" b="1" dirty="0">
              <a:latin typeface="+mn-lt"/>
              <a:cs typeface="Abadi MT Condensed Extra Bold"/>
            </a:endParaRPr>
          </a:p>
          <a:p>
            <a:pPr algn="just"/>
            <a:endParaRPr lang="en-US" sz="1600" b="1" dirty="0" smtClean="0">
              <a:latin typeface="+mn-lt"/>
              <a:cs typeface="Abadi MT Condensed Extra Bold"/>
            </a:endParaRPr>
          </a:p>
          <a:p>
            <a:pPr algn="just"/>
            <a:endParaRPr lang="en-US" sz="1600" b="1" dirty="0">
              <a:latin typeface="+mn-lt"/>
              <a:cs typeface="Abadi MT Condensed Extra Bold"/>
            </a:endParaRPr>
          </a:p>
        </p:txBody>
      </p:sp>
      <p:pic>
        <p:nvPicPr>
          <p:cNvPr id="6"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85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3903635" y="3038452"/>
            <a:ext cx="184150" cy="762000"/>
          </a:xfrm>
          <a:prstGeom prst="rect">
            <a:avLst/>
          </a:prstGeom>
          <a:noFill/>
          <a:ln w="9525" cap="flat">
            <a:noFill/>
            <a:round/>
            <a:headEnd/>
            <a:tailEnd/>
          </a:ln>
          <a:effectLst/>
        </p:spPr>
        <p:txBody>
          <a:bodyPr wrap="none" anchor="ctr"/>
          <a:lstStyle/>
          <a:p>
            <a:endParaRPr lang="it-IT"/>
          </a:p>
        </p:txBody>
      </p:sp>
      <p:sp>
        <p:nvSpPr>
          <p:cNvPr id="9" name="Text Box 2"/>
          <p:cNvSpPr txBox="1">
            <a:spLocks noChangeArrowheads="1"/>
          </p:cNvSpPr>
          <p:nvPr/>
        </p:nvSpPr>
        <p:spPr bwMode="auto">
          <a:xfrm>
            <a:off x="142844" y="742216"/>
            <a:ext cx="8858312" cy="3615478"/>
          </a:xfrm>
          <a:prstGeom prst="rect">
            <a:avLst/>
          </a:prstGeom>
          <a:noFill/>
          <a:ln w="9525" cap="flat">
            <a:noFill/>
            <a:round/>
            <a:headEnd/>
            <a:tailEnd/>
          </a:ln>
          <a:effectLst/>
        </p:spPr>
        <p:txBody>
          <a:bodyPr wrap="square" lIns="90000" tIns="46800" rIns="90000" bIns="46800">
            <a:spAutoFit/>
          </a:bodyPr>
          <a:lstStyle/>
          <a:p>
            <a:pPr algn="just">
              <a:lnSpc>
                <a:spcPct val="13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200" dirty="0">
                <a:solidFill>
                  <a:schemeClr val="tx2">
                    <a:lumMod val="50000"/>
                  </a:schemeClr>
                </a:solidFill>
                <a:latin typeface="Comic Sans MS" pitchFamily="64" charset="0"/>
              </a:rPr>
              <a:t>è la più complessa prestazione professionale medico-legale perché richiede una vasta competenza medica (indicazioni diagnostiche e terapeutiche, tecniche aggiornate di diagnosi e terapia, più frequenti complicanze ed errori scusabili/inescusabili) ed una conoscenza sufficientemente approfondita degli aspetti giuridici (aspetti della colpa, natura dell’obbligazione, nesso causale, regole doverose di condotta professionale, confini della speciale difficoltà, elementi procedurali essenziali)</a:t>
            </a:r>
          </a:p>
        </p:txBody>
      </p:sp>
      <p:sp>
        <p:nvSpPr>
          <p:cNvPr id="10" name="Text Box 3"/>
          <p:cNvSpPr txBox="1">
            <a:spLocks noChangeArrowheads="1"/>
          </p:cNvSpPr>
          <p:nvPr/>
        </p:nvSpPr>
        <p:spPr bwMode="auto">
          <a:xfrm>
            <a:off x="1071538" y="179072"/>
            <a:ext cx="6925592" cy="463846"/>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dirty="0" err="1">
                <a:solidFill>
                  <a:srgbClr val="FF0000"/>
                </a:solidFill>
                <a:latin typeface="Comic Sans MS" pitchFamily="64" charset="0"/>
              </a:rPr>
              <a:t>c.t.u.</a:t>
            </a:r>
            <a:r>
              <a:rPr lang="it-IT" sz="2400" b="1" dirty="0">
                <a:solidFill>
                  <a:srgbClr val="FF0000"/>
                </a:solidFill>
                <a:latin typeface="Comic Sans MS" pitchFamily="64" charset="0"/>
              </a:rPr>
              <a:t> in tema di responsabilità professionale</a:t>
            </a:r>
          </a:p>
        </p:txBody>
      </p:sp>
      <p:sp>
        <p:nvSpPr>
          <p:cNvPr id="11" name="Rectangle 4"/>
          <p:cNvSpPr>
            <a:spLocks noChangeArrowheads="1"/>
          </p:cNvSpPr>
          <p:nvPr/>
        </p:nvSpPr>
        <p:spPr bwMode="auto">
          <a:xfrm>
            <a:off x="1400216" y="5357826"/>
            <a:ext cx="6172180" cy="422489"/>
          </a:xfrm>
          <a:prstGeom prst="rect">
            <a:avLst/>
          </a:prstGeom>
          <a:noFill/>
          <a:ln w="9525" cap="flat">
            <a:noFill/>
            <a:round/>
            <a:headEnd/>
            <a:tailEnd/>
          </a:ln>
          <a:effectLst/>
        </p:spPr>
        <p:txBody>
          <a:bodyPr wrap="none" lIns="90000" tIns="46800" rIns="90000" bIns="46800">
            <a:spAutoFit/>
          </a:bodyPr>
          <a:lstStyle/>
          <a:p>
            <a:pPr algn="ctr">
              <a:lnSpc>
                <a:spcPct val="13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FF0000"/>
                </a:solidFill>
                <a:latin typeface="Comic Sans MS" pitchFamily="64" charset="0"/>
              </a:rPr>
              <a:t>peculiare competenza autenticamente medico-legale  </a:t>
            </a:r>
          </a:p>
        </p:txBody>
      </p:sp>
      <p:sp>
        <p:nvSpPr>
          <p:cNvPr id="12" name="AutoShape 5"/>
          <p:cNvSpPr>
            <a:spLocks noChangeArrowheads="1"/>
          </p:cNvSpPr>
          <p:nvPr/>
        </p:nvSpPr>
        <p:spPr bwMode="auto">
          <a:xfrm>
            <a:off x="4224310" y="4286256"/>
            <a:ext cx="457200" cy="1000132"/>
          </a:xfrm>
          <a:prstGeom prst="downArrow">
            <a:avLst>
              <a:gd name="adj1" fmla="val 50000"/>
              <a:gd name="adj2" fmla="val 62500"/>
            </a:avLst>
          </a:prstGeom>
          <a:solidFill>
            <a:srgbClr val="FF0000"/>
          </a:solidFill>
          <a:ln w="9360" cap="sq">
            <a:solidFill>
              <a:srgbClr val="FF0000"/>
            </a:solidFill>
            <a:miter lim="800000"/>
            <a:headEnd/>
            <a:tailEnd/>
          </a:ln>
          <a:effectLst/>
        </p:spPr>
        <p:txBody>
          <a:bodyPr wrap="none" anchor="ctr"/>
          <a:lstStyle/>
          <a:p>
            <a:endParaRPr lang="it-IT"/>
          </a:p>
        </p:txBody>
      </p:sp>
      <p:pic>
        <p:nvPicPr>
          <p:cNvPr id="13"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4"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34548163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4046511" y="2924154"/>
            <a:ext cx="184150" cy="762000"/>
          </a:xfrm>
          <a:prstGeom prst="rect">
            <a:avLst/>
          </a:prstGeom>
          <a:noFill/>
          <a:ln w="9525" cap="flat">
            <a:noFill/>
            <a:round/>
            <a:headEnd/>
            <a:tailEnd/>
          </a:ln>
          <a:effectLst/>
        </p:spPr>
        <p:txBody>
          <a:bodyPr wrap="none" anchor="ctr"/>
          <a:lstStyle/>
          <a:p>
            <a:endParaRPr lang="it-IT">
              <a:solidFill>
                <a:srgbClr val="FF0000"/>
              </a:solidFill>
            </a:endParaRPr>
          </a:p>
        </p:txBody>
      </p:sp>
      <p:sp>
        <p:nvSpPr>
          <p:cNvPr id="9" name="Text Box 2"/>
          <p:cNvSpPr txBox="1">
            <a:spLocks noChangeArrowheads="1"/>
          </p:cNvSpPr>
          <p:nvPr/>
        </p:nvSpPr>
        <p:spPr bwMode="auto">
          <a:xfrm>
            <a:off x="642910" y="1185328"/>
            <a:ext cx="7686676" cy="4101060"/>
          </a:xfrm>
          <a:prstGeom prst="rect">
            <a:avLst/>
          </a:prstGeom>
          <a:noFill/>
          <a:ln w="9525" cap="flat">
            <a:noFill/>
            <a:round/>
            <a:headEnd/>
            <a:tailEnd/>
          </a:ln>
          <a:effectLst/>
        </p:spPr>
        <p:txBody>
          <a:bodyPr wrap="square" lIns="90000" tIns="46800" rIns="90000" bIns="46800">
            <a:spAutoFit/>
          </a:bodyPr>
          <a:lstStyle/>
          <a:p>
            <a:pPr algn="just">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200" dirty="0">
                <a:solidFill>
                  <a:schemeClr val="tx2">
                    <a:lumMod val="75000"/>
                  </a:schemeClr>
                </a:solidFill>
                <a:latin typeface="Comic Sans MS" pitchFamily="64" charset="0"/>
              </a:rPr>
              <a:t>è un mezzo per l’accertamento della verità oggettiva, ma non un mezzo di prova, anche se, di fatto, lo costituisce quando il consulente procede all’esame delle prove documentali, utilizzandole per confrontarle con dati di rilevazione propria o altrui (</a:t>
            </a:r>
            <a:r>
              <a:rPr lang="it-IT" sz="2200" dirty="0" err="1">
                <a:solidFill>
                  <a:schemeClr val="tx2">
                    <a:lumMod val="75000"/>
                  </a:schemeClr>
                </a:solidFill>
                <a:latin typeface="Comic Sans MS" pitchFamily="64" charset="0"/>
              </a:rPr>
              <a:t>c.t.u.</a:t>
            </a:r>
            <a:r>
              <a:rPr lang="it-IT" sz="2200" dirty="0">
                <a:solidFill>
                  <a:schemeClr val="tx2">
                    <a:lumMod val="75000"/>
                  </a:schemeClr>
                </a:solidFill>
                <a:latin typeface="Comic Sans MS" pitchFamily="64" charset="0"/>
              </a:rPr>
              <a:t> su atti) per ricostruire i fatti nella loro </a:t>
            </a:r>
            <a:r>
              <a:rPr lang="it-IT" sz="2200" dirty="0" err="1">
                <a:solidFill>
                  <a:schemeClr val="tx2">
                    <a:lumMod val="75000"/>
                  </a:schemeClr>
                </a:solidFill>
                <a:latin typeface="Comic Sans MS" pitchFamily="64" charset="0"/>
              </a:rPr>
              <a:t>etiopatogenesi</a:t>
            </a:r>
            <a:r>
              <a:rPr lang="it-IT" sz="2200" dirty="0">
                <a:solidFill>
                  <a:schemeClr val="tx2">
                    <a:lumMod val="75000"/>
                  </a:schemeClr>
                </a:solidFill>
                <a:latin typeface="Comic Sans MS" pitchFamily="64" charset="0"/>
              </a:rPr>
              <a:t> e per valutare, sia pure con criterio tecnico e non giuridico, la condotta di un sanitario</a:t>
            </a:r>
          </a:p>
        </p:txBody>
      </p:sp>
      <p:sp>
        <p:nvSpPr>
          <p:cNvPr id="11" name="Text Box 3"/>
          <p:cNvSpPr txBox="1">
            <a:spLocks noChangeArrowheads="1"/>
          </p:cNvSpPr>
          <p:nvPr/>
        </p:nvSpPr>
        <p:spPr bwMode="auto">
          <a:xfrm>
            <a:off x="1071538" y="464824"/>
            <a:ext cx="6925592" cy="463846"/>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dirty="0" err="1">
                <a:solidFill>
                  <a:srgbClr val="FF0000"/>
                </a:solidFill>
                <a:latin typeface="Comic Sans MS" pitchFamily="64" charset="0"/>
              </a:rPr>
              <a:t>c.t.u.</a:t>
            </a:r>
            <a:r>
              <a:rPr lang="it-IT" sz="2400" b="1" dirty="0">
                <a:solidFill>
                  <a:srgbClr val="FF0000"/>
                </a:solidFill>
                <a:latin typeface="Comic Sans MS" pitchFamily="64" charset="0"/>
              </a:rPr>
              <a:t> in tema di responsabilità professionale</a:t>
            </a:r>
          </a:p>
        </p:txBody>
      </p:sp>
      <p:pic>
        <p:nvPicPr>
          <p:cNvPr id="12"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3"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28791846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857224" y="776694"/>
            <a:ext cx="7467600" cy="2295116"/>
          </a:xfrm>
          <a:prstGeom prst="rect">
            <a:avLst/>
          </a:prstGeom>
          <a:noFill/>
          <a:ln w="9525" cap="flat">
            <a:noFill/>
            <a:round/>
            <a:headEnd/>
            <a:tailEnd/>
          </a:ln>
          <a:effectLst/>
        </p:spPr>
        <p:txBody>
          <a:bodyPr lIns="90000" tIns="46800" rIns="90000" bIns="46800">
            <a:spAutoFit/>
          </a:bodyPr>
          <a:lstStyle/>
          <a:p>
            <a:pPr algn="just">
              <a:lnSpc>
                <a:spcPct val="13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200" dirty="0">
                <a:solidFill>
                  <a:schemeClr val="tx2">
                    <a:lumMod val="50000"/>
                  </a:schemeClr>
                </a:solidFill>
                <a:latin typeface="Comic Sans MS" pitchFamily="64" charset="0"/>
              </a:rPr>
              <a:t>fornisce oltreché dati di prova generica (cause e conseguenze di una lesione ritenuta di possibile origine iatrogena), anche valutazioni sulla condotta professionale di un sanitario (“</a:t>
            </a:r>
            <a:r>
              <a:rPr lang="it-IT" sz="2200" dirty="0" err="1">
                <a:solidFill>
                  <a:schemeClr val="tx2">
                    <a:lumMod val="50000"/>
                  </a:schemeClr>
                </a:solidFill>
                <a:latin typeface="Comic Sans MS" pitchFamily="64" charset="0"/>
              </a:rPr>
              <a:t>…se</a:t>
            </a:r>
            <a:r>
              <a:rPr lang="it-IT" sz="2200" dirty="0">
                <a:solidFill>
                  <a:schemeClr val="tx2">
                    <a:lumMod val="50000"/>
                  </a:schemeClr>
                </a:solidFill>
                <a:latin typeface="Comic Sans MS" pitchFamily="64" charset="0"/>
              </a:rPr>
              <a:t> sussista colpa del sanitario e se questa abbia causato l’evento dannoso”)</a:t>
            </a:r>
          </a:p>
        </p:txBody>
      </p:sp>
      <p:sp>
        <p:nvSpPr>
          <p:cNvPr id="10" name="Rectangle 4"/>
          <p:cNvSpPr>
            <a:spLocks noChangeArrowheads="1"/>
          </p:cNvSpPr>
          <p:nvPr/>
        </p:nvSpPr>
        <p:spPr bwMode="auto">
          <a:xfrm>
            <a:off x="885852" y="3929066"/>
            <a:ext cx="7543800" cy="1836738"/>
          </a:xfrm>
          <a:prstGeom prst="rect">
            <a:avLst/>
          </a:prstGeom>
          <a:noFill/>
          <a:ln w="9525" cap="flat">
            <a:noFill/>
            <a:round/>
            <a:headEnd/>
            <a:tailEnd/>
          </a:ln>
          <a:effectLst/>
        </p:spPr>
        <p:txBody>
          <a:bodyPr lIns="90000" tIns="46800" rIns="90000" bIns="46800">
            <a:spAutoFit/>
          </a:bodyPr>
          <a:lstStyle/>
          <a:p>
            <a:pPr algn="just">
              <a:lnSpc>
                <a:spcPct val="13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200" dirty="0">
                <a:solidFill>
                  <a:schemeClr val="tx2">
                    <a:lumMod val="50000"/>
                  </a:schemeClr>
                </a:solidFill>
                <a:latin typeface="Comic Sans MS" pitchFamily="64" charset="0"/>
              </a:rPr>
              <a:t>si colloca in un’area di confine che interseca inevitabilmente, e spesso in misura troppo ampia, quella di spettanza del Magistrato </a:t>
            </a:r>
            <a:r>
              <a:rPr lang="it-IT" sz="2000" dirty="0">
                <a:solidFill>
                  <a:schemeClr val="tx2">
                    <a:lumMod val="50000"/>
                  </a:schemeClr>
                </a:solidFill>
                <a:latin typeface="Comic Sans MS" pitchFamily="64" charset="0"/>
              </a:rPr>
              <a:t>(“spesso finisce col fare sentenza”. </a:t>
            </a:r>
            <a:r>
              <a:rPr lang="it-IT" sz="2000" dirty="0" err="1">
                <a:solidFill>
                  <a:schemeClr val="tx2">
                    <a:lumMod val="50000"/>
                  </a:schemeClr>
                </a:solidFill>
                <a:latin typeface="Comic Sans MS" pitchFamily="64" charset="0"/>
              </a:rPr>
              <a:t>Morgante</a:t>
            </a:r>
            <a:r>
              <a:rPr lang="it-IT" sz="2000" dirty="0">
                <a:solidFill>
                  <a:schemeClr val="tx2">
                    <a:lumMod val="50000"/>
                  </a:schemeClr>
                </a:solidFill>
                <a:latin typeface="Comic Sans MS" pitchFamily="64" charset="0"/>
              </a:rPr>
              <a:t> e </a:t>
            </a:r>
            <a:r>
              <a:rPr lang="it-IT" sz="2000" dirty="0" err="1">
                <a:solidFill>
                  <a:schemeClr val="tx2">
                    <a:lumMod val="50000"/>
                  </a:schemeClr>
                </a:solidFill>
                <a:latin typeface="Comic Sans MS" pitchFamily="64" charset="0"/>
              </a:rPr>
              <a:t>Morgante</a:t>
            </a:r>
            <a:r>
              <a:rPr lang="it-IT" sz="2000" dirty="0">
                <a:solidFill>
                  <a:schemeClr val="tx2">
                    <a:lumMod val="50000"/>
                  </a:schemeClr>
                </a:solidFill>
                <a:latin typeface="Comic Sans MS" pitchFamily="64" charset="0"/>
              </a:rPr>
              <a:t>, 1995)</a:t>
            </a:r>
            <a:endParaRPr lang="it-IT" sz="2200" dirty="0">
              <a:solidFill>
                <a:schemeClr val="tx2">
                  <a:lumMod val="50000"/>
                </a:schemeClr>
              </a:solidFill>
              <a:latin typeface="Comic Sans MS" pitchFamily="64" charset="0"/>
            </a:endParaRPr>
          </a:p>
        </p:txBody>
      </p:sp>
      <p:sp>
        <p:nvSpPr>
          <p:cNvPr id="11" name="AutoShape 5"/>
          <p:cNvSpPr>
            <a:spLocks noChangeArrowheads="1"/>
          </p:cNvSpPr>
          <p:nvPr/>
        </p:nvSpPr>
        <p:spPr bwMode="auto">
          <a:xfrm>
            <a:off x="4500562" y="3000372"/>
            <a:ext cx="276252" cy="877906"/>
          </a:xfrm>
          <a:prstGeom prst="downArrow">
            <a:avLst>
              <a:gd name="adj1" fmla="val 57522"/>
              <a:gd name="adj2" fmla="val 70833"/>
            </a:avLst>
          </a:prstGeom>
          <a:solidFill>
            <a:srgbClr val="FF0000"/>
          </a:solidFill>
          <a:ln w="9360" cap="sq">
            <a:solidFill>
              <a:srgbClr val="FF0000"/>
            </a:solidFill>
            <a:miter lim="800000"/>
            <a:headEnd/>
            <a:tailEnd/>
          </a:ln>
          <a:effectLst/>
        </p:spPr>
        <p:txBody>
          <a:bodyPr wrap="none" anchor="ctr"/>
          <a:lstStyle/>
          <a:p>
            <a:endParaRPr lang="it-IT"/>
          </a:p>
        </p:txBody>
      </p:sp>
      <p:sp>
        <p:nvSpPr>
          <p:cNvPr id="12" name="Text Box 3"/>
          <p:cNvSpPr txBox="1">
            <a:spLocks noChangeArrowheads="1"/>
          </p:cNvSpPr>
          <p:nvPr/>
        </p:nvSpPr>
        <p:spPr bwMode="auto">
          <a:xfrm>
            <a:off x="1071538" y="179072"/>
            <a:ext cx="6925592" cy="463846"/>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dirty="0" err="1">
                <a:solidFill>
                  <a:srgbClr val="FF0000"/>
                </a:solidFill>
                <a:latin typeface="Comic Sans MS" pitchFamily="64" charset="0"/>
              </a:rPr>
              <a:t>c.t.u.</a:t>
            </a:r>
            <a:r>
              <a:rPr lang="it-IT" sz="2400" b="1" dirty="0">
                <a:solidFill>
                  <a:srgbClr val="FF0000"/>
                </a:solidFill>
                <a:latin typeface="Comic Sans MS" pitchFamily="64" charset="0"/>
              </a:rPr>
              <a:t> in tema di responsabilità professionale</a:t>
            </a:r>
          </a:p>
        </p:txBody>
      </p:sp>
      <p:pic>
        <p:nvPicPr>
          <p:cNvPr id="13"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4"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32275302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142908" y="344491"/>
            <a:ext cx="9215502" cy="5799153"/>
          </a:xfrm>
          <a:prstGeom prst="rect">
            <a:avLst/>
          </a:prstGeom>
          <a:noFill/>
          <a:ln w="9525" cap="flat">
            <a:noFill/>
            <a:round/>
            <a:headEnd/>
            <a:tailEnd/>
          </a:ln>
          <a:effectLst/>
        </p:spPr>
        <p:txBody>
          <a:bodyPr wrap="square" lIns="90000" tIns="46800" rIns="90000" bIns="46800">
            <a:spAutoFit/>
          </a:bodyPr>
          <a:lstStyle/>
          <a:p>
            <a:pPr marL="565150" indent="-276225" algn="just">
              <a:lnSpc>
                <a:spcPct val="110000"/>
              </a:lnSpc>
              <a:buClr>
                <a:srgbClr val="FF0000"/>
              </a:buClr>
              <a:buFont typeface="Wingdings" charset="2"/>
              <a:buChar char=""/>
              <a:tabLst>
                <a:tab pos="565150" algn="l"/>
                <a:tab pos="1479550" algn="l"/>
                <a:tab pos="2393950" algn="l"/>
                <a:tab pos="3308350" algn="l"/>
                <a:tab pos="4222750" algn="l"/>
                <a:tab pos="5137150" algn="l"/>
                <a:tab pos="6051550" algn="l"/>
                <a:tab pos="6965950" algn="l"/>
                <a:tab pos="7880350" algn="l"/>
                <a:tab pos="8794750" algn="l"/>
                <a:tab pos="9709150" algn="l"/>
                <a:tab pos="10623550" algn="l"/>
              </a:tabLst>
            </a:pPr>
            <a:r>
              <a:rPr lang="it-IT" sz="2200" dirty="0">
                <a:solidFill>
                  <a:schemeClr val="tx2">
                    <a:lumMod val="50000"/>
                  </a:schemeClr>
                </a:solidFill>
                <a:latin typeface="Comic Sans MS" pitchFamily="64" charset="0"/>
              </a:rPr>
              <a:t>è metodologicamente errato considerare condotta erronea e colposa quella che, pur corretta, si sia rilevata inefficace o dannosa, sostenendo a posteriori che sarebbe stato meglio adottarne un’altra;</a:t>
            </a:r>
          </a:p>
          <a:p>
            <a:pPr marL="565150" indent="-276225" algn="just">
              <a:lnSpc>
                <a:spcPct val="110000"/>
              </a:lnSpc>
              <a:buClr>
                <a:srgbClr val="FF0000"/>
              </a:buClr>
              <a:buFont typeface="Wingdings" charset="2"/>
              <a:buNone/>
              <a:tabLst>
                <a:tab pos="565150" algn="l"/>
                <a:tab pos="1479550" algn="l"/>
                <a:tab pos="2393950" algn="l"/>
                <a:tab pos="3308350" algn="l"/>
                <a:tab pos="4222750" algn="l"/>
                <a:tab pos="5137150" algn="l"/>
                <a:tab pos="6051550" algn="l"/>
                <a:tab pos="6965950" algn="l"/>
                <a:tab pos="7880350" algn="l"/>
                <a:tab pos="8794750" algn="l"/>
                <a:tab pos="9709150" algn="l"/>
                <a:tab pos="10623550" algn="l"/>
              </a:tabLst>
            </a:pPr>
            <a:endParaRPr lang="it-IT" sz="1000" dirty="0">
              <a:solidFill>
                <a:schemeClr val="tx2">
                  <a:lumMod val="50000"/>
                </a:schemeClr>
              </a:solidFill>
              <a:latin typeface="Comic Sans MS" pitchFamily="64" charset="0"/>
            </a:endParaRPr>
          </a:p>
          <a:p>
            <a:pPr marL="565150" indent="-276225" algn="just">
              <a:lnSpc>
                <a:spcPct val="110000"/>
              </a:lnSpc>
              <a:buClr>
                <a:srgbClr val="FF0000"/>
              </a:buClr>
              <a:buFont typeface="Wingdings" charset="2"/>
              <a:buChar char=""/>
              <a:tabLst>
                <a:tab pos="565150" algn="l"/>
                <a:tab pos="1479550" algn="l"/>
                <a:tab pos="2393950" algn="l"/>
                <a:tab pos="3308350" algn="l"/>
                <a:tab pos="4222750" algn="l"/>
                <a:tab pos="5137150" algn="l"/>
                <a:tab pos="6051550" algn="l"/>
                <a:tab pos="6965950" algn="l"/>
                <a:tab pos="7880350" algn="l"/>
                <a:tab pos="8794750" algn="l"/>
                <a:tab pos="9709150" algn="l"/>
                <a:tab pos="10623550" algn="l"/>
              </a:tabLst>
            </a:pPr>
            <a:r>
              <a:rPr lang="it-IT" sz="2200" dirty="0">
                <a:solidFill>
                  <a:schemeClr val="tx2">
                    <a:lumMod val="50000"/>
                  </a:schemeClr>
                </a:solidFill>
                <a:latin typeface="Comic Sans MS" pitchFamily="64" charset="0"/>
              </a:rPr>
              <a:t>è metodologicamente errato redigere una consulenza proponendo teorie interpretative per giungere ad affermazioni sulle cause e sulla dinamica di un evento medico-biologico dovute a personali orientamenti e convincimenti; </a:t>
            </a:r>
          </a:p>
          <a:p>
            <a:pPr marL="565150" indent="-276225" algn="just">
              <a:lnSpc>
                <a:spcPct val="110000"/>
              </a:lnSpc>
              <a:buClr>
                <a:srgbClr val="FF0000"/>
              </a:buClr>
              <a:buFont typeface="Wingdings" charset="2"/>
              <a:buNone/>
              <a:tabLst>
                <a:tab pos="565150" algn="l"/>
                <a:tab pos="1479550" algn="l"/>
                <a:tab pos="2393950" algn="l"/>
                <a:tab pos="3308350" algn="l"/>
                <a:tab pos="4222750" algn="l"/>
                <a:tab pos="5137150" algn="l"/>
                <a:tab pos="6051550" algn="l"/>
                <a:tab pos="6965950" algn="l"/>
                <a:tab pos="7880350" algn="l"/>
                <a:tab pos="8794750" algn="l"/>
                <a:tab pos="9709150" algn="l"/>
                <a:tab pos="10623550" algn="l"/>
              </a:tabLst>
            </a:pPr>
            <a:endParaRPr lang="it-IT" sz="1000" dirty="0">
              <a:solidFill>
                <a:schemeClr val="tx2">
                  <a:lumMod val="50000"/>
                </a:schemeClr>
              </a:solidFill>
              <a:latin typeface="Comic Sans MS" pitchFamily="64" charset="0"/>
            </a:endParaRPr>
          </a:p>
          <a:p>
            <a:pPr marL="565150" indent="-276225" algn="just">
              <a:lnSpc>
                <a:spcPct val="110000"/>
              </a:lnSpc>
              <a:buClr>
                <a:srgbClr val="FF0000"/>
              </a:buClr>
              <a:buFont typeface="Wingdings" charset="2"/>
              <a:buChar char=""/>
              <a:tabLst>
                <a:tab pos="565150" algn="l"/>
                <a:tab pos="1479550" algn="l"/>
                <a:tab pos="2393950" algn="l"/>
                <a:tab pos="3308350" algn="l"/>
                <a:tab pos="4222750" algn="l"/>
                <a:tab pos="5137150" algn="l"/>
                <a:tab pos="6051550" algn="l"/>
                <a:tab pos="6965950" algn="l"/>
                <a:tab pos="7880350" algn="l"/>
                <a:tab pos="8794750" algn="l"/>
                <a:tab pos="9709150" algn="l"/>
                <a:tab pos="10623550" algn="l"/>
              </a:tabLst>
            </a:pPr>
            <a:r>
              <a:rPr lang="it-IT" sz="2200" dirty="0">
                <a:solidFill>
                  <a:schemeClr val="tx2">
                    <a:lumMod val="50000"/>
                  </a:schemeClr>
                </a:solidFill>
                <a:latin typeface="Comic Sans MS" pitchFamily="64" charset="0"/>
              </a:rPr>
              <a:t>mettere in discussione la scusabilità o meno di un errore commissivo è un dovere tecnico che non implica la valutazione soggettiva, in termini di severità o indulgenza, del consulente, bensì un giudizio tecnico basato sulla frequenza dell’errore nella prassi medica e sulle sue ragioni, che possono togliere od attribuire connotati colposi alla condotta del sanitario.</a:t>
            </a:r>
          </a:p>
        </p:txBody>
      </p:sp>
      <p:pic>
        <p:nvPicPr>
          <p:cNvPr id="9"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0"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42392674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142908" y="521943"/>
            <a:ext cx="9144064" cy="5335949"/>
          </a:xfrm>
          <a:prstGeom prst="rect">
            <a:avLst/>
          </a:prstGeom>
          <a:noFill/>
          <a:ln w="9525" cap="flat">
            <a:noFill/>
            <a:round/>
            <a:headEnd/>
            <a:tailEnd/>
          </a:ln>
          <a:effectLst/>
        </p:spPr>
        <p:txBody>
          <a:bodyPr wrap="square" lIns="90000" tIns="46800" rIns="90000" bIns="46800">
            <a:spAutoFit/>
          </a:bodyPr>
          <a:lstStyle/>
          <a:p>
            <a:pPr marL="384175" indent="-95250" algn="just">
              <a:lnSpc>
                <a:spcPct val="130000"/>
              </a:lnSpc>
              <a:buClr>
                <a:srgbClr val="FF0000"/>
              </a:buClr>
              <a:buFont typeface="Wingdings" charset="2"/>
              <a:buChar char=""/>
              <a:tabLst>
                <a:tab pos="384175" algn="l"/>
                <a:tab pos="1298575" algn="l"/>
                <a:tab pos="2212975" algn="l"/>
                <a:tab pos="3127375" algn="l"/>
                <a:tab pos="4041775" algn="l"/>
                <a:tab pos="4956175" algn="l"/>
                <a:tab pos="5870575" algn="l"/>
                <a:tab pos="6784975" algn="l"/>
                <a:tab pos="7699375" algn="l"/>
                <a:tab pos="8613775" algn="l"/>
                <a:tab pos="9528175" algn="l"/>
                <a:tab pos="10442575" algn="l"/>
              </a:tabLst>
            </a:pPr>
            <a:r>
              <a:rPr lang="it-IT" sz="2000" dirty="0">
                <a:solidFill>
                  <a:schemeClr val="tx2">
                    <a:lumMod val="50000"/>
                  </a:schemeClr>
                </a:solidFill>
                <a:latin typeface="Comic Sans MS" pitchFamily="64" charset="0"/>
                <a:cs typeface="Times New Roman" pitchFamily="16" charset="0"/>
              </a:rPr>
              <a:t>nella ricostruzione </a:t>
            </a:r>
            <a:r>
              <a:rPr lang="it-IT" sz="2000" dirty="0" err="1">
                <a:solidFill>
                  <a:schemeClr val="tx2">
                    <a:lumMod val="50000"/>
                  </a:schemeClr>
                </a:solidFill>
                <a:latin typeface="Comic Sans MS" pitchFamily="64" charset="0"/>
                <a:cs typeface="Times New Roman" pitchFamily="16" charset="0"/>
              </a:rPr>
              <a:t>etiopatogenetica</a:t>
            </a:r>
            <a:r>
              <a:rPr lang="it-IT" sz="2000" dirty="0">
                <a:solidFill>
                  <a:schemeClr val="tx2">
                    <a:lumMod val="50000"/>
                  </a:schemeClr>
                </a:solidFill>
                <a:latin typeface="Comic Sans MS" pitchFamily="64" charset="0"/>
                <a:cs typeface="Times New Roman" pitchFamily="16" charset="0"/>
              </a:rPr>
              <a:t> del caso clinico è frequente incontrare ostacoli costituiti dalla mancanza di dati sufficienti relativi a periodi cruciali del decorso, od a gran parte di esso, ed alla reale causa biologica degli eventi morbosi e delle loro conseguenze;</a:t>
            </a:r>
          </a:p>
          <a:p>
            <a:pPr marL="384175" indent="-95250" algn="just">
              <a:lnSpc>
                <a:spcPct val="130000"/>
              </a:lnSpc>
              <a:buClr>
                <a:srgbClr val="FF0000"/>
              </a:buClr>
              <a:buFont typeface="Wingdings" charset="2"/>
              <a:buNone/>
              <a:tabLst>
                <a:tab pos="384175" algn="l"/>
                <a:tab pos="1298575" algn="l"/>
                <a:tab pos="2212975" algn="l"/>
                <a:tab pos="3127375" algn="l"/>
                <a:tab pos="4041775" algn="l"/>
                <a:tab pos="4956175" algn="l"/>
                <a:tab pos="5870575" algn="l"/>
                <a:tab pos="6784975" algn="l"/>
                <a:tab pos="7699375" algn="l"/>
                <a:tab pos="8613775" algn="l"/>
                <a:tab pos="9528175" algn="l"/>
                <a:tab pos="10442575" algn="l"/>
              </a:tabLst>
            </a:pPr>
            <a:endParaRPr lang="it-IT" sz="1000" dirty="0">
              <a:solidFill>
                <a:schemeClr val="tx2">
                  <a:lumMod val="50000"/>
                </a:schemeClr>
              </a:solidFill>
              <a:latin typeface="Comic Sans MS" pitchFamily="64" charset="0"/>
              <a:cs typeface="Times New Roman" pitchFamily="16" charset="0"/>
            </a:endParaRPr>
          </a:p>
          <a:p>
            <a:pPr marL="384175" indent="-95250" algn="just">
              <a:lnSpc>
                <a:spcPct val="130000"/>
              </a:lnSpc>
              <a:buClr>
                <a:srgbClr val="FF0000"/>
              </a:buClr>
              <a:buFont typeface="Wingdings" charset="2"/>
              <a:buChar char=""/>
              <a:tabLst>
                <a:tab pos="384175" algn="l"/>
                <a:tab pos="1298575" algn="l"/>
                <a:tab pos="2212975" algn="l"/>
                <a:tab pos="3127375" algn="l"/>
                <a:tab pos="4041775" algn="l"/>
                <a:tab pos="4956175" algn="l"/>
                <a:tab pos="5870575" algn="l"/>
                <a:tab pos="6784975" algn="l"/>
                <a:tab pos="7699375" algn="l"/>
                <a:tab pos="8613775" algn="l"/>
                <a:tab pos="9528175" algn="l"/>
                <a:tab pos="10442575" algn="l"/>
              </a:tabLst>
            </a:pPr>
            <a:r>
              <a:rPr lang="it-IT" sz="2000" dirty="0">
                <a:solidFill>
                  <a:schemeClr val="tx2">
                    <a:lumMod val="50000"/>
                  </a:schemeClr>
                </a:solidFill>
                <a:latin typeface="Comic Sans MS" pitchFamily="64" charset="0"/>
                <a:cs typeface="Times New Roman" pitchFamily="16" charset="0"/>
              </a:rPr>
              <a:t>la formulazione di ipotesi è allora indispensabile ma costituisce errore presceglierne una in base a semplici convinzioni soggettive a posteriori e non già sulla scorta di incontrovertibili dati probatori;</a:t>
            </a:r>
          </a:p>
          <a:p>
            <a:pPr marL="384175" indent="-95250" algn="just">
              <a:lnSpc>
                <a:spcPct val="130000"/>
              </a:lnSpc>
              <a:buClr>
                <a:srgbClr val="FF0000"/>
              </a:buClr>
              <a:buFont typeface="Wingdings" charset="2"/>
              <a:buNone/>
              <a:tabLst>
                <a:tab pos="384175" algn="l"/>
                <a:tab pos="1298575" algn="l"/>
                <a:tab pos="2212975" algn="l"/>
                <a:tab pos="3127375" algn="l"/>
                <a:tab pos="4041775" algn="l"/>
                <a:tab pos="4956175" algn="l"/>
                <a:tab pos="5870575" algn="l"/>
                <a:tab pos="6784975" algn="l"/>
                <a:tab pos="7699375" algn="l"/>
                <a:tab pos="8613775" algn="l"/>
                <a:tab pos="9528175" algn="l"/>
                <a:tab pos="10442575" algn="l"/>
              </a:tabLst>
            </a:pPr>
            <a:endParaRPr lang="it-IT" sz="1000" dirty="0">
              <a:solidFill>
                <a:schemeClr val="tx2">
                  <a:lumMod val="50000"/>
                </a:schemeClr>
              </a:solidFill>
              <a:latin typeface="Comic Sans MS" pitchFamily="64" charset="0"/>
              <a:cs typeface="Times New Roman" pitchFamily="16" charset="0"/>
            </a:endParaRPr>
          </a:p>
          <a:p>
            <a:pPr marL="384175" indent="-95250" algn="just">
              <a:lnSpc>
                <a:spcPct val="130000"/>
              </a:lnSpc>
              <a:buClr>
                <a:srgbClr val="FF0000"/>
              </a:buClr>
              <a:buFont typeface="Wingdings" charset="2"/>
              <a:buChar char=""/>
              <a:tabLst>
                <a:tab pos="384175" algn="l"/>
                <a:tab pos="1298575" algn="l"/>
                <a:tab pos="2212975" algn="l"/>
                <a:tab pos="3127375" algn="l"/>
                <a:tab pos="4041775" algn="l"/>
                <a:tab pos="4956175" algn="l"/>
                <a:tab pos="5870575" algn="l"/>
                <a:tab pos="6784975" algn="l"/>
                <a:tab pos="7699375" algn="l"/>
                <a:tab pos="8613775" algn="l"/>
                <a:tab pos="9528175" algn="l"/>
                <a:tab pos="10442575" algn="l"/>
              </a:tabLst>
            </a:pPr>
            <a:r>
              <a:rPr lang="it-IT" sz="2000" dirty="0">
                <a:solidFill>
                  <a:schemeClr val="tx2">
                    <a:lumMod val="50000"/>
                  </a:schemeClr>
                </a:solidFill>
                <a:latin typeface="Comic Sans MS" pitchFamily="64" charset="0"/>
                <a:cs typeface="Times New Roman" pitchFamily="16" charset="0"/>
              </a:rPr>
              <a:t>se una conclusione diagnostica di rilevanza medico-legale non è raggiungibile in chiave di certezza, o di elevata probabilità, e soprattutto con riferimento temporale al contingente momento storico ed agli elementi al tempo disponibili, il consulente ha il dovere di dichiararlo e di rinunciare a risposte fornite comunque ad ogni costo.</a:t>
            </a:r>
          </a:p>
        </p:txBody>
      </p:sp>
      <p:pic>
        <p:nvPicPr>
          <p:cNvPr id="9"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0"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30487935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287338" y="819164"/>
            <a:ext cx="8569325" cy="4610100"/>
          </a:xfrm>
          <a:prstGeom prst="rect">
            <a:avLst/>
          </a:prstGeom>
          <a:gradFill rotWithShape="0">
            <a:gsLst>
              <a:gs pos="0">
                <a:srgbClr val="000066"/>
              </a:gs>
              <a:gs pos="100000">
                <a:srgbClr val="000099"/>
              </a:gs>
            </a:gsLst>
            <a:lin ang="5400000" scaled="1"/>
          </a:gradFill>
          <a:ln w="9360" cap="sq">
            <a:solidFill>
              <a:srgbClr val="00FF00"/>
            </a:solidFill>
            <a:miter lim="800000"/>
            <a:headEnd/>
            <a:tailEnd/>
          </a:ln>
          <a:effectLst/>
        </p:spPr>
        <p:txBody>
          <a:bodyPr/>
          <a:lstStyle/>
          <a:p>
            <a:pPr algn="just">
              <a:lnSpc>
                <a:spcPct val="110000"/>
              </a:lnSpc>
              <a:spcBef>
                <a:spcPts val="70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it-IT" sz="2800" dirty="0">
                <a:solidFill>
                  <a:srgbClr val="FFFF00"/>
                </a:solidFill>
                <a:latin typeface="Comic Sans MS" pitchFamily="64" charset="0"/>
              </a:rPr>
              <a:t>Il CTU non è tenuto a disporre indagini sollecitate dalle parti laddove non le ritenga utili</a:t>
            </a:r>
            <a:r>
              <a:rPr lang="it-IT" sz="2800" dirty="0">
                <a:solidFill>
                  <a:srgbClr val="FFFFFF"/>
                </a:solidFill>
                <a:latin typeface="Comic Sans MS" pitchFamily="64" charset="0"/>
              </a:rPr>
              <a:t>, ovviamente, però, assumendosene responsabilità sul piano clinico-diagnostico e medico-legale.</a:t>
            </a:r>
          </a:p>
          <a:p>
            <a:pPr algn="just">
              <a:lnSpc>
                <a:spcPct val="110000"/>
              </a:lnSpc>
              <a:spcBef>
                <a:spcPts val="70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it-IT" sz="2800" dirty="0">
              <a:solidFill>
                <a:srgbClr val="FFFFFF"/>
              </a:solidFill>
              <a:latin typeface="Comic Sans MS" pitchFamily="64" charset="0"/>
            </a:endParaRPr>
          </a:p>
          <a:p>
            <a:pPr algn="just">
              <a:lnSpc>
                <a:spcPct val="110000"/>
              </a:lnSpc>
              <a:spcBef>
                <a:spcPts val="50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it-IT" sz="2000" dirty="0">
                <a:solidFill>
                  <a:srgbClr val="FFFFFF"/>
                </a:solidFill>
                <a:latin typeface="Comic Sans MS" pitchFamily="64" charset="0"/>
              </a:rPr>
              <a:t>“Il consulente tecnico d’ufficio, essendo vincolato unicamente dalla richiesta fattagli dal giudice, non è tenuto ad eseguire gli accertamenti sollecitati dal consulente di parte né ad ampliare l’indagine quando abbia acquisito sufficienti elementi di giudizio” (</a:t>
            </a:r>
            <a:r>
              <a:rPr lang="it-IT" sz="2000" dirty="0">
                <a:solidFill>
                  <a:srgbClr val="FFFF00"/>
                </a:solidFill>
                <a:latin typeface="Comic Sans MS" pitchFamily="64" charset="0"/>
              </a:rPr>
              <a:t>Cassazione civile, sez. II, sentenza n. 3401 del 23 maggio 1981</a:t>
            </a:r>
            <a:r>
              <a:rPr lang="it-IT" sz="2000" dirty="0">
                <a:solidFill>
                  <a:srgbClr val="FFFFFF"/>
                </a:solidFill>
                <a:latin typeface="Comic Sans MS" pitchFamily="64" charset="0"/>
              </a:rPr>
              <a:t>).</a:t>
            </a:r>
          </a:p>
        </p:txBody>
      </p:sp>
      <p:pic>
        <p:nvPicPr>
          <p:cNvPr id="9"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0"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32654435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357158" y="537619"/>
            <a:ext cx="8515350" cy="5034521"/>
          </a:xfrm>
          <a:prstGeom prst="rect">
            <a:avLst/>
          </a:prstGeom>
          <a:noFill/>
          <a:ln w="9525" cap="flat">
            <a:noFill/>
            <a:round/>
            <a:headEnd/>
            <a:tailEnd/>
          </a:ln>
          <a:effectLst/>
        </p:spPr>
        <p:txBody>
          <a:bodyPr lIns="90000" tIns="46800" rIns="90000" bIns="46800">
            <a:spAutoFit/>
          </a:bodyPr>
          <a:lstStyle/>
          <a:p>
            <a:pPr algn="just">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dirty="0">
                <a:solidFill>
                  <a:schemeClr val="tx2">
                    <a:lumMod val="50000"/>
                  </a:schemeClr>
                </a:solidFill>
                <a:latin typeface="Comic Sans MS" pitchFamily="64" charset="0"/>
                <a:cs typeface="Times New Roman" pitchFamily="16" charset="0"/>
              </a:rPr>
              <a:t>Nello svolgimento </a:t>
            </a:r>
            <a:r>
              <a:rPr lang="it-IT" sz="1800">
                <a:solidFill>
                  <a:schemeClr val="tx2">
                    <a:lumMod val="50000"/>
                  </a:schemeClr>
                </a:solidFill>
                <a:latin typeface="Comic Sans MS" pitchFamily="64" charset="0"/>
                <a:cs typeface="Times New Roman" pitchFamily="16" charset="0"/>
              </a:rPr>
              <a:t>dell’incarico </a:t>
            </a:r>
            <a:r>
              <a:rPr lang="it-IT" sz="1800" smtClean="0">
                <a:solidFill>
                  <a:schemeClr val="tx2">
                    <a:lumMod val="50000"/>
                  </a:schemeClr>
                </a:solidFill>
                <a:latin typeface="Comic Sans MS" pitchFamily="64" charset="0"/>
                <a:cs typeface="Times New Roman" pitchFamily="16" charset="0"/>
              </a:rPr>
              <a:t>affidatogli</a:t>
            </a:r>
            <a:r>
              <a:rPr lang="it-IT" sz="1800" dirty="0">
                <a:solidFill>
                  <a:schemeClr val="tx2">
                    <a:lumMod val="50000"/>
                  </a:schemeClr>
                </a:solidFill>
                <a:latin typeface="Comic Sans MS" pitchFamily="64" charset="0"/>
                <a:cs typeface="Times New Roman" pitchFamily="16" charset="0"/>
              </a:rPr>
              <a:t>, il consulente tecnico può avvalersi dell’opera di </a:t>
            </a:r>
            <a:r>
              <a:rPr lang="it-IT" sz="1800" dirty="0">
                <a:solidFill>
                  <a:srgbClr val="FF0000"/>
                </a:solidFill>
                <a:latin typeface="Comic Sans MS" pitchFamily="64" charset="0"/>
                <a:cs typeface="Times New Roman" pitchFamily="16" charset="0"/>
              </a:rPr>
              <a:t>esperti specialisti</a:t>
            </a:r>
            <a:r>
              <a:rPr lang="it-IT" sz="1800" dirty="0">
                <a:solidFill>
                  <a:schemeClr val="tx2">
                    <a:lumMod val="50000"/>
                  </a:schemeClr>
                </a:solidFill>
                <a:latin typeface="Comic Sans MS" pitchFamily="64" charset="0"/>
                <a:cs typeface="Times New Roman" pitchFamily="16" charset="0"/>
              </a:rPr>
              <a:t>, al fine di acquisire, mediante gli opportuni e necessari sussidi tecnici, tutti gli elementi di giudizio che gli consentono di rendere al giudice un parere più informato. Il ricorso, da parte del consulente d’ufficio, all’opera di detti esperti non richiede una preventiva autorizzazione del giudice, né, a maggior ragione, una nomina formale ed il successivo giuramento degli esperti medesimi, atteso che le loro indagini tecniche sono sottoposte al vaglio del consulente stesso, che le trasfonde e le utilizza nel suo elaborato, e, in definitiva, alla valutazione del giudice, restando salva la facoltà delle parti di proporre deduzioni ed osservazioni in ordine alle indagini predette, come utilizzate nella relazione tecnica (Cass. civ., sez. lavoro, 8 marzo 1984 n. 1605; Cass. civ., sez. II, 11 marzo 1995 n. 2859). </a:t>
            </a:r>
          </a:p>
        </p:txBody>
      </p:sp>
      <p:pic>
        <p:nvPicPr>
          <p:cNvPr id="9"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0"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10940855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138514"/>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9454" y="606650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994498"/>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0" y="71414"/>
            <a:ext cx="9001156" cy="5641973"/>
          </a:xfrm>
          <a:prstGeom prst="rect">
            <a:avLst/>
          </a:prstGeom>
          <a:noFill/>
          <a:ln w="9525" cap="flat">
            <a:noFill/>
            <a:round/>
            <a:headEnd/>
            <a:tailEnd/>
          </a:ln>
          <a:effectLst/>
        </p:spPr>
        <p:txBody>
          <a:bodyPr/>
          <a:lstStyle/>
          <a:p>
            <a:pPr marL="190500" lvl="1" indent="0" algn="ctr">
              <a:spcBef>
                <a:spcPts val="450"/>
              </a:spcBef>
              <a:buClrTx/>
              <a:buSzPct val="70000"/>
              <a:buFontTx/>
              <a:buNone/>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b="1" dirty="0">
                <a:solidFill>
                  <a:srgbClr val="FF0000"/>
                </a:solidFill>
                <a:latin typeface="Comic Sans MS" pitchFamily="64" charset="0"/>
              </a:rPr>
              <a:t>Momenti di possibile insorgenza di responsabilità professionale nella prestazione medico-legale finalizzata all’accertamento di uno stato, di una realtà, di un comportamento, di un giudizio prognostico di </a:t>
            </a:r>
            <a:r>
              <a:rPr lang="it-IT" sz="1800" b="1" dirty="0" smtClean="0">
                <a:solidFill>
                  <a:srgbClr val="FF0000"/>
                </a:solidFill>
                <a:latin typeface="Comic Sans MS" pitchFamily="64" charset="0"/>
              </a:rPr>
              <a:t>malattia</a:t>
            </a:r>
          </a:p>
          <a:p>
            <a:pPr marL="190500" lvl="1" indent="0" algn="ctr">
              <a:spcBef>
                <a:spcPts val="450"/>
              </a:spcBef>
              <a:buClrTx/>
              <a:buSzPct val="70000"/>
              <a:buFontTx/>
              <a:buNone/>
              <a:tabLst>
                <a:tab pos="360363" algn="l"/>
                <a:tab pos="1274763" algn="l"/>
                <a:tab pos="2189163" algn="l"/>
                <a:tab pos="3103563" algn="l"/>
                <a:tab pos="4017963" algn="l"/>
                <a:tab pos="4932363" algn="l"/>
                <a:tab pos="5846763" algn="l"/>
                <a:tab pos="6761163" algn="l"/>
                <a:tab pos="7675563" algn="l"/>
                <a:tab pos="8589963" algn="l"/>
                <a:tab pos="9504363" algn="l"/>
              </a:tabLst>
            </a:pPr>
            <a:endParaRPr lang="it-IT" sz="700" b="1" dirty="0">
              <a:solidFill>
                <a:srgbClr val="FFFFFF"/>
              </a:solidFill>
              <a:effectLst>
                <a:outerShdw blurRad="38100" dist="38100" dir="2700000" algn="tl">
                  <a:srgbClr val="000000"/>
                </a:outerShdw>
              </a:effectLst>
              <a:latin typeface="Comic Sans MS" pitchFamily="64" charset="0"/>
            </a:endParaRPr>
          </a:p>
          <a:p>
            <a:pPr marL="757238" lvl="2" indent="-376238" algn="just">
              <a:lnSpc>
                <a:spcPct val="80000"/>
              </a:lnSpc>
              <a:spcBef>
                <a:spcPts val="450"/>
              </a:spcBef>
              <a:buClr>
                <a:srgbClr val="FF9900"/>
              </a:buClr>
              <a:buSzPct val="70000"/>
              <a:buFont typeface="Times New Roman" pitchFamily="16" charset="0"/>
              <a:buAutoNum type="alphaLcParenR"/>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FF0000"/>
                </a:solidFill>
                <a:latin typeface="Comic Sans MS" pitchFamily="64" charset="0"/>
              </a:rPr>
              <a:t>Fase </a:t>
            </a:r>
            <a:r>
              <a:rPr lang="it-IT" sz="1800" dirty="0" smtClean="0">
                <a:solidFill>
                  <a:srgbClr val="FF0000"/>
                </a:solidFill>
                <a:latin typeface="Comic Sans MS" pitchFamily="64" charset="0"/>
              </a:rPr>
              <a:t>clinica</a:t>
            </a:r>
            <a:endParaRPr lang="it-IT" sz="1800" dirty="0">
              <a:solidFill>
                <a:srgbClr val="003399"/>
              </a:solidFill>
              <a:latin typeface="Comic Sans MS" pitchFamily="64" charset="0"/>
            </a:endParaRPr>
          </a:p>
          <a:p>
            <a:pPr marL="893763" lvl="3" indent="-176213" algn="just">
              <a:lnSpc>
                <a:spcPct val="80000"/>
              </a:lnSpc>
              <a:spcBef>
                <a:spcPts val="450"/>
              </a:spcBef>
              <a:buClr>
                <a:srgbClr val="FF0000"/>
              </a:buClr>
              <a:buSzPct val="70000"/>
              <a:buFont typeface="Comic Sans MS" pitchFamily="64" charset="0"/>
              <a:buChar char="o"/>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002060"/>
                </a:solidFill>
                <a:latin typeface="Comic Sans MS" pitchFamily="64" charset="0"/>
              </a:rPr>
              <a:t>violazione del diritto alla riservatezza del paziente;</a:t>
            </a:r>
          </a:p>
          <a:p>
            <a:pPr marL="893763" lvl="3" indent="-176213" algn="just">
              <a:lnSpc>
                <a:spcPct val="80000"/>
              </a:lnSpc>
              <a:spcBef>
                <a:spcPts val="450"/>
              </a:spcBef>
              <a:buClr>
                <a:srgbClr val="FF0000"/>
              </a:buClr>
              <a:buSzPct val="70000"/>
              <a:buFont typeface="Comic Sans MS" pitchFamily="64" charset="0"/>
              <a:buChar char="o"/>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002060"/>
                </a:solidFill>
                <a:latin typeface="Comic Sans MS" pitchFamily="64" charset="0"/>
              </a:rPr>
              <a:t>errori nella raccolta dei dati anamnestici, nello studio dei dati documentali e nella conduzione dell’esame obiettivo; </a:t>
            </a:r>
          </a:p>
          <a:p>
            <a:pPr marL="893763" lvl="3" indent="-176213" algn="just">
              <a:lnSpc>
                <a:spcPct val="80000"/>
              </a:lnSpc>
              <a:spcBef>
                <a:spcPts val="450"/>
              </a:spcBef>
              <a:buClr>
                <a:srgbClr val="FF0000"/>
              </a:buClr>
              <a:buSzPct val="70000"/>
              <a:buFont typeface="Comic Sans MS" pitchFamily="64" charset="0"/>
              <a:buChar char="o"/>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002060"/>
                </a:solidFill>
                <a:latin typeface="Comic Sans MS" pitchFamily="64" charset="0"/>
              </a:rPr>
              <a:t>committenza di esame strumentale pericoloso in assoluto o controindicato nel singolo caso;</a:t>
            </a:r>
          </a:p>
          <a:p>
            <a:pPr marL="893763" lvl="3" indent="-176213" algn="just">
              <a:lnSpc>
                <a:spcPct val="80000"/>
              </a:lnSpc>
              <a:spcBef>
                <a:spcPts val="450"/>
              </a:spcBef>
              <a:buClr>
                <a:srgbClr val="FF0000"/>
              </a:buClr>
              <a:buSzPct val="70000"/>
              <a:buFont typeface="Comic Sans MS" pitchFamily="64" charset="0"/>
              <a:buChar char="o"/>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002060"/>
                </a:solidFill>
                <a:latin typeface="Comic Sans MS" pitchFamily="64" charset="0"/>
              </a:rPr>
              <a:t>mancata opportuna assunzione di un valido consenso informato per richieste di esami radiodiagnostici a fini assicurativi o legali;</a:t>
            </a:r>
          </a:p>
          <a:p>
            <a:pPr marL="893763" lvl="3" indent="-176213" algn="just">
              <a:lnSpc>
                <a:spcPct val="80000"/>
              </a:lnSpc>
              <a:spcBef>
                <a:spcPts val="450"/>
              </a:spcBef>
              <a:buClr>
                <a:srgbClr val="FF0000"/>
              </a:buClr>
              <a:buSzPct val="70000"/>
              <a:buFont typeface="Comic Sans MS" pitchFamily="64" charset="0"/>
              <a:buChar char="o"/>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002060"/>
                </a:solidFill>
                <a:latin typeface="Comic Sans MS" pitchFamily="64" charset="0"/>
              </a:rPr>
              <a:t>mancata o tardiva comunicazione all’interessato di patologie da lui non conosciute;</a:t>
            </a:r>
          </a:p>
          <a:p>
            <a:pPr marL="893763" lvl="3" indent="-176213" algn="just">
              <a:lnSpc>
                <a:spcPct val="80000"/>
              </a:lnSpc>
              <a:spcBef>
                <a:spcPts val="450"/>
              </a:spcBef>
              <a:buClr>
                <a:srgbClr val="FF0000"/>
              </a:buClr>
              <a:buSzPct val="70000"/>
              <a:buFont typeface="Comic Sans MS" pitchFamily="64" charset="0"/>
              <a:buChar char="o"/>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002060"/>
                </a:solidFill>
                <a:latin typeface="Comic Sans MS" pitchFamily="64" charset="0"/>
              </a:rPr>
              <a:t>errata scelta di eventuale collaboratore tecnico;</a:t>
            </a:r>
          </a:p>
          <a:p>
            <a:pPr marL="893763" lvl="3" indent="-176213" algn="just">
              <a:lnSpc>
                <a:spcPct val="80000"/>
              </a:lnSpc>
              <a:spcBef>
                <a:spcPts val="450"/>
              </a:spcBef>
              <a:buClr>
                <a:srgbClr val="FF0000"/>
              </a:buClr>
              <a:buSzPct val="70000"/>
              <a:buFont typeface="Comic Sans MS" pitchFamily="64" charset="0"/>
              <a:buChar char="o"/>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002060"/>
                </a:solidFill>
                <a:latin typeface="Comic Sans MS" pitchFamily="64" charset="0"/>
              </a:rPr>
              <a:t>errata o mancata valutazione critica dei dati strumentali e/o laboratoristici a disposizione;</a:t>
            </a:r>
          </a:p>
          <a:p>
            <a:pPr marL="893763" lvl="3" indent="-176213" algn="just">
              <a:lnSpc>
                <a:spcPct val="80000"/>
              </a:lnSpc>
              <a:spcBef>
                <a:spcPts val="450"/>
              </a:spcBef>
              <a:buClr>
                <a:srgbClr val="FF0000"/>
              </a:buClr>
              <a:buSzPct val="70000"/>
              <a:buFont typeface="Comic Sans MS" pitchFamily="64" charset="0"/>
              <a:buChar char="o"/>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002060"/>
                </a:solidFill>
                <a:latin typeface="Comic Sans MS" pitchFamily="64" charset="0"/>
              </a:rPr>
              <a:t>errata sintesi diagnostica.</a:t>
            </a:r>
          </a:p>
          <a:p>
            <a:pPr marL="1146175" lvl="3" indent="-195263" algn="just">
              <a:lnSpc>
                <a:spcPct val="50000"/>
              </a:lnSpc>
              <a:spcBef>
                <a:spcPts val="450"/>
              </a:spcBef>
              <a:buClrTx/>
              <a:buSzPct val="70000"/>
              <a:buFontTx/>
              <a:buNone/>
              <a:tabLst>
                <a:tab pos="360363" algn="l"/>
                <a:tab pos="1274763" algn="l"/>
                <a:tab pos="2189163" algn="l"/>
                <a:tab pos="3103563" algn="l"/>
                <a:tab pos="4017963" algn="l"/>
                <a:tab pos="4932363" algn="l"/>
                <a:tab pos="5846763" algn="l"/>
                <a:tab pos="6761163" algn="l"/>
                <a:tab pos="7675563" algn="l"/>
                <a:tab pos="8589963" algn="l"/>
                <a:tab pos="9504363" algn="l"/>
              </a:tabLst>
            </a:pPr>
            <a:endParaRPr lang="it-IT" sz="800" b="1" dirty="0">
              <a:solidFill>
                <a:srgbClr val="FFFFFF"/>
              </a:solidFill>
              <a:effectLst>
                <a:outerShdw blurRad="38100" dist="38100" dir="2700000" algn="tl">
                  <a:srgbClr val="000000"/>
                </a:outerShdw>
              </a:effectLst>
              <a:latin typeface="Comic Sans MS" pitchFamily="64" charset="0"/>
            </a:endParaRPr>
          </a:p>
          <a:p>
            <a:pPr marL="757238" lvl="2" indent="-376238" algn="just">
              <a:lnSpc>
                <a:spcPct val="80000"/>
              </a:lnSpc>
              <a:spcBef>
                <a:spcPts val="450"/>
              </a:spcBef>
              <a:buClr>
                <a:srgbClr val="FF9900"/>
              </a:buClr>
              <a:buSzPct val="70000"/>
              <a:buFont typeface="Comic Sans MS" pitchFamily="64" charset="0"/>
              <a:buAutoNum type="alphaLcParenR" startAt="2"/>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FF0000"/>
                </a:solidFill>
                <a:latin typeface="Comic Sans MS" pitchFamily="64" charset="0"/>
              </a:rPr>
              <a:t>Fase </a:t>
            </a:r>
            <a:r>
              <a:rPr lang="it-IT" sz="1800" dirty="0" err="1">
                <a:solidFill>
                  <a:srgbClr val="FF0000"/>
                </a:solidFill>
                <a:latin typeface="Comic Sans MS" pitchFamily="64" charset="0"/>
              </a:rPr>
              <a:t>analitico-valutativa</a:t>
            </a:r>
            <a:endParaRPr lang="it-IT" sz="1800" dirty="0">
              <a:solidFill>
                <a:srgbClr val="FF0000"/>
              </a:solidFill>
              <a:latin typeface="Comic Sans MS" pitchFamily="64" charset="0"/>
            </a:endParaRPr>
          </a:p>
          <a:p>
            <a:pPr marL="893763" lvl="3" indent="-176213" algn="just">
              <a:lnSpc>
                <a:spcPct val="80000"/>
              </a:lnSpc>
              <a:spcBef>
                <a:spcPts val="450"/>
              </a:spcBef>
              <a:buClr>
                <a:srgbClr val="FF0000"/>
              </a:buClr>
              <a:buSzPct val="70000"/>
              <a:buFont typeface="Comic Sans MS" pitchFamily="64" charset="0"/>
              <a:buChar char="o"/>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002060"/>
                </a:solidFill>
                <a:latin typeface="Comic Sans MS" pitchFamily="64" charset="0"/>
              </a:rPr>
              <a:t>errore interpretativo, deduttivo o di sintesi con errato giudizio medico-legale;</a:t>
            </a:r>
          </a:p>
          <a:p>
            <a:pPr marL="893763" lvl="3" indent="-176213" algn="just">
              <a:lnSpc>
                <a:spcPct val="80000"/>
              </a:lnSpc>
              <a:spcBef>
                <a:spcPts val="450"/>
              </a:spcBef>
              <a:buClr>
                <a:srgbClr val="FF0000"/>
              </a:buClr>
              <a:buSzPct val="70000"/>
              <a:buFont typeface="Comic Sans MS" pitchFamily="64" charset="0"/>
              <a:buChar char="o"/>
              <a:tabLst>
                <a:tab pos="360363" algn="l"/>
                <a:tab pos="1274763" algn="l"/>
                <a:tab pos="2189163" algn="l"/>
                <a:tab pos="3103563" algn="l"/>
                <a:tab pos="4017963" algn="l"/>
                <a:tab pos="4932363" algn="l"/>
                <a:tab pos="5846763" algn="l"/>
                <a:tab pos="6761163" algn="l"/>
                <a:tab pos="7675563" algn="l"/>
                <a:tab pos="8589963" algn="l"/>
                <a:tab pos="9504363" algn="l"/>
              </a:tabLst>
            </a:pPr>
            <a:r>
              <a:rPr lang="it-IT" sz="1800" dirty="0">
                <a:solidFill>
                  <a:srgbClr val="002060"/>
                </a:solidFill>
                <a:latin typeface="Comic Sans MS" pitchFamily="64" charset="0"/>
              </a:rPr>
              <a:t>mancato aggiornamento tecnico-professionale.</a:t>
            </a:r>
          </a:p>
        </p:txBody>
      </p:sp>
      <p:pic>
        <p:nvPicPr>
          <p:cNvPr id="9"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Tree>
    <p:extLst>
      <p:ext uri="{BB962C8B-B14F-4D97-AF65-F5344CB8AC3E}">
        <p14:creationId xmlns:p14="http://schemas.microsoft.com/office/powerpoint/2010/main" val="30280290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
          <p:cNvSpPr txBox="1">
            <a:spLocks noChangeArrowheads="1"/>
          </p:cNvSpPr>
          <p:nvPr/>
        </p:nvSpPr>
        <p:spPr bwMode="auto">
          <a:xfrm>
            <a:off x="323850" y="476250"/>
            <a:ext cx="8496300" cy="5903913"/>
          </a:xfrm>
          <a:prstGeom prst="rect">
            <a:avLst/>
          </a:prstGeom>
          <a:noFill/>
          <a:ln w="9525" cap="flat">
            <a:noFill/>
            <a:round/>
            <a:headEnd/>
            <a:tailEnd/>
          </a:ln>
          <a:effectLst/>
        </p:spPr>
        <p:txBody>
          <a:bodyPr lIns="90360" tIns="44280" rIns="90360" bIns="44280"/>
          <a:lstStyle/>
          <a:p>
            <a:pPr marL="363538" indent="-361950" algn="ctr">
              <a:lnSpc>
                <a:spcPct val="110000"/>
              </a:lnSpc>
              <a:spcBef>
                <a:spcPts val="600"/>
              </a:spcBef>
              <a:buClrTx/>
              <a:buSzPct val="70000"/>
              <a:buFontTx/>
              <a:buNone/>
              <a:tabLst>
                <a:tab pos="933450" algn="l"/>
                <a:tab pos="1847850" algn="l"/>
                <a:tab pos="2762250" algn="l"/>
                <a:tab pos="3676650" algn="l"/>
                <a:tab pos="4591050" algn="l"/>
                <a:tab pos="5505450" algn="l"/>
                <a:tab pos="6419850" algn="l"/>
                <a:tab pos="7334250" algn="l"/>
                <a:tab pos="8248650" algn="l"/>
                <a:tab pos="9163050" algn="l"/>
                <a:tab pos="10077450" algn="l"/>
              </a:tabLst>
            </a:pPr>
            <a:r>
              <a:rPr lang="it-IT" b="1" dirty="0" err="1">
                <a:solidFill>
                  <a:srgbClr val="FF0000"/>
                </a:solidFill>
                <a:latin typeface="Comic Sans MS" pitchFamily="64" charset="0"/>
              </a:rPr>
              <a:t>D.Lgs.</a:t>
            </a:r>
            <a:r>
              <a:rPr lang="it-IT" b="1" dirty="0">
                <a:solidFill>
                  <a:srgbClr val="FF0000"/>
                </a:solidFill>
                <a:latin typeface="Comic Sans MS" pitchFamily="64" charset="0"/>
              </a:rPr>
              <a:t> 187/00 - Art. 3 - principio di giustificazione</a:t>
            </a:r>
          </a:p>
          <a:p>
            <a:pPr marL="363538" indent="-361950" algn="just">
              <a:lnSpc>
                <a:spcPct val="110000"/>
              </a:lnSpc>
              <a:spcBef>
                <a:spcPts val="600"/>
              </a:spcBef>
              <a:buClrTx/>
              <a:buSzPct val="70000"/>
              <a:buFontTx/>
              <a:buNone/>
              <a:tabLst>
                <a:tab pos="933450" algn="l"/>
                <a:tab pos="1847850" algn="l"/>
                <a:tab pos="2762250" algn="l"/>
                <a:tab pos="3676650" algn="l"/>
                <a:tab pos="4591050" algn="l"/>
                <a:tab pos="5505450" algn="l"/>
                <a:tab pos="6419850" algn="l"/>
                <a:tab pos="7334250" algn="l"/>
                <a:tab pos="8248650" algn="l"/>
                <a:tab pos="9163050" algn="l"/>
                <a:tab pos="10077450" algn="l"/>
              </a:tabLst>
            </a:pPr>
            <a:endParaRPr lang="it-IT" dirty="0" smtClean="0">
              <a:solidFill>
                <a:srgbClr val="FFFF00"/>
              </a:solidFill>
              <a:effectLst>
                <a:outerShdw blurRad="38100" dist="38100" dir="2700000" algn="tl">
                  <a:srgbClr val="000000"/>
                </a:outerShdw>
              </a:effectLst>
              <a:latin typeface="Comic Sans MS" pitchFamily="64" charset="0"/>
            </a:endParaRPr>
          </a:p>
          <a:p>
            <a:pPr marL="363538" indent="-361950" algn="just">
              <a:lnSpc>
                <a:spcPct val="110000"/>
              </a:lnSpc>
              <a:spcBef>
                <a:spcPts val="600"/>
              </a:spcBef>
              <a:buClrTx/>
              <a:buSzPct val="70000"/>
              <a:buFontTx/>
              <a:buNone/>
              <a:tabLst>
                <a:tab pos="933450" algn="l"/>
                <a:tab pos="1847850" algn="l"/>
                <a:tab pos="2762250" algn="l"/>
                <a:tab pos="3676650" algn="l"/>
                <a:tab pos="4591050" algn="l"/>
                <a:tab pos="5505450" algn="l"/>
                <a:tab pos="6419850" algn="l"/>
                <a:tab pos="7334250" algn="l"/>
                <a:tab pos="8248650" algn="l"/>
                <a:tab pos="9163050" algn="l"/>
                <a:tab pos="10077450" algn="l"/>
              </a:tabLst>
            </a:pPr>
            <a:endParaRPr lang="it-IT" dirty="0">
              <a:solidFill>
                <a:srgbClr val="FFFF00"/>
              </a:solidFill>
              <a:effectLst>
                <a:outerShdw blurRad="38100" dist="38100" dir="2700000" algn="tl">
                  <a:srgbClr val="000000"/>
                </a:outerShdw>
              </a:effectLst>
              <a:latin typeface="Comic Sans MS" pitchFamily="64" charset="0"/>
            </a:endParaRPr>
          </a:p>
          <a:p>
            <a:pPr marL="361950" indent="-360363" algn="just">
              <a:lnSpc>
                <a:spcPct val="110000"/>
              </a:lnSpc>
              <a:spcBef>
                <a:spcPts val="600"/>
              </a:spcBef>
              <a:buClr>
                <a:srgbClr val="FF0000"/>
              </a:buClr>
              <a:buSzPct val="70000"/>
              <a:buFont typeface="Wingdings" charset="2"/>
              <a:buChar char=""/>
              <a:tabLst>
                <a:tab pos="933450" algn="l"/>
                <a:tab pos="1847850" algn="l"/>
                <a:tab pos="2762250" algn="l"/>
                <a:tab pos="3676650" algn="l"/>
                <a:tab pos="4591050" algn="l"/>
                <a:tab pos="5505450" algn="l"/>
                <a:tab pos="6419850" algn="l"/>
                <a:tab pos="7334250" algn="l"/>
                <a:tab pos="8248650" algn="l"/>
                <a:tab pos="9163050" algn="l"/>
                <a:tab pos="10077450" algn="l"/>
              </a:tabLst>
            </a:pPr>
            <a:r>
              <a:rPr lang="it-IT" dirty="0" smtClean="0">
                <a:solidFill>
                  <a:schemeClr val="tx2">
                    <a:lumMod val="50000"/>
                  </a:schemeClr>
                </a:solidFill>
                <a:latin typeface="Comic Sans MS" pitchFamily="64" charset="0"/>
              </a:rPr>
              <a:t>È vietata </a:t>
            </a:r>
            <a:r>
              <a:rPr lang="it-IT" dirty="0">
                <a:solidFill>
                  <a:schemeClr val="tx2">
                    <a:lumMod val="50000"/>
                  </a:schemeClr>
                </a:solidFill>
                <a:latin typeface="Comic Sans MS" pitchFamily="64" charset="0"/>
              </a:rPr>
              <a:t>l’esposizione non giustificata.</a:t>
            </a:r>
          </a:p>
          <a:p>
            <a:pPr marL="361950" indent="-360363" algn="just">
              <a:lnSpc>
                <a:spcPct val="110000"/>
              </a:lnSpc>
              <a:spcBef>
                <a:spcPts val="400"/>
              </a:spcBef>
              <a:buClr>
                <a:srgbClr val="FFCC00"/>
              </a:buClr>
              <a:buSzPct val="70000"/>
              <a:buFont typeface="Wingdings" charset="2"/>
              <a:buNone/>
              <a:tabLst>
                <a:tab pos="933450" algn="l"/>
                <a:tab pos="1847850" algn="l"/>
                <a:tab pos="2762250" algn="l"/>
                <a:tab pos="3676650" algn="l"/>
                <a:tab pos="4591050" algn="l"/>
                <a:tab pos="5505450" algn="l"/>
                <a:tab pos="6419850" algn="l"/>
                <a:tab pos="7334250" algn="l"/>
                <a:tab pos="8248650" algn="l"/>
                <a:tab pos="9163050" algn="l"/>
                <a:tab pos="10077450" algn="l"/>
              </a:tabLst>
            </a:pPr>
            <a:endParaRPr lang="it-IT" sz="1600" dirty="0">
              <a:solidFill>
                <a:schemeClr val="tx2">
                  <a:lumMod val="50000"/>
                </a:schemeClr>
              </a:solidFill>
              <a:latin typeface="Comic Sans MS" pitchFamily="64" charset="0"/>
            </a:endParaRPr>
          </a:p>
          <a:p>
            <a:pPr marL="361950" indent="-360363" algn="just">
              <a:lnSpc>
                <a:spcPct val="110000"/>
              </a:lnSpc>
              <a:spcBef>
                <a:spcPts val="600"/>
              </a:spcBef>
              <a:buClr>
                <a:srgbClr val="FF0000"/>
              </a:buClr>
              <a:buSzPct val="70000"/>
              <a:buFont typeface="Wingdings" charset="2"/>
              <a:buChar char=""/>
              <a:tabLst>
                <a:tab pos="933450" algn="l"/>
                <a:tab pos="1847850" algn="l"/>
                <a:tab pos="2762250" algn="l"/>
                <a:tab pos="3676650" algn="l"/>
                <a:tab pos="4591050" algn="l"/>
                <a:tab pos="5505450" algn="l"/>
                <a:tab pos="6419850" algn="l"/>
                <a:tab pos="7334250" algn="l"/>
                <a:tab pos="8248650" algn="l"/>
                <a:tab pos="9163050" algn="l"/>
                <a:tab pos="10077450" algn="l"/>
              </a:tabLst>
            </a:pPr>
            <a:r>
              <a:rPr lang="it-IT" dirty="0">
                <a:solidFill>
                  <a:schemeClr val="tx2">
                    <a:lumMod val="50000"/>
                  </a:schemeClr>
                </a:solidFill>
                <a:latin typeface="Comic Sans MS" pitchFamily="64" charset="0"/>
              </a:rPr>
              <a:t>Per evitare esposizioni non necessarie occorre avvalersi delle informazioni acquisite o di precedenti informazioni diagnostiche (c. 4).</a:t>
            </a:r>
          </a:p>
          <a:p>
            <a:pPr marL="361950" indent="-360363" algn="just">
              <a:lnSpc>
                <a:spcPct val="110000"/>
              </a:lnSpc>
              <a:spcBef>
                <a:spcPts val="400"/>
              </a:spcBef>
              <a:buClr>
                <a:srgbClr val="FFCC00"/>
              </a:buClr>
              <a:buSzPct val="70000"/>
              <a:buFont typeface="Wingdings" charset="2"/>
              <a:buNone/>
              <a:tabLst>
                <a:tab pos="933450" algn="l"/>
                <a:tab pos="1847850" algn="l"/>
                <a:tab pos="2762250" algn="l"/>
                <a:tab pos="3676650" algn="l"/>
                <a:tab pos="4591050" algn="l"/>
                <a:tab pos="5505450" algn="l"/>
                <a:tab pos="6419850" algn="l"/>
                <a:tab pos="7334250" algn="l"/>
                <a:tab pos="8248650" algn="l"/>
                <a:tab pos="9163050" algn="l"/>
                <a:tab pos="10077450" algn="l"/>
              </a:tabLst>
            </a:pPr>
            <a:endParaRPr lang="it-IT" sz="1600" dirty="0">
              <a:solidFill>
                <a:schemeClr val="tx2">
                  <a:lumMod val="50000"/>
                </a:schemeClr>
              </a:solidFill>
              <a:latin typeface="Comic Sans MS" pitchFamily="64" charset="0"/>
            </a:endParaRPr>
          </a:p>
          <a:p>
            <a:pPr marL="361950" indent="-360363" algn="just">
              <a:lnSpc>
                <a:spcPct val="110000"/>
              </a:lnSpc>
              <a:spcBef>
                <a:spcPts val="600"/>
              </a:spcBef>
              <a:buClr>
                <a:srgbClr val="FF0000"/>
              </a:buClr>
              <a:buSzPct val="70000"/>
              <a:buFont typeface="Wingdings" charset="2"/>
              <a:buChar char=""/>
              <a:tabLst>
                <a:tab pos="933450" algn="l"/>
                <a:tab pos="1847850" algn="l"/>
                <a:tab pos="2762250" algn="l"/>
                <a:tab pos="3676650" algn="l"/>
                <a:tab pos="4591050" algn="l"/>
                <a:tab pos="5505450" algn="l"/>
                <a:tab pos="6419850" algn="l"/>
                <a:tab pos="7334250" algn="l"/>
                <a:tab pos="8248650" algn="l"/>
                <a:tab pos="9163050" algn="l"/>
                <a:tab pos="10077450" algn="l"/>
              </a:tabLst>
            </a:pPr>
            <a:r>
              <a:rPr lang="it-IT" dirty="0">
                <a:solidFill>
                  <a:schemeClr val="tx2">
                    <a:lumMod val="50000"/>
                  </a:schemeClr>
                </a:solidFill>
                <a:latin typeface="Comic Sans MS" pitchFamily="64" charset="0"/>
              </a:rPr>
              <a:t>L’esposizione di persone nell’ambito di procedure medico-legali, che non presentano un beneficio diretto per la salute delle persone esposte, devono essere giustificate in modo particolare e la dose di esposizione deve essere mantenuta al livello più basso ragionevolmente ottenibile (c. 6). </a:t>
            </a:r>
          </a:p>
        </p:txBody>
      </p:sp>
      <p:pic>
        <p:nvPicPr>
          <p:cNvPr id="10"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1"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14638127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214282" y="428604"/>
            <a:ext cx="8786874" cy="5429288"/>
          </a:xfrm>
          <a:prstGeom prst="rect">
            <a:avLst/>
          </a:prstGeom>
          <a:gradFill rotWithShape="0">
            <a:gsLst>
              <a:gs pos="0">
                <a:srgbClr val="000066"/>
              </a:gs>
              <a:gs pos="100000">
                <a:srgbClr val="000099"/>
              </a:gs>
            </a:gsLst>
            <a:lin ang="5400000" scaled="1"/>
          </a:gradFill>
          <a:ln w="9360" cap="sq">
            <a:solidFill>
              <a:srgbClr val="00FF00"/>
            </a:solidFill>
            <a:miter lim="800000"/>
            <a:headEnd/>
            <a:tailEnd/>
          </a:ln>
          <a:effectLst/>
        </p:spPr>
        <p:txBody>
          <a:bodyPr/>
          <a:lstStyle/>
          <a:p>
            <a:pPr algn="just">
              <a:lnSpc>
                <a:spcPts val="2988"/>
              </a:lnSpc>
              <a:spcBef>
                <a:spcPts val="50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it-IT" b="1" dirty="0">
                <a:solidFill>
                  <a:srgbClr val="FFFFFF"/>
                </a:solidFill>
                <a:effectLst>
                  <a:outerShdw blurRad="38100" dist="38100" dir="2700000" algn="tl">
                    <a:srgbClr val="000000"/>
                  </a:outerShdw>
                </a:effectLst>
                <a:latin typeface="Comic Sans MS" pitchFamily="64" charset="0"/>
              </a:rPr>
              <a:t>In ambito civilistico (</a:t>
            </a:r>
            <a:r>
              <a:rPr lang="it-IT" b="1" dirty="0" err="1">
                <a:solidFill>
                  <a:srgbClr val="FFFFFF"/>
                </a:solidFill>
                <a:effectLst>
                  <a:outerShdw blurRad="38100" dist="38100" dir="2700000" algn="tl">
                    <a:srgbClr val="000000"/>
                  </a:outerShdw>
                </a:effectLst>
                <a:latin typeface="Comic Sans MS" pitchFamily="64" charset="0"/>
              </a:rPr>
              <a:t>Protettì</a:t>
            </a:r>
            <a:r>
              <a:rPr lang="it-IT" b="1" dirty="0">
                <a:solidFill>
                  <a:srgbClr val="FFFFFF"/>
                </a:solidFill>
                <a:effectLst>
                  <a:outerShdw blurRad="38100" dist="38100" dir="2700000" algn="tl">
                    <a:srgbClr val="000000"/>
                  </a:outerShdw>
                </a:effectLst>
                <a:latin typeface="Comic Sans MS" pitchFamily="64" charset="0"/>
              </a:rPr>
              <a:t> e </a:t>
            </a:r>
            <a:r>
              <a:rPr lang="it-IT" b="1" dirty="0" err="1">
                <a:solidFill>
                  <a:srgbClr val="FFFFFF"/>
                </a:solidFill>
                <a:effectLst>
                  <a:outerShdw blurRad="38100" dist="38100" dir="2700000" algn="tl">
                    <a:srgbClr val="000000"/>
                  </a:outerShdw>
                </a:effectLst>
                <a:latin typeface="Comic Sans MS" pitchFamily="64" charset="0"/>
              </a:rPr>
              <a:t>Protettì</a:t>
            </a:r>
            <a:r>
              <a:rPr lang="it-IT" b="1" dirty="0">
                <a:solidFill>
                  <a:srgbClr val="FFFFFF"/>
                </a:solidFill>
                <a:effectLst>
                  <a:outerShdw blurRad="38100" dist="38100" dir="2700000" algn="tl">
                    <a:srgbClr val="000000"/>
                  </a:outerShdw>
                </a:effectLst>
                <a:latin typeface="Comic Sans MS" pitchFamily="64" charset="0"/>
              </a:rPr>
              <a:t>, 1999) al consulente tecnico, può essere addebitata la sola </a:t>
            </a:r>
            <a:r>
              <a:rPr lang="it-IT" b="1" dirty="0">
                <a:solidFill>
                  <a:srgbClr val="FFFF00"/>
                </a:solidFill>
                <a:effectLst>
                  <a:outerShdw blurRad="38100" dist="38100" dir="2700000" algn="tl">
                    <a:srgbClr val="000000"/>
                  </a:outerShdw>
                </a:effectLst>
                <a:latin typeface="Comic Sans MS" pitchFamily="64" charset="0"/>
              </a:rPr>
              <a:t>colpa grave</a:t>
            </a:r>
            <a:r>
              <a:rPr lang="it-IT" b="1" dirty="0">
                <a:solidFill>
                  <a:srgbClr val="FFFFFF"/>
                </a:solidFill>
                <a:effectLst>
                  <a:outerShdw blurRad="38100" dist="38100" dir="2700000" algn="tl">
                    <a:srgbClr val="000000"/>
                  </a:outerShdw>
                </a:effectLst>
                <a:latin typeface="Comic Sans MS" pitchFamily="64" charset="0"/>
              </a:rPr>
              <a:t>, vale a dire quella derivante da un comportamento, il più delle volte improntato a mancanza di diligenza, che non terrebbe neppure un medico dotato di scarse doti professionali. </a:t>
            </a:r>
          </a:p>
          <a:p>
            <a:pPr algn="just">
              <a:lnSpc>
                <a:spcPts val="2988"/>
              </a:lnSpc>
              <a:spcBef>
                <a:spcPts val="50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it-IT" b="1" dirty="0">
                <a:solidFill>
                  <a:srgbClr val="FFFFFF"/>
                </a:solidFill>
                <a:effectLst>
                  <a:outerShdw blurRad="38100" dist="38100" dir="2700000" algn="tl">
                    <a:srgbClr val="000000"/>
                  </a:outerShdw>
                </a:effectLst>
                <a:latin typeface="Comic Sans MS" pitchFamily="64" charset="0"/>
              </a:rPr>
              <a:t>Le stesse ipotesi di cui sopra possono assumere rilievo in sede penalistica per il CTU, che condivide, a mente dell’art. 64, </a:t>
            </a:r>
            <a:r>
              <a:rPr lang="it-IT" b="1" dirty="0" err="1">
                <a:solidFill>
                  <a:srgbClr val="FFFFFF"/>
                </a:solidFill>
                <a:effectLst>
                  <a:outerShdw blurRad="38100" dist="38100" dir="2700000" algn="tl">
                    <a:srgbClr val="000000"/>
                  </a:outerShdw>
                </a:effectLst>
                <a:latin typeface="Comic Sans MS" pitchFamily="64" charset="0"/>
              </a:rPr>
              <a:t>co</a:t>
            </a:r>
            <a:r>
              <a:rPr lang="it-IT" b="1" dirty="0">
                <a:solidFill>
                  <a:srgbClr val="FFFFFF"/>
                </a:solidFill>
                <a:effectLst>
                  <a:outerShdw blurRad="38100" dist="38100" dir="2700000" algn="tl">
                    <a:srgbClr val="000000"/>
                  </a:outerShdw>
                </a:effectLst>
                <a:latin typeface="Comic Sans MS" pitchFamily="64" charset="0"/>
              </a:rPr>
              <a:t>. 1, </a:t>
            </a:r>
            <a:r>
              <a:rPr lang="it-IT" b="1" dirty="0" err="1">
                <a:solidFill>
                  <a:srgbClr val="FFFFFF"/>
                </a:solidFill>
                <a:effectLst>
                  <a:outerShdw blurRad="38100" dist="38100" dir="2700000" algn="tl">
                    <a:srgbClr val="000000"/>
                  </a:outerShdw>
                </a:effectLst>
                <a:latin typeface="Comic Sans MS" pitchFamily="64" charset="0"/>
              </a:rPr>
              <a:t>c.p.c.</a:t>
            </a:r>
            <a:r>
              <a:rPr lang="it-IT" b="1" dirty="0">
                <a:solidFill>
                  <a:srgbClr val="FFFFFF"/>
                </a:solidFill>
                <a:effectLst>
                  <a:outerShdw blurRad="38100" dist="38100" dir="2700000" algn="tl">
                    <a:srgbClr val="000000"/>
                  </a:outerShdw>
                </a:effectLst>
                <a:latin typeface="Comic Sans MS" pitchFamily="64" charset="0"/>
              </a:rPr>
              <a:t>, le medesime responsabilità del perito.</a:t>
            </a:r>
          </a:p>
          <a:p>
            <a:pPr algn="just">
              <a:lnSpc>
                <a:spcPts val="2588"/>
              </a:lnSpc>
              <a:spcBef>
                <a:spcPts val="40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it-IT" sz="1050" b="1" dirty="0" smtClean="0">
              <a:solidFill>
                <a:srgbClr val="FFFFFF"/>
              </a:solidFill>
              <a:effectLst>
                <a:outerShdw blurRad="38100" dist="38100" dir="2700000" algn="tl">
                  <a:srgbClr val="000000"/>
                </a:outerShdw>
              </a:effectLst>
              <a:latin typeface="Comic Sans MS" pitchFamily="64" charset="0"/>
            </a:endParaRPr>
          </a:p>
          <a:p>
            <a:pPr algn="just">
              <a:lnSpc>
                <a:spcPts val="2588"/>
              </a:lnSpc>
              <a:spcBef>
                <a:spcPts val="40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it-IT" sz="1400" b="1" dirty="0" smtClean="0">
                <a:solidFill>
                  <a:srgbClr val="FFFFFF"/>
                </a:solidFill>
                <a:effectLst>
                  <a:outerShdw blurRad="38100" dist="38100" dir="2700000" algn="tl">
                    <a:srgbClr val="000000"/>
                  </a:outerShdw>
                </a:effectLst>
                <a:latin typeface="Comic Sans MS" pitchFamily="64" charset="0"/>
              </a:rPr>
              <a:t>Art</a:t>
            </a:r>
            <a:r>
              <a:rPr lang="it-IT" sz="1400" b="1" dirty="0">
                <a:solidFill>
                  <a:srgbClr val="FFFFFF"/>
                </a:solidFill>
                <a:effectLst>
                  <a:outerShdw blurRad="38100" dist="38100" dir="2700000" algn="tl">
                    <a:srgbClr val="000000"/>
                  </a:outerShdw>
                </a:effectLst>
                <a:latin typeface="Comic Sans MS" pitchFamily="64" charset="0"/>
              </a:rPr>
              <a:t>. 64 </a:t>
            </a:r>
            <a:r>
              <a:rPr lang="it-IT" sz="1400" b="1" dirty="0" err="1">
                <a:solidFill>
                  <a:srgbClr val="FFFFFF"/>
                </a:solidFill>
                <a:effectLst>
                  <a:outerShdw blurRad="38100" dist="38100" dir="2700000" algn="tl">
                    <a:srgbClr val="000000"/>
                  </a:outerShdw>
                </a:effectLst>
                <a:latin typeface="Comic Sans MS" pitchFamily="64" charset="0"/>
              </a:rPr>
              <a:t>c.p.c.</a:t>
            </a:r>
            <a:r>
              <a:rPr lang="it-IT" sz="1400" b="1" dirty="0">
                <a:solidFill>
                  <a:srgbClr val="FFFFFF"/>
                </a:solidFill>
                <a:effectLst>
                  <a:outerShdw blurRad="38100" dist="38100" dir="2700000" algn="tl">
                    <a:srgbClr val="000000"/>
                  </a:outerShdw>
                </a:effectLst>
                <a:latin typeface="Comic Sans MS" pitchFamily="64" charset="0"/>
              </a:rPr>
              <a:t> - Responsabilità del consulente</a:t>
            </a:r>
          </a:p>
          <a:p>
            <a:pPr algn="just">
              <a:lnSpc>
                <a:spcPts val="2588"/>
              </a:lnSpc>
              <a:spcBef>
                <a:spcPts val="400"/>
              </a:spcBef>
              <a:buClrTx/>
              <a:buSzPct val="7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it-IT" sz="1400" b="1" dirty="0">
                <a:solidFill>
                  <a:srgbClr val="FFFFFF"/>
                </a:solidFill>
                <a:effectLst>
                  <a:outerShdw blurRad="38100" dist="38100" dir="2700000" algn="tl">
                    <a:srgbClr val="000000"/>
                  </a:outerShdw>
                </a:effectLst>
                <a:latin typeface="Comic Sans MS" pitchFamily="64" charset="0"/>
              </a:rPr>
              <a:t>Si applicano al consulente tecnico le disposizioni del codice penale relative ai periti. In ogni caso, il consulente tecnico che incorre in colpa grave nell’esecuzione degli atti che gli sono richiesti, è punito con l’arresto fino a un anno o con l’ammenda fino a € 10.329. Si applica l’art. 35 del codice penale. In ogni caso è dovuto il risarcimento dei danni causati alle parti. (Comma così sostituito dalla Legge 4 giugno 1985, n. 281).</a:t>
            </a:r>
          </a:p>
        </p:txBody>
      </p:sp>
      <p:pic>
        <p:nvPicPr>
          <p:cNvPr id="9"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0"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57282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fr-FR" sz="2000" dirty="0" smtClean="0">
                <a:solidFill>
                  <a:srgbClr val="FFFF00"/>
                </a:solidFill>
                <a:latin typeface="+mn-lt"/>
              </a:rPr>
              <a:t>D.M.D. </a:t>
            </a:r>
            <a:r>
              <a:rPr lang="fr-FR" sz="2000" dirty="0">
                <a:solidFill>
                  <a:srgbClr val="FFFF00"/>
                </a:solidFill>
                <a:latin typeface="+mn-lt"/>
              </a:rPr>
              <a:t>21 </a:t>
            </a:r>
            <a:r>
              <a:rPr lang="fr-FR" sz="2000" dirty="0" err="1">
                <a:solidFill>
                  <a:srgbClr val="FFFF00"/>
                </a:solidFill>
                <a:latin typeface="+mn-lt"/>
              </a:rPr>
              <a:t>dicembre</a:t>
            </a:r>
            <a:r>
              <a:rPr lang="fr-FR" sz="2000" dirty="0">
                <a:solidFill>
                  <a:srgbClr val="FFFF00"/>
                </a:solidFill>
                <a:latin typeface="+mn-lt"/>
              </a:rPr>
              <a:t> 2006	</a:t>
            </a:r>
            <a:br>
              <a:rPr lang="fr-FR" sz="2000" dirty="0">
                <a:solidFill>
                  <a:srgbClr val="FFFF00"/>
                </a:solidFill>
                <a:latin typeface="+mn-lt"/>
              </a:rPr>
            </a:br>
            <a:r>
              <a:rPr lang="it-IT" sz="1600" i="1" dirty="0">
                <a:solidFill>
                  <a:schemeClr val="tx1"/>
                </a:solidFill>
                <a:latin typeface="+mn-lt"/>
              </a:rPr>
              <a:t>Modifiche alle tabelle di cui all'allegato D del decreto 12 febbraio 2004, concernenti la competenza territoriale delle commissioni mediche ospedaliere e delle commissioni mediche di 2ª istanza.	</a:t>
            </a:r>
          </a:p>
        </p:txBody>
      </p:sp>
      <p:sp>
        <p:nvSpPr>
          <p:cNvPr id="5" name="Rectangle 4"/>
          <p:cNvSpPr/>
          <p:nvPr/>
        </p:nvSpPr>
        <p:spPr>
          <a:xfrm>
            <a:off x="323528" y="1916832"/>
            <a:ext cx="8424936" cy="8448467"/>
          </a:xfrm>
          <a:prstGeom prst="rect">
            <a:avLst/>
          </a:prstGeom>
        </p:spPr>
        <p:txBody>
          <a:bodyPr wrap="square">
            <a:spAutoFit/>
          </a:bodyPr>
          <a:lstStyle/>
          <a:p>
            <a:pPr algn="just"/>
            <a:r>
              <a:rPr lang="it-IT" dirty="0" smtClean="0">
                <a:latin typeface="+mn-lt"/>
              </a:rPr>
              <a:t>A seguito del nuovo assetto territoriale interforze degli Organismi Sanitari Militari, la competenza territoriale delle Commissioni Mediche viene definita inizialmente con questo decreto.</a:t>
            </a:r>
          </a:p>
          <a:p>
            <a:pPr algn="just"/>
            <a:endParaRPr lang="it-IT" dirty="0">
              <a:latin typeface="+mn-lt"/>
            </a:endParaRPr>
          </a:p>
          <a:p>
            <a:pPr algn="just"/>
            <a:r>
              <a:rPr lang="it-IT" dirty="0" smtClean="0">
                <a:latin typeface="+mn-lt"/>
              </a:rPr>
              <a:t>La riorganizzazione ha comportato una sostanziale riduzione degli Organi medico-legali e la contestuale istituzione delle </a:t>
            </a:r>
            <a:r>
              <a:rPr lang="it-IT" dirty="0" smtClean="0">
                <a:solidFill>
                  <a:srgbClr val="FFFF00"/>
                </a:solidFill>
                <a:latin typeface="+mn-lt"/>
              </a:rPr>
              <a:t>Commissioni Mediche Interforze</a:t>
            </a:r>
            <a:r>
              <a:rPr lang="it-IT" dirty="0" smtClean="0">
                <a:latin typeface="+mn-lt"/>
              </a:rPr>
              <a:t>, con posizioni organicamente definite, nel rispetto del DPR 461/2001.</a:t>
            </a:r>
          </a:p>
          <a:p>
            <a:pPr algn="just"/>
            <a:endParaRPr lang="it-IT" dirty="0" smtClean="0">
              <a:latin typeface="+mn-lt"/>
            </a:endParaRPr>
          </a:p>
          <a:p>
            <a:pPr algn="ctr">
              <a:spcBef>
                <a:spcPts val="4800"/>
              </a:spcBef>
            </a:pPr>
            <a:endParaRPr lang="it-IT" sz="1100" dirty="0" smtClean="0">
              <a:solidFill>
                <a:schemeClr val="tx2"/>
              </a:solidFill>
            </a:endParaRPr>
          </a:p>
          <a:p>
            <a:pPr algn="ctr">
              <a:spcBef>
                <a:spcPts val="4800"/>
              </a:spcBef>
            </a:pPr>
            <a:endParaRPr lang="it-IT" sz="1100" dirty="0" smtClean="0">
              <a:solidFill>
                <a:schemeClr val="tx2"/>
              </a:solidFill>
            </a:endParaRPr>
          </a:p>
          <a:p>
            <a:pPr algn="ctr">
              <a:spcBef>
                <a:spcPts val="48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a:p>
            <a:pPr algn="just"/>
            <a:endParaRPr lang="it-IT" sz="1600" dirty="0" smtClean="0">
              <a:latin typeface="+mn-lt"/>
            </a:endParaRPr>
          </a:p>
          <a:p>
            <a:pPr algn="just"/>
            <a:endParaRPr lang="it-IT" sz="1600" dirty="0" smtClean="0">
              <a:latin typeface="+mn-lt"/>
            </a:endParaRPr>
          </a:p>
          <a:p>
            <a:pPr algn="just"/>
            <a:endParaRPr lang="it-IT" sz="1600" dirty="0" smtClean="0">
              <a:latin typeface="+mn-lt"/>
            </a:endParaRPr>
          </a:p>
          <a:p>
            <a:pPr algn="just"/>
            <a:endParaRPr lang="it-IT" sz="1600" dirty="0" smtClean="0">
              <a:latin typeface="+mn-lt"/>
            </a:endParaRPr>
          </a:p>
          <a:p>
            <a:pPr algn="just"/>
            <a:endParaRPr lang="it-IT" sz="1600" dirty="0" smtClean="0">
              <a:latin typeface="+mn-lt"/>
            </a:endParaRPr>
          </a:p>
          <a:p>
            <a:pPr algn="just"/>
            <a:endParaRPr lang="it-IT" sz="1600" dirty="0">
              <a:latin typeface="+mn-lt"/>
            </a:endParaRPr>
          </a:p>
          <a:p>
            <a:pPr algn="just"/>
            <a:endParaRPr lang="it-IT" sz="1600" dirty="0">
              <a:latin typeface="+mn-lt"/>
            </a:endParaRPr>
          </a:p>
          <a:p>
            <a:pPr algn="just"/>
            <a:endParaRPr lang="en-US" sz="1600" b="1" dirty="0" smtClean="0">
              <a:latin typeface="+mn-lt"/>
              <a:cs typeface="Abadi MT Condensed Extra Bold"/>
            </a:endParaRPr>
          </a:p>
          <a:p>
            <a:pPr algn="just"/>
            <a:endParaRPr lang="en-US" sz="1600" b="1" dirty="0" smtClean="0">
              <a:latin typeface="+mn-lt"/>
              <a:cs typeface="Abadi MT Condensed Extra Bold"/>
            </a:endParaRPr>
          </a:p>
          <a:p>
            <a:pPr algn="just"/>
            <a:endParaRPr lang="en-US" sz="1600" b="1" dirty="0">
              <a:latin typeface="+mn-lt"/>
              <a:cs typeface="Abadi MT Condensed Extra Bold"/>
            </a:endParaRPr>
          </a:p>
          <a:p>
            <a:pPr algn="just"/>
            <a:endParaRPr lang="en-US" sz="1600" b="1" dirty="0" smtClean="0">
              <a:latin typeface="+mn-lt"/>
              <a:cs typeface="Abadi MT Condensed Extra Bold"/>
            </a:endParaRPr>
          </a:p>
          <a:p>
            <a:pPr algn="just"/>
            <a:endParaRPr lang="en-US" sz="1600" b="1" dirty="0">
              <a:latin typeface="+mn-lt"/>
              <a:cs typeface="Abadi MT Condensed Extra Bold"/>
            </a:endParaRPr>
          </a:p>
          <a:p>
            <a:pPr algn="just"/>
            <a:endParaRPr lang="en-US" sz="1600" b="1" dirty="0" smtClean="0">
              <a:latin typeface="+mn-lt"/>
              <a:cs typeface="Abadi MT Condensed Extra Bold"/>
            </a:endParaRPr>
          </a:p>
          <a:p>
            <a:pPr algn="just"/>
            <a:endParaRPr lang="en-US" sz="1600" b="1" dirty="0">
              <a:latin typeface="+mn-lt"/>
              <a:cs typeface="Abadi MT Condensed Extra Bold"/>
            </a:endParaRPr>
          </a:p>
        </p:txBody>
      </p:sp>
      <p:pic>
        <p:nvPicPr>
          <p:cNvPr id="6"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1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304800" y="409557"/>
            <a:ext cx="8458200" cy="519113"/>
          </a:xfrm>
          <a:prstGeom prst="rect">
            <a:avLst/>
          </a:prstGeom>
          <a:noFill/>
          <a:ln w="9525" cap="flat">
            <a:noFill/>
            <a:round/>
            <a:headEnd/>
            <a:tailEnd/>
          </a:ln>
          <a:effectLst/>
        </p:spPr>
        <p:txBody>
          <a:bodyPr anchor="ctr" anchorCtr="1"/>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dirty="0">
                <a:solidFill>
                  <a:srgbClr val="FF0000"/>
                </a:solidFill>
                <a:latin typeface="Comic Sans MS" pitchFamily="64" charset="0"/>
              </a:rPr>
              <a:t>Ipotesi di colpa grave commessa dal CT</a:t>
            </a:r>
          </a:p>
        </p:txBody>
      </p:sp>
      <p:sp>
        <p:nvSpPr>
          <p:cNvPr id="9" name="Text Box 2"/>
          <p:cNvSpPr txBox="1">
            <a:spLocks noChangeArrowheads="1"/>
          </p:cNvSpPr>
          <p:nvPr/>
        </p:nvSpPr>
        <p:spPr bwMode="auto">
          <a:xfrm>
            <a:off x="285720" y="1095396"/>
            <a:ext cx="8497887" cy="5334000"/>
          </a:xfrm>
          <a:prstGeom prst="rect">
            <a:avLst/>
          </a:prstGeom>
          <a:noFill/>
          <a:ln w="9525" cap="flat">
            <a:noFill/>
            <a:round/>
            <a:headEnd/>
            <a:tailEnd/>
          </a:ln>
          <a:effectLst/>
        </p:spPr>
        <p:txBody>
          <a:bodyPr/>
          <a:lstStyle/>
          <a:p>
            <a:pPr marL="341313" indent="-341313" algn="just">
              <a:lnSpc>
                <a:spcPct val="110000"/>
              </a:lnSpc>
              <a:spcBef>
                <a:spcPts val="500"/>
              </a:spcBef>
              <a:buClr>
                <a:srgbClr val="FF0000"/>
              </a:buClr>
              <a:buSzPct val="7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b="1" dirty="0">
                <a:solidFill>
                  <a:srgbClr val="002060"/>
                </a:solidFill>
                <a:latin typeface="Comic Sans MS" pitchFamily="64" charset="0"/>
              </a:rPr>
              <a:t>rifiuto, ritardo od omissione, senza giusto motivo, degli atti che a lui competono:</a:t>
            </a:r>
          </a:p>
          <a:p>
            <a:pPr marL="641350" lvl="1" indent="-184150" algn="just">
              <a:lnSpc>
                <a:spcPct val="110000"/>
              </a:lnSpc>
              <a:spcBef>
                <a:spcPts val="500"/>
              </a:spcBef>
              <a:buClr>
                <a:srgbClr val="FF0000"/>
              </a:buClr>
              <a:buSzPct val="7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b="1" dirty="0">
                <a:solidFill>
                  <a:srgbClr val="002060"/>
                </a:solidFill>
                <a:latin typeface="Comic Sans MS" pitchFamily="64" charset="0"/>
              </a:rPr>
              <a:t>richiamato a depositare la relazione, non provvede all'adempimento;</a:t>
            </a:r>
          </a:p>
          <a:p>
            <a:pPr marL="641350" lvl="1" indent="-184150" algn="just">
              <a:lnSpc>
                <a:spcPct val="110000"/>
              </a:lnSpc>
              <a:spcBef>
                <a:spcPts val="500"/>
              </a:spcBef>
              <a:buClr>
                <a:srgbClr val="FF0000"/>
              </a:buClr>
              <a:buSzPct val="7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b="1" dirty="0">
                <a:solidFill>
                  <a:srgbClr val="002060"/>
                </a:solidFill>
                <a:latin typeface="Comic Sans MS" pitchFamily="64" charset="0"/>
              </a:rPr>
              <a:t>invitato dal giudice a compiere una ispezione o un sopralluogo o l'audizione delle parti, non vi provvede senza giusto motivo (è certamente giusto il motivo di impossibilità per il consulente di sentire le parti, quando queste rifiutino di recarsi al suo studio; o di impossibilità di eseguire il sopralluogo per il rifiuto delle parti all’accesso).</a:t>
            </a:r>
          </a:p>
          <a:p>
            <a:pPr marL="341313" indent="-341313" algn="just">
              <a:lnSpc>
                <a:spcPct val="110000"/>
              </a:lnSpc>
              <a:spcBef>
                <a:spcPts val="500"/>
              </a:spcBef>
              <a:buClr>
                <a:srgbClr val="FF0000"/>
              </a:buClr>
              <a:buSzPct val="7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b="1" dirty="0">
                <a:solidFill>
                  <a:srgbClr val="002060"/>
                </a:solidFill>
                <a:latin typeface="Comic Sans MS" pitchFamily="64" charset="0"/>
              </a:rPr>
              <a:t>distruzione di documenti a lui affidati o perdita degli stessi per mancanza della comune diligenza;</a:t>
            </a:r>
          </a:p>
          <a:p>
            <a:pPr marL="341313" indent="-341313" algn="just">
              <a:lnSpc>
                <a:spcPct val="110000"/>
              </a:lnSpc>
              <a:spcBef>
                <a:spcPts val="500"/>
              </a:spcBef>
              <a:buClr>
                <a:srgbClr val="FF0000"/>
              </a:buClr>
              <a:buSzPct val="7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b="1" dirty="0">
                <a:solidFill>
                  <a:srgbClr val="002060"/>
                </a:solidFill>
                <a:latin typeface="Comic Sans MS" pitchFamily="64" charset="0"/>
              </a:rPr>
              <a:t>inosservanza del contraddittorio, nonostante che il consulente fosse stato richiamato all'osservanza del rispetto dei diritti di difesa delle parti.</a:t>
            </a:r>
          </a:p>
        </p:txBody>
      </p:sp>
      <p:pic>
        <p:nvPicPr>
          <p:cNvPr id="10"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1"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21840359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
          <p:cNvSpPr>
            <a:spLocks noChangeArrowheads="1"/>
          </p:cNvSpPr>
          <p:nvPr/>
        </p:nvSpPr>
        <p:spPr bwMode="auto">
          <a:xfrm>
            <a:off x="500063" y="1785926"/>
            <a:ext cx="8143904" cy="3326168"/>
          </a:xfrm>
          <a:prstGeom prst="rect">
            <a:avLst/>
          </a:prstGeom>
          <a:noFill/>
          <a:ln w="12600" cap="sq">
            <a:solidFill>
              <a:srgbClr val="FF0000"/>
            </a:solidFill>
            <a:prstDash val="sysDot"/>
            <a:miter lim="800000"/>
            <a:headEnd/>
            <a:tailEnd/>
          </a:ln>
          <a:effectLst/>
        </p:spPr>
        <p:txBody>
          <a:bodyPr wrap="square" lIns="90000" tIns="46800" rIns="90000" bIns="46800" anchor="ctr">
            <a:spAutoFit/>
          </a:bodyPr>
          <a:lstStyle/>
          <a:p>
            <a:pPr algn="just">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dirty="0">
                <a:solidFill>
                  <a:srgbClr val="002060"/>
                </a:solidFill>
                <a:cs typeface="Times New Roman" pitchFamily="16" charset="0"/>
              </a:rPr>
              <a:t>Il </a:t>
            </a:r>
            <a:r>
              <a:rPr lang="it-IT" sz="2400" b="1" dirty="0">
                <a:solidFill>
                  <a:srgbClr val="FF0000"/>
                </a:solidFill>
                <a:cs typeface="Times New Roman" pitchFamily="16" charset="0"/>
              </a:rPr>
              <a:t>consulente di parte </a:t>
            </a:r>
            <a:r>
              <a:rPr lang="it-IT" sz="2400" dirty="0">
                <a:solidFill>
                  <a:srgbClr val="002060"/>
                </a:solidFill>
                <a:cs typeface="Times New Roman" pitchFamily="16" charset="0"/>
              </a:rPr>
              <a:t>non è tenuto a prestare alcun tipo di giuramento, non può essere ricusato, non è vincolato, per iscrizione, ad albi professionali, non è obbligato all’assunzione dell’incarico.</a:t>
            </a:r>
          </a:p>
          <a:p>
            <a:pPr algn="just">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400" dirty="0">
              <a:solidFill>
                <a:srgbClr val="002060"/>
              </a:solidFill>
              <a:cs typeface="Times New Roman" pitchFamily="16" charset="0"/>
            </a:endParaRPr>
          </a:p>
          <a:p>
            <a:pPr algn="r">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2060"/>
                </a:solidFill>
                <a:cs typeface="Times New Roman" pitchFamily="16" charset="0"/>
              </a:rPr>
              <a:t>(Buzzi e Capelluto, 2000)</a:t>
            </a:r>
          </a:p>
        </p:txBody>
      </p:sp>
      <p:pic>
        <p:nvPicPr>
          <p:cNvPr id="11"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2"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21784459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214338"/>
            <a:ext cx="8229600" cy="1143000"/>
          </a:xfrm>
        </p:spPr>
        <p:txBody>
          <a:bodyPr>
            <a:noAutofit/>
          </a:bodyPr>
          <a:lstStyle/>
          <a:p>
            <a:r>
              <a:rPr lang="it-IT" sz="1800" i="1" dirty="0" smtClean="0"/>
              <a:t> </a:t>
            </a:r>
            <a:endParaRPr lang="it-IT" sz="3200" dirty="0"/>
          </a:p>
        </p:txBody>
      </p:sp>
      <p:sp>
        <p:nvSpPr>
          <p:cNvPr id="6" name="Segnaposto contenuto 5"/>
          <p:cNvSpPr>
            <a:spLocks noGrp="1"/>
          </p:cNvSpPr>
          <p:nvPr>
            <p:ph sz="half" idx="1"/>
          </p:nvPr>
        </p:nvSpPr>
        <p:spPr>
          <a:xfrm>
            <a:off x="2771800" y="6021288"/>
            <a:ext cx="4104455" cy="648072"/>
          </a:xfrm>
        </p:spPr>
        <p:txBody>
          <a:bodyPr>
            <a:normAutofit fontScale="92500"/>
          </a:bodyPr>
          <a:lstStyle/>
          <a:p>
            <a:pPr marL="0" indent="0" algn="ctr">
              <a:buNone/>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None/>
            </a:pPr>
            <a:r>
              <a:rPr lang="it-IT" sz="1000" dirty="0">
                <a:solidFill>
                  <a:schemeClr val="tx2"/>
                </a:solidFill>
              </a:rPr>
              <a:t>Associazione nazionale di Medicina Legale per la Pubblica Amministrazione</a:t>
            </a:r>
          </a:p>
          <a:p>
            <a:pPr marL="0" indent="0" algn="ctr">
              <a:buNone/>
            </a:pPr>
            <a:r>
              <a:rPr lang="it-IT" sz="1000" dirty="0">
                <a:solidFill>
                  <a:schemeClr val="tx2"/>
                </a:solidFill>
              </a:rPr>
              <a:t>I Congresso Nazionale </a:t>
            </a:r>
          </a:p>
          <a:p>
            <a:endParaRPr lang="it-IT" dirty="0"/>
          </a:p>
        </p:txBody>
      </p:sp>
      <p:pic>
        <p:nvPicPr>
          <p:cNvPr id="2050" name="Picture 2" descr="C:\Users\marco.cannavicci\Desktop\LOGO DEFINITIV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13276"/>
            <a:ext cx="172819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o.cannavicci\Desktop\Immagine Promet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77272"/>
            <a:ext cx="216024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428625" y="904875"/>
            <a:ext cx="8281988" cy="3915240"/>
          </a:xfrm>
          <a:prstGeom prst="rect">
            <a:avLst/>
          </a:prstGeom>
          <a:noFill/>
          <a:ln w="9525" cap="flat">
            <a:noFill/>
            <a:round/>
            <a:headEnd/>
            <a:tailEnd/>
          </a:ln>
          <a:effectLst/>
        </p:spPr>
        <p:txBody>
          <a:bodyPr lIns="90000" tIns="46800" rIns="90000" bIns="46800">
            <a:spAutoFit/>
          </a:bodyPr>
          <a:lstStyle/>
          <a:p>
            <a:pPr algn="just">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dirty="0">
                <a:solidFill>
                  <a:srgbClr val="002060"/>
                </a:solidFill>
                <a:cs typeface="Times New Roman" pitchFamily="16" charset="0"/>
              </a:rPr>
              <a:t>Fedeltà alla parte non vuol dire stravolgere dati inconfutabili a favore del proprio assistito </a:t>
            </a:r>
            <a:r>
              <a:rPr lang="it-IT" sz="2000" dirty="0">
                <a:solidFill>
                  <a:srgbClr val="002060"/>
                </a:solidFill>
                <a:cs typeface="Times New Roman" pitchFamily="16" charset="0"/>
              </a:rPr>
              <a:t>(</a:t>
            </a:r>
            <a:r>
              <a:rPr lang="it-IT" sz="2000" dirty="0" err="1">
                <a:solidFill>
                  <a:srgbClr val="002060"/>
                </a:solidFill>
                <a:cs typeface="Times New Roman" pitchFamily="16" charset="0"/>
              </a:rPr>
              <a:t>Germanino</a:t>
            </a:r>
            <a:r>
              <a:rPr lang="it-IT" sz="2000" dirty="0">
                <a:solidFill>
                  <a:srgbClr val="002060"/>
                </a:solidFill>
                <a:cs typeface="Times New Roman" pitchFamily="16" charset="0"/>
              </a:rPr>
              <a:t>, 1989) </a:t>
            </a:r>
            <a:r>
              <a:rPr lang="it-IT" sz="2400" dirty="0">
                <a:solidFill>
                  <a:srgbClr val="002060"/>
                </a:solidFill>
                <a:cs typeface="Times New Roman" pitchFamily="16" charset="0"/>
              </a:rPr>
              <a:t>con impegno a far credere vero ciò che è falso e falso ciò che è vero ma le considerazioni del consulente tecnico di parte possono trovare spazio </a:t>
            </a:r>
            <a:r>
              <a:rPr lang="it-IT" sz="2000" dirty="0">
                <a:solidFill>
                  <a:srgbClr val="002060"/>
                </a:solidFill>
                <a:cs typeface="Times New Roman" pitchFamily="16" charset="0"/>
              </a:rPr>
              <a:t>(Introna, 1989) </a:t>
            </a:r>
            <a:r>
              <a:rPr lang="it-IT" sz="2400" dirty="0">
                <a:solidFill>
                  <a:srgbClr val="002060"/>
                </a:solidFill>
                <a:cs typeface="Times New Roman" pitchFamily="16" charset="0"/>
              </a:rPr>
              <a:t>laddove i dati risultano incerti oppure nella certezza del dato sussistono margini per formulare valutazioni in parte divergenti. </a:t>
            </a:r>
          </a:p>
        </p:txBody>
      </p:sp>
      <p:pic>
        <p:nvPicPr>
          <p:cNvPr id="9" name="Immagine 31" descr="sigillo.jpg"/>
          <p:cNvPicPr>
            <a:picLocks noChangeAspect="1"/>
          </p:cNvPicPr>
          <p:nvPr/>
        </p:nvPicPr>
        <p:blipFill>
          <a:blip r:embed="rId4"/>
          <a:srcRect/>
          <a:stretch>
            <a:fillRect/>
          </a:stretch>
        </p:blipFill>
        <p:spPr bwMode="auto">
          <a:xfrm>
            <a:off x="0" y="0"/>
            <a:ext cx="430213" cy="428625"/>
          </a:xfrm>
          <a:prstGeom prst="rect">
            <a:avLst/>
          </a:prstGeom>
          <a:noFill/>
          <a:ln w="9525">
            <a:noFill/>
            <a:miter lim="800000"/>
            <a:headEnd/>
            <a:tailEnd/>
          </a:ln>
        </p:spPr>
      </p:pic>
      <p:sp>
        <p:nvSpPr>
          <p:cNvPr id="11" name="Text Box 4"/>
          <p:cNvSpPr txBox="1">
            <a:spLocks noChangeArrowheads="1"/>
          </p:cNvSpPr>
          <p:nvPr/>
        </p:nvSpPr>
        <p:spPr bwMode="auto">
          <a:xfrm>
            <a:off x="7708992" y="0"/>
            <a:ext cx="1435008" cy="261610"/>
          </a:xfrm>
          <a:prstGeom prst="rect">
            <a:avLst/>
          </a:prstGeom>
          <a:noFill/>
          <a:ln w="9525">
            <a:noFill/>
            <a:miter lim="800000"/>
            <a:headEnd/>
            <a:tailEnd/>
          </a:ln>
        </p:spPr>
        <p:txBody>
          <a:bodyPr wrap="none">
            <a:spAutoFit/>
          </a:bodyPr>
          <a:lstStyle/>
          <a:p>
            <a:r>
              <a:rPr lang="it-IT" sz="1100" dirty="0" smtClean="0">
                <a:solidFill>
                  <a:srgbClr val="FF3300"/>
                </a:solidFill>
                <a:latin typeface="Tahoma" pitchFamily="34" charset="0"/>
              </a:rPr>
              <a:t>Prof. M. Paternoster</a:t>
            </a:r>
            <a:endParaRPr lang="it-IT" sz="1100" dirty="0">
              <a:solidFill>
                <a:srgbClr val="FF3300"/>
              </a:solidFill>
              <a:latin typeface="Tahoma" pitchFamily="34" charset="0"/>
            </a:endParaRPr>
          </a:p>
        </p:txBody>
      </p:sp>
    </p:spTree>
    <p:extLst>
      <p:ext uri="{BB962C8B-B14F-4D97-AF65-F5344CB8AC3E}">
        <p14:creationId xmlns:p14="http://schemas.microsoft.com/office/powerpoint/2010/main" val="20257237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87350"/>
            <a:ext cx="9144000" cy="724535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dirty="0">
                <a:solidFill>
                  <a:schemeClr val="tx2"/>
                </a:solidFill>
              </a:rPr>
              <a:t> </a:t>
            </a:r>
          </a:p>
          <a:p>
            <a:pPr>
              <a:defRPr/>
            </a:pPr>
            <a:endParaRPr lang="it-IT" dirty="0"/>
          </a:p>
          <a:p>
            <a:pPr>
              <a:defRPr/>
            </a:pPr>
            <a:endParaRPr lang="it-IT" dirty="0"/>
          </a:p>
          <a:p>
            <a:pPr>
              <a:defRPr/>
            </a:pPr>
            <a:endParaRPr lang="it-IT" dirty="0"/>
          </a:p>
          <a:p>
            <a:pPr>
              <a:defRPr/>
            </a:pPr>
            <a:endParaRPr lang="it-IT" dirty="0"/>
          </a:p>
          <a:p>
            <a:pPr>
              <a:defRPr/>
            </a:pPr>
            <a:endParaRPr lang="it-IT" dirty="0"/>
          </a:p>
          <a:p>
            <a:pPr algn="ctr" eaLnBrk="0" hangingPunct="0">
              <a:spcBef>
                <a:spcPct val="20000"/>
              </a:spcBef>
              <a:defRPr/>
            </a:pPr>
            <a:endParaRPr lang="it-IT" sz="2800" u="none" kern="0" dirty="0">
              <a:solidFill>
                <a:srgbClr val="000000"/>
              </a:solidFill>
            </a:endParaRPr>
          </a:p>
          <a:p>
            <a:pPr algn="ctr" eaLnBrk="0" hangingPunct="0">
              <a:spcBef>
                <a:spcPct val="20000"/>
              </a:spcBef>
              <a:defRPr/>
            </a:pPr>
            <a:endParaRPr lang="it-IT" sz="2800" u="none" kern="0" dirty="0">
              <a:solidFill>
                <a:srgbClr val="000000"/>
              </a:solidFill>
            </a:endParaRPr>
          </a:p>
          <a:p>
            <a:pPr algn="ctr" eaLnBrk="0" hangingPunct="0">
              <a:spcBef>
                <a:spcPct val="20000"/>
              </a:spcBef>
              <a:defRPr/>
            </a:pPr>
            <a:r>
              <a:rPr lang="it-IT" sz="2800" b="1" u="none" kern="0" dirty="0">
                <a:solidFill>
                  <a:srgbClr val="000000"/>
                </a:solidFill>
              </a:rPr>
              <a:t>IL GIUDIZIO DI  IDONEITA’ AL SERVIZIO: </a:t>
            </a:r>
          </a:p>
          <a:p>
            <a:pPr algn="ctr" eaLnBrk="0" hangingPunct="0">
              <a:spcBef>
                <a:spcPct val="20000"/>
              </a:spcBef>
              <a:defRPr/>
            </a:pPr>
            <a:r>
              <a:rPr lang="it-IT" sz="2800" b="1" u="none" kern="0" dirty="0">
                <a:solidFill>
                  <a:srgbClr val="000000"/>
                </a:solidFill>
              </a:rPr>
              <a:t>UN CROCEVIA TRA MEDICINA LEGALE E </a:t>
            </a:r>
          </a:p>
          <a:p>
            <a:pPr algn="ctr" eaLnBrk="0" hangingPunct="0">
              <a:spcBef>
                <a:spcPct val="20000"/>
              </a:spcBef>
              <a:defRPr/>
            </a:pPr>
            <a:r>
              <a:rPr lang="it-IT" sz="2800" b="1" u="none" kern="0" dirty="0">
                <a:solidFill>
                  <a:srgbClr val="000000"/>
                </a:solidFill>
              </a:rPr>
              <a:t>MEDICINA DEL LAVORO</a:t>
            </a:r>
          </a:p>
          <a:p>
            <a:pPr algn="ctr" eaLnBrk="0" hangingPunct="0">
              <a:spcBef>
                <a:spcPct val="20000"/>
              </a:spcBef>
              <a:defRPr/>
            </a:pPr>
            <a:endParaRPr lang="it-IT" sz="1100" u="none" kern="0" dirty="0">
              <a:solidFill>
                <a:srgbClr val="000000"/>
              </a:solidFill>
            </a:endParaRPr>
          </a:p>
          <a:p>
            <a:pPr algn="ctr" eaLnBrk="0" hangingPunct="0">
              <a:spcBef>
                <a:spcPct val="20000"/>
              </a:spcBef>
              <a:defRPr/>
            </a:pPr>
            <a:endParaRPr lang="it-IT" sz="800" u="none" kern="0" dirty="0">
              <a:solidFill>
                <a:srgbClr val="000000"/>
              </a:solidFill>
            </a:endParaRPr>
          </a:p>
          <a:p>
            <a:pPr algn="ctr" eaLnBrk="0" hangingPunct="0">
              <a:spcBef>
                <a:spcPct val="20000"/>
              </a:spcBef>
              <a:defRPr/>
            </a:pPr>
            <a:r>
              <a:rPr lang="it-IT" sz="800" u="none" kern="0" dirty="0">
                <a:solidFill>
                  <a:srgbClr val="000000"/>
                </a:solidFill>
              </a:rPr>
              <a:t> </a:t>
            </a:r>
          </a:p>
          <a:p>
            <a:pPr algn="ctr" eaLnBrk="0" hangingPunct="0">
              <a:spcBef>
                <a:spcPct val="20000"/>
              </a:spcBef>
              <a:defRPr/>
            </a:pPr>
            <a:r>
              <a:rPr lang="it-IT" b="1" u="none" kern="0" dirty="0">
                <a:solidFill>
                  <a:srgbClr val="000000"/>
                </a:solidFill>
              </a:rPr>
              <a:t>Dott. Giovanni  Paudice</a:t>
            </a:r>
          </a:p>
          <a:p>
            <a:pPr algn="ctr" eaLnBrk="0" hangingPunct="0">
              <a:spcBef>
                <a:spcPct val="20000"/>
              </a:spcBef>
              <a:defRPr/>
            </a:pPr>
            <a:r>
              <a:rPr lang="it-IT" sz="1400" u="none" kern="0" dirty="0">
                <a:solidFill>
                  <a:srgbClr val="000000"/>
                </a:solidFill>
              </a:rPr>
              <a:t>COMPONENTE C.M.V. NAPOLI</a:t>
            </a:r>
          </a:p>
          <a:p>
            <a:pPr algn="ctr" eaLnBrk="0" hangingPunct="0">
              <a:spcBef>
                <a:spcPct val="20000"/>
              </a:spcBef>
              <a:defRPr/>
            </a:pPr>
            <a:r>
              <a:rPr lang="it-IT" sz="1400" u="none" kern="0" dirty="0">
                <a:solidFill>
                  <a:srgbClr val="000000"/>
                </a:solidFill>
              </a:rPr>
              <a:t>MEDICO COMPETENTE ASL NAPOLI 1 CENTRO</a:t>
            </a:r>
          </a:p>
          <a:p>
            <a:pPr algn="ctr" eaLnBrk="0" hangingPunct="0">
              <a:spcBef>
                <a:spcPct val="20000"/>
              </a:spcBef>
              <a:defRPr/>
            </a:pPr>
            <a:endParaRPr lang="it-IT" sz="800" u="none" kern="0" dirty="0">
              <a:solidFill>
                <a:srgbClr val="000000"/>
              </a:solidFill>
            </a:endParaRPr>
          </a:p>
          <a:p>
            <a:pPr>
              <a:defRPr/>
            </a:pPr>
            <a:endParaRPr lang="it-IT" dirty="0"/>
          </a:p>
          <a:p>
            <a:pPr>
              <a:defRPr/>
            </a:pPr>
            <a:r>
              <a:rPr lang="it-IT" sz="2000" b="1" dirty="0"/>
              <a:t>Dott. Giovanni  Paudice</a:t>
            </a:r>
          </a:p>
          <a:p>
            <a:pPr>
              <a:defRPr/>
            </a:pPr>
            <a:r>
              <a:rPr lang="it-IT" sz="2000" dirty="0"/>
              <a:t>COMPONENTE C.M.V. NAPOLI</a:t>
            </a:r>
          </a:p>
          <a:p>
            <a:pPr>
              <a:defRPr/>
            </a:pPr>
            <a:r>
              <a:rPr lang="it-IT" sz="2000" dirty="0"/>
              <a:t>MEDICO COMPETENTE ASL NAPOLI 1 CENTRO</a:t>
            </a:r>
          </a:p>
          <a:p>
            <a:pPr>
              <a:defRPr/>
            </a:pPr>
            <a:endParaRPr lang="it-IT" dirty="0"/>
          </a:p>
          <a:p>
            <a:pPr algn="ctr">
              <a:defRPr/>
            </a:pPr>
            <a:endParaRPr lang="it-IT" b="1" u="none" dirty="0">
              <a:latin typeface="Times New Roman" pitchFamily="18" charset="0"/>
            </a:endParaRPr>
          </a:p>
        </p:txBody>
      </p:sp>
      <p:sp>
        <p:nvSpPr>
          <p:cNvPr id="2051" name="Titolo 1"/>
          <p:cNvSpPr>
            <a:spLocks noGrp="1"/>
          </p:cNvSpPr>
          <p:nvPr>
            <p:ph type="ctrTitle"/>
          </p:nvPr>
        </p:nvSpPr>
        <p:spPr>
          <a:xfrm>
            <a:off x="3132138" y="115888"/>
            <a:ext cx="3384550" cy="1800225"/>
          </a:xfrm>
        </p:spPr>
        <p:txBody>
          <a:bodyPr/>
          <a:lstStyle/>
          <a:p>
            <a:r>
              <a:rPr lang="it-IT" altLang="it-IT" sz="1800" i="1" smtClean="0"/>
              <a:t>«Dall’essere di Parmenide al valore della persona: tra storia e medicina legale della Pubblica Amministrazione» </a:t>
            </a:r>
          </a:p>
        </p:txBody>
      </p:sp>
      <p:sp>
        <p:nvSpPr>
          <p:cNvPr id="3" name="Sottotitolo 2"/>
          <p:cNvSpPr>
            <a:spLocks noGrp="1"/>
          </p:cNvSpPr>
          <p:nvPr>
            <p:ph type="subTitle" idx="1"/>
          </p:nvPr>
        </p:nvSpPr>
        <p:spPr>
          <a:xfrm>
            <a:off x="971550" y="5373688"/>
            <a:ext cx="7416800" cy="1008062"/>
          </a:xfrm>
        </p:spPr>
        <p:txBody>
          <a:bodyPr>
            <a:normAutofit fontScale="32500" lnSpcReduction="20000"/>
          </a:bodyPr>
          <a:lstStyle/>
          <a:p>
            <a:pPr>
              <a:defRPr/>
            </a:pPr>
            <a:endParaRPr lang="it-IT" dirty="0"/>
          </a:p>
          <a:p>
            <a:pPr>
              <a:defRPr/>
            </a:pPr>
            <a:endParaRPr lang="it-IT" dirty="0"/>
          </a:p>
          <a:p>
            <a:pPr lvl="1">
              <a:defRPr/>
            </a:pPr>
            <a:r>
              <a:rPr lang="it-IT" sz="3700" b="1" dirty="0" smtClean="0">
                <a:solidFill>
                  <a:schemeClr val="tx2"/>
                </a:solidFill>
              </a:rPr>
              <a:t>Ascea – </a:t>
            </a:r>
            <a:r>
              <a:rPr lang="it-IT" sz="3700" b="1" dirty="0" err="1" smtClean="0">
                <a:solidFill>
                  <a:schemeClr val="tx2"/>
                </a:solidFill>
              </a:rPr>
              <a:t>Casalvelino</a:t>
            </a:r>
            <a:r>
              <a:rPr lang="it-IT" sz="3700" b="1" dirty="0" smtClean="0">
                <a:solidFill>
                  <a:schemeClr val="tx2"/>
                </a:solidFill>
              </a:rPr>
              <a:t> 28-29-30 settembre 2016</a:t>
            </a:r>
          </a:p>
          <a:p>
            <a:pPr>
              <a:defRPr/>
            </a:pPr>
            <a:r>
              <a:rPr lang="it-IT" sz="3700" b="1" dirty="0" smtClean="0">
                <a:solidFill>
                  <a:schemeClr val="tx2"/>
                </a:solidFill>
              </a:rPr>
              <a:t>Associazione nazionale di Medicina Legale per la Pubblica Amministrazione</a:t>
            </a:r>
          </a:p>
          <a:p>
            <a:pPr>
              <a:defRPr/>
            </a:pPr>
            <a:r>
              <a:rPr lang="it-IT" sz="3700" b="1" dirty="0" smtClean="0">
                <a:solidFill>
                  <a:schemeClr val="tx2"/>
                </a:solidFill>
              </a:rPr>
              <a:t>I Congresso Nazionale </a:t>
            </a:r>
            <a:endParaRPr lang="it-IT" sz="3700" b="1" dirty="0">
              <a:solidFill>
                <a:schemeClr val="tx2"/>
              </a:solidFill>
            </a:endParaRPr>
          </a:p>
        </p:txBody>
      </p:sp>
      <p:pic>
        <p:nvPicPr>
          <p:cNvPr id="2053"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5" y="333375"/>
            <a:ext cx="19431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2519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791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ttangolo 1"/>
          <p:cNvSpPr>
            <a:spLocks noChangeArrowheads="1"/>
          </p:cNvSpPr>
          <p:nvPr/>
        </p:nvSpPr>
        <p:spPr bwMode="auto">
          <a:xfrm>
            <a:off x="900113" y="750888"/>
            <a:ext cx="75596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 </a:t>
            </a:r>
          </a:p>
          <a:p>
            <a:pPr algn="just" eaLnBrk="1" hangingPunct="1">
              <a:spcBef>
                <a:spcPct val="0"/>
              </a:spcBef>
              <a:buFontTx/>
              <a:buNone/>
            </a:pPr>
            <a:r>
              <a:rPr lang="it-IT" altLang="it-IT" sz="2000" u="none">
                <a:solidFill>
                  <a:schemeClr val="bg1"/>
                </a:solidFill>
              </a:rPr>
              <a:t>Definire ed inquadrare </a:t>
            </a:r>
            <a:r>
              <a:rPr lang="it-IT" altLang="it-IT" sz="2000">
                <a:solidFill>
                  <a:schemeClr val="bg1"/>
                </a:solidFill>
              </a:rPr>
              <a:t>i giudizi d’idoneità lavorativa </a:t>
            </a:r>
            <a:r>
              <a:rPr lang="it-IT" altLang="it-IT" sz="2000" u="none">
                <a:solidFill>
                  <a:schemeClr val="bg1"/>
                </a:solidFill>
              </a:rPr>
              <a:t>è sempre estremamente complesso, così come lo è il mestiere del valutatore che, nell’esprimere il giudizio, deve studiare con attenzione le condizioni psico-fisiche del lavoratore e tener ben presente gli ambiti normativi,  i contratti collettivi dei lavoratori ed il fine per cui il giudizio viene richiesto.</a:t>
            </a:r>
          </a:p>
          <a:p>
            <a:pPr algn="just" eaLnBrk="1" hangingPunct="1">
              <a:spcBef>
                <a:spcPct val="0"/>
              </a:spcBef>
              <a:buFontTx/>
              <a:buNone/>
            </a:pPr>
            <a:endParaRPr lang="it-IT" altLang="it-IT" sz="2000" u="none">
              <a:solidFill>
                <a:schemeClr val="bg1"/>
              </a:solidFill>
            </a:endParaRPr>
          </a:p>
          <a:p>
            <a:pPr algn="just" eaLnBrk="1" hangingPunct="1">
              <a:spcBef>
                <a:spcPct val="0"/>
              </a:spcBef>
              <a:buFontTx/>
              <a:buNone/>
            </a:pPr>
            <a:r>
              <a:rPr lang="it-IT" altLang="it-IT" sz="2000" u="none">
                <a:solidFill>
                  <a:schemeClr val="bg1"/>
                </a:solidFill>
              </a:rPr>
              <a:t>I giudizi di idoneità lavorativa sono il crocevia di molteplici ambiti medico-legali  e non sono  rari i casi di sovrapposizione ed a volte di contrasto tra i giudizi pronunciati  da organismi collegiali e  quelli espressi dal medico competente.</a:t>
            </a:r>
          </a:p>
          <a:p>
            <a:pPr algn="just" eaLnBrk="1" hangingPunct="1">
              <a:spcBef>
                <a:spcPct val="0"/>
              </a:spcBef>
              <a:buFontTx/>
              <a:buNone/>
            </a:pPr>
            <a:r>
              <a:rPr lang="it-IT" altLang="it-IT" sz="2000" u="none">
                <a:solidFill>
                  <a:schemeClr val="bg1"/>
                </a:solidFill>
              </a:rPr>
              <a:t> </a:t>
            </a:r>
          </a:p>
          <a:p>
            <a:pPr algn="just" eaLnBrk="1" hangingPunct="1">
              <a:spcBef>
                <a:spcPct val="0"/>
              </a:spcBef>
              <a:buFontTx/>
              <a:buNone/>
            </a:pPr>
            <a:r>
              <a:rPr lang="it-IT" altLang="it-IT" sz="2000" u="none">
                <a:solidFill>
                  <a:schemeClr val="bg1"/>
                </a:solidFill>
              </a:rPr>
              <a:t>La dottrina e la giurisprudenza non paiono attualmente orientarsi sulla preminenza di uno di questi pronunciamenti sulla idoneità lavorativa e, in caso di difformità, il Datore di lavoro si trova quindi “a scegliere” tra i due con criteri imprevedibili.  </a:t>
            </a:r>
          </a:p>
          <a:p>
            <a:pPr algn="just" eaLnBrk="1" hangingPunct="1">
              <a:spcBef>
                <a:spcPct val="0"/>
              </a:spcBef>
              <a:buFontTx/>
              <a:buNone/>
            </a:pPr>
            <a:r>
              <a:rPr lang="it-IT" altLang="it-IT" sz="1800" u="none">
                <a:solidFill>
                  <a:schemeClr val="bg1"/>
                </a:solidFill>
              </a:rPr>
              <a:t> </a:t>
            </a:r>
          </a:p>
          <a:p>
            <a:pPr algn="just" eaLnBrk="1" hangingPunct="1">
              <a:spcBef>
                <a:spcPct val="0"/>
              </a:spcBef>
              <a:buFontTx/>
              <a:buNone/>
            </a:pPr>
            <a:endParaRPr lang="it-IT" altLang="it-IT" sz="1800" u="none"/>
          </a:p>
        </p:txBody>
      </p:sp>
      <p:pic>
        <p:nvPicPr>
          <p:cNvPr id="3075"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021388"/>
            <a:ext cx="2159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639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ctrTitle"/>
          </p:nvPr>
        </p:nvSpPr>
        <p:spPr>
          <a:xfrm>
            <a:off x="611188" y="1628775"/>
            <a:ext cx="7772400" cy="1936750"/>
          </a:xfrm>
        </p:spPr>
        <p:txBody>
          <a:bodyPr/>
          <a:lstStyle/>
          <a:p>
            <a:pPr eaLnBrk="1" hangingPunct="1"/>
            <a:r>
              <a:rPr lang="it-IT" altLang="it-IT" sz="3200" smtClean="0"/>
              <a:t>IL GIUDIZIO DI IDONEITA’ LAVORATIVA</a:t>
            </a:r>
            <a:br>
              <a:rPr lang="it-IT" altLang="it-IT" sz="3200" smtClean="0"/>
            </a:br>
            <a:r>
              <a:rPr lang="it-IT" altLang="it-IT" sz="3200" smtClean="0"/>
              <a:t>ex D. Lgs. 81/08</a:t>
            </a:r>
          </a:p>
        </p:txBody>
      </p:sp>
      <p:sp>
        <p:nvSpPr>
          <p:cNvPr id="512003" name="Rectangle 3"/>
          <p:cNvSpPr>
            <a:spLocks noGrp="1" noChangeArrowheads="1"/>
          </p:cNvSpPr>
          <p:nvPr>
            <p:ph type="subTitle" idx="1"/>
          </p:nvPr>
        </p:nvSpPr>
        <p:spPr/>
        <p:txBody>
          <a:bodyPr/>
          <a:lstStyle/>
          <a:p>
            <a:pPr eaLnBrk="1" hangingPunct="1">
              <a:lnSpc>
                <a:spcPct val="90000"/>
              </a:lnSpc>
            </a:pPr>
            <a:r>
              <a:rPr lang="it-IT" altLang="it-IT" smtClean="0">
                <a:latin typeface="Berlin Sans FB Demi" panose="020E0802020502020306" pitchFamily="34" charset="0"/>
              </a:rPr>
              <a:t>(Idoneità alla mansione specifica)</a:t>
            </a:r>
          </a:p>
        </p:txBody>
      </p:sp>
      <p:pic>
        <p:nvPicPr>
          <p:cNvPr id="4100"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58356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780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12002"/>
                                        </p:tgtEl>
                                        <p:attrNameLst>
                                          <p:attrName>style.visibility</p:attrName>
                                        </p:attrNameLst>
                                      </p:cBhvr>
                                      <p:to>
                                        <p:strVal val="visible"/>
                                      </p:to>
                                    </p:set>
                                    <p:animEffect transition="in" filter="wheel(4)">
                                      <p:cBhvr>
                                        <p:cTn id="7" dur="2000"/>
                                        <p:tgtEl>
                                          <p:spTgt spid="51200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003">
                                            <p:txEl>
                                              <p:pRg st="0" end="0"/>
                                            </p:txEl>
                                          </p:spTgt>
                                        </p:tgtEl>
                                        <p:attrNameLst>
                                          <p:attrName>style.visibility</p:attrName>
                                        </p:attrNameLst>
                                      </p:cBhvr>
                                      <p:to>
                                        <p:strVal val="visible"/>
                                      </p:to>
                                    </p:set>
                                    <p:animEffect transition="in" filter="fade">
                                      <p:cBhvr>
                                        <p:cTn id="11" dur="2000"/>
                                        <p:tgtEl>
                                          <p:spTgt spid="5120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p:bldP spid="51200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123" name="Titolo 1"/>
          <p:cNvSpPr>
            <a:spLocks noGrp="1"/>
          </p:cNvSpPr>
          <p:nvPr>
            <p:ph type="title"/>
          </p:nvPr>
        </p:nvSpPr>
        <p:spPr/>
        <p:txBody>
          <a:bodyPr/>
          <a:lstStyle/>
          <a:p>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a:bodyPr>
          <a:lstStyle/>
          <a:p>
            <a:pPr marL="0" indent="0" algn="ctr">
              <a:buFontTx/>
              <a:buNone/>
              <a:defRPr/>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FontTx/>
              <a:buNone/>
              <a:defRPr/>
            </a:pPr>
            <a:r>
              <a:rPr lang="it-IT" sz="1000" dirty="0">
                <a:solidFill>
                  <a:schemeClr val="tx2"/>
                </a:solidFill>
              </a:rPr>
              <a:t>Associazione nazionale di Medicina Legale per la Pubblica Amministrazione</a:t>
            </a:r>
          </a:p>
          <a:p>
            <a:pPr marL="0" indent="0" algn="ctr">
              <a:buFontTx/>
              <a:buNone/>
              <a:defRPr/>
            </a:pPr>
            <a:r>
              <a:rPr lang="it-IT" sz="1000" dirty="0">
                <a:solidFill>
                  <a:schemeClr val="tx2"/>
                </a:solidFill>
              </a:rPr>
              <a:t>I Congresso Nazionale </a:t>
            </a:r>
          </a:p>
          <a:p>
            <a:pPr>
              <a:defRPr/>
            </a:pPr>
            <a:endParaRPr lang="it-IT" dirty="0"/>
          </a:p>
        </p:txBody>
      </p:sp>
      <p:sp>
        <p:nvSpPr>
          <p:cNvPr id="8" name="Segnaposto contenuto 7"/>
          <p:cNvSpPr>
            <a:spLocks noGrp="1"/>
          </p:cNvSpPr>
          <p:nvPr>
            <p:ph sz="half" idx="2"/>
          </p:nvPr>
        </p:nvSpPr>
        <p:spPr>
          <a:xfrm>
            <a:off x="468313" y="765175"/>
            <a:ext cx="8218487" cy="4946650"/>
          </a:xfrm>
        </p:spPr>
        <p:txBody>
          <a:bodyPr>
            <a:normAutofit fontScale="92500"/>
          </a:bodyPr>
          <a:lstStyle/>
          <a:p>
            <a:pPr>
              <a:defRPr/>
            </a:pPr>
            <a:endParaRPr lang="it-IT" dirty="0"/>
          </a:p>
          <a:p>
            <a:pPr marL="0" indent="0" algn="just">
              <a:buFontTx/>
              <a:buNone/>
              <a:defRPr/>
            </a:pPr>
            <a:r>
              <a:rPr lang="it-IT" dirty="0" smtClean="0"/>
              <a:t> Il </a:t>
            </a:r>
            <a:r>
              <a:rPr lang="it-IT" u="sng" dirty="0"/>
              <a:t>giudizio di idoneità alla mansione </a:t>
            </a:r>
            <a:r>
              <a:rPr lang="it-IT" dirty="0"/>
              <a:t>specifica </a:t>
            </a:r>
            <a:r>
              <a:rPr lang="it-IT" dirty="0" smtClean="0"/>
              <a:t> può </a:t>
            </a:r>
            <a:r>
              <a:rPr lang="it-IT" dirty="0"/>
              <a:t>essere considerato  </a:t>
            </a:r>
            <a:r>
              <a:rPr lang="it-IT" dirty="0" smtClean="0"/>
              <a:t>la sintesi di tutta l’attività </a:t>
            </a:r>
            <a:r>
              <a:rPr lang="it-IT" dirty="0"/>
              <a:t>del medico competente  e, come tale, risente in modo determinante del complesso delle azioni che il medico stesso ha messo in atto ai fini della prevenzione e promozione della salute lavorativa. </a:t>
            </a:r>
          </a:p>
          <a:p>
            <a:pPr marL="0" indent="0" algn="just">
              <a:buFontTx/>
              <a:buNone/>
              <a:defRPr/>
            </a:pPr>
            <a:r>
              <a:rPr lang="it-IT" dirty="0"/>
              <a:t>La Medicina del Lavoro, nel corso della sua evoluzione storica, ha trasferito il proprio interesse prevalente dal momento clinico e riabilitativo a quello  </a:t>
            </a:r>
            <a:r>
              <a:rPr lang="it-IT" u="sng" dirty="0" smtClean="0"/>
              <a:t>preventivo</a:t>
            </a:r>
            <a:r>
              <a:rPr lang="it-IT" dirty="0" smtClean="0"/>
              <a:t>.</a:t>
            </a:r>
            <a:endParaRPr lang="it-IT" dirty="0"/>
          </a:p>
          <a:p>
            <a:pPr marL="0" indent="0" algn="just">
              <a:buFontTx/>
              <a:buNone/>
              <a:defRPr/>
            </a:pPr>
            <a:r>
              <a:rPr lang="it-IT" dirty="0"/>
              <a:t>L’attività del medico del lavoro è divenuta sempre più complessa con le   continue modificazioni   della normativa. </a:t>
            </a:r>
          </a:p>
        </p:txBody>
      </p:sp>
      <p:pic>
        <p:nvPicPr>
          <p:cNvPr id="5126"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5805488"/>
            <a:ext cx="2159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6821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26988"/>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147" name="Titolo 1"/>
          <p:cNvSpPr>
            <a:spLocks noGrp="1"/>
          </p:cNvSpPr>
          <p:nvPr>
            <p:ph type="title"/>
          </p:nvPr>
        </p:nvSpPr>
        <p:spPr/>
        <p:txBody>
          <a:bodyPr/>
          <a:lstStyle/>
          <a:p>
            <a:r>
              <a:rPr lang="it-IT" altLang="it-IT" sz="1800" i="1" smtClean="0"/>
              <a:t> </a:t>
            </a:r>
            <a:endParaRPr lang="it-IT" altLang="it-IT" sz="3200" smtClean="0"/>
          </a:p>
        </p:txBody>
      </p:sp>
      <p:sp>
        <p:nvSpPr>
          <p:cNvPr id="6" name="Segnaposto contenuto 5"/>
          <p:cNvSpPr>
            <a:spLocks noGrp="1"/>
          </p:cNvSpPr>
          <p:nvPr>
            <p:ph sz="half" idx="1"/>
          </p:nvPr>
        </p:nvSpPr>
        <p:spPr>
          <a:xfrm>
            <a:off x="2771775" y="6021388"/>
            <a:ext cx="4103688" cy="647700"/>
          </a:xfrm>
        </p:spPr>
        <p:txBody>
          <a:bodyPr>
            <a:normAutofit fontScale="92500" lnSpcReduction="20000"/>
          </a:bodyPr>
          <a:lstStyle/>
          <a:p>
            <a:pPr marL="0" indent="0" algn="ctr">
              <a:buFontTx/>
              <a:buNone/>
              <a:defRPr/>
            </a:pPr>
            <a:r>
              <a:rPr lang="it-IT" sz="1000" dirty="0">
                <a:solidFill>
                  <a:schemeClr val="tx2"/>
                </a:solidFill>
              </a:rPr>
              <a:t>Ascea – </a:t>
            </a:r>
            <a:r>
              <a:rPr lang="it-IT" sz="1000" dirty="0" err="1">
                <a:solidFill>
                  <a:schemeClr val="tx2"/>
                </a:solidFill>
              </a:rPr>
              <a:t>Casalvelino</a:t>
            </a:r>
            <a:r>
              <a:rPr lang="it-IT" sz="1000" dirty="0">
                <a:solidFill>
                  <a:schemeClr val="tx2"/>
                </a:solidFill>
              </a:rPr>
              <a:t> 28-29-30 settembre 2016</a:t>
            </a:r>
          </a:p>
          <a:p>
            <a:pPr marL="0" indent="0" algn="ctr">
              <a:buFontTx/>
              <a:buNone/>
              <a:defRPr/>
            </a:pPr>
            <a:r>
              <a:rPr lang="it-IT" sz="1000" dirty="0">
                <a:solidFill>
                  <a:schemeClr val="tx2"/>
                </a:solidFill>
              </a:rPr>
              <a:t>Associazione nazionale di Medicina Legale per la Pubblica Amministrazione</a:t>
            </a:r>
          </a:p>
          <a:p>
            <a:pPr marL="0" indent="0" algn="ctr">
              <a:buFontTx/>
              <a:buNone/>
              <a:defRPr/>
            </a:pPr>
            <a:r>
              <a:rPr lang="it-IT" sz="1000" dirty="0">
                <a:solidFill>
                  <a:schemeClr val="tx2"/>
                </a:solidFill>
              </a:rPr>
              <a:t>I Congresso Nazionale </a:t>
            </a:r>
          </a:p>
          <a:p>
            <a:pPr>
              <a:defRPr/>
            </a:pPr>
            <a:endParaRPr lang="it-IT" dirty="0"/>
          </a:p>
        </p:txBody>
      </p:sp>
      <p:sp>
        <p:nvSpPr>
          <p:cNvPr id="8" name="Segnaposto contenuto 7"/>
          <p:cNvSpPr>
            <a:spLocks noGrp="1"/>
          </p:cNvSpPr>
          <p:nvPr>
            <p:ph sz="half" idx="2"/>
          </p:nvPr>
        </p:nvSpPr>
        <p:spPr>
          <a:xfrm>
            <a:off x="468313" y="765175"/>
            <a:ext cx="8218487" cy="4946650"/>
          </a:xfrm>
        </p:spPr>
        <p:txBody>
          <a:bodyPr>
            <a:normAutofit fontScale="92500" lnSpcReduction="20000"/>
          </a:bodyPr>
          <a:lstStyle/>
          <a:p>
            <a:pPr>
              <a:defRPr/>
            </a:pPr>
            <a:endParaRPr lang="it-IT" dirty="0"/>
          </a:p>
          <a:p>
            <a:pPr algn="just">
              <a:defRPr/>
            </a:pPr>
            <a:r>
              <a:rPr lang="it-IT" altLang="it-IT" dirty="0">
                <a:ea typeface="Times New Roman" pitchFamily="18" charset="0"/>
                <a:cs typeface="Arial" charset="0"/>
              </a:rPr>
              <a:t>Con l’avvento del </a:t>
            </a:r>
            <a:r>
              <a:rPr lang="it-IT" altLang="it-IT" dirty="0" err="1">
                <a:ea typeface="Times New Roman" pitchFamily="18" charset="0"/>
                <a:cs typeface="Arial" charset="0"/>
              </a:rPr>
              <a:t>D.Lgs.</a:t>
            </a:r>
            <a:r>
              <a:rPr lang="it-IT" altLang="it-IT" dirty="0">
                <a:ea typeface="Times New Roman" pitchFamily="18" charset="0"/>
                <a:cs typeface="Arial" charset="0"/>
              </a:rPr>
              <a:t> 626/94,  </a:t>
            </a:r>
            <a:r>
              <a:rPr lang="it-IT" altLang="it-IT" dirty="0"/>
              <a:t>che ha rappresentato la pietra miliare del cambiamento,  la sorveglianza sanitaria viene effettuata in base alla valutazione del rischio, superando il concetto di presunzione del rischio e di sorveglianza sanitaria a scadenze fisse, mantenendo l’attenzione sui rischi normati.</a:t>
            </a:r>
          </a:p>
          <a:p>
            <a:pPr algn="just">
              <a:defRPr/>
            </a:pPr>
            <a:endParaRPr lang="it-IT" altLang="it-IT" dirty="0"/>
          </a:p>
          <a:p>
            <a:pPr algn="just">
              <a:defRPr/>
            </a:pPr>
            <a:r>
              <a:rPr lang="it-IT" altLang="it-IT" dirty="0" smtClean="0"/>
              <a:t>Successivamente, </a:t>
            </a:r>
            <a:r>
              <a:rPr lang="it-IT" altLang="it-IT" dirty="0"/>
              <a:t>in seguito all’approvazione del Testo Unico(</a:t>
            </a:r>
            <a:r>
              <a:rPr lang="it-IT" altLang="it-IT" dirty="0" err="1"/>
              <a:t>D.Lgs</a:t>
            </a:r>
            <a:r>
              <a:rPr lang="it-IT" altLang="it-IT" dirty="0"/>
              <a:t> 81/2008) e delle sue successive modificazioni, il medico competente, nella formulazione del giudizio di idoneità, deve tenere in considerazione </a:t>
            </a:r>
            <a:r>
              <a:rPr lang="it-IT" altLang="it-IT" dirty="0">
                <a:cs typeface="Times New Roman" pitchFamily="18" charset="0"/>
              </a:rPr>
              <a:t>   </a:t>
            </a:r>
            <a:r>
              <a:rPr lang="it-IT" altLang="it-IT" b="1" dirty="0">
                <a:cs typeface="Times New Roman" pitchFamily="18" charset="0"/>
              </a:rPr>
              <a:t>tutti i rischi</a:t>
            </a:r>
            <a:r>
              <a:rPr lang="it-IT" altLang="it-IT" dirty="0">
                <a:cs typeface="Times New Roman" pitchFamily="18" charset="0"/>
              </a:rPr>
              <a:t>, compreso il rischio per  i terzi.</a:t>
            </a:r>
          </a:p>
          <a:p>
            <a:pPr marL="0" indent="0" algn="just">
              <a:buFontTx/>
              <a:buNone/>
              <a:defRPr/>
            </a:pPr>
            <a:r>
              <a:rPr lang="it-IT" dirty="0" smtClean="0"/>
              <a:t>. </a:t>
            </a:r>
            <a:endParaRPr lang="it-IT" dirty="0"/>
          </a:p>
        </p:txBody>
      </p:sp>
      <p:pic>
        <p:nvPicPr>
          <p:cNvPr id="6150"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9343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68313" y="188913"/>
            <a:ext cx="8280400" cy="2952750"/>
          </a:xfrm>
          <a:ln w="28575">
            <a:solidFill>
              <a:schemeClr val="tx1"/>
            </a:solidFill>
            <a:miter lim="800000"/>
            <a:headEnd/>
            <a:tailEnd/>
          </a:ln>
        </p:spPr>
        <p:txBody>
          <a:bodyPr lIns="92075" tIns="46038" rIns="92075" bIns="46038">
            <a:normAutofit fontScale="90000"/>
          </a:bodyPr>
          <a:lstStyle/>
          <a:p>
            <a:pPr eaLnBrk="1" hangingPunct="1"/>
            <a:r>
              <a:rPr lang="it-IT" altLang="it-IT" sz="4800" smtClean="0">
                <a:cs typeface="Times New Roman" panose="02020603050405020304" pitchFamily="18" charset="0"/>
              </a:rPr>
              <a:t/>
            </a:r>
            <a:br>
              <a:rPr lang="it-IT" altLang="it-IT" sz="4800" smtClean="0">
                <a:cs typeface="Times New Roman" panose="02020603050405020304" pitchFamily="18" charset="0"/>
              </a:rPr>
            </a:br>
            <a:r>
              <a:rPr lang="it-IT" altLang="it-IT" sz="4800" smtClean="0">
                <a:cs typeface="Times New Roman" panose="02020603050405020304" pitchFamily="18" charset="0"/>
              </a:rPr>
              <a:t>D. LGS.  81/08</a:t>
            </a:r>
            <a:r>
              <a:rPr lang="it-IT" altLang="it-IT" smtClean="0">
                <a:cs typeface="Times New Roman" panose="02020603050405020304" pitchFamily="18" charset="0"/>
              </a:rPr>
              <a:t/>
            </a:r>
            <a:br>
              <a:rPr lang="it-IT" altLang="it-IT" smtClean="0">
                <a:cs typeface="Times New Roman" panose="02020603050405020304" pitchFamily="18" charset="0"/>
              </a:rPr>
            </a:br>
            <a:r>
              <a:rPr lang="it-IT" altLang="it-IT" sz="2000" smtClean="0">
                <a:cs typeface="Times New Roman" panose="02020603050405020304" pitchFamily="18" charset="0"/>
              </a:rPr>
              <a:t>ATTUAZIONE  DELL’ART.1  LEGGE  3/08/07,  N. 123</a:t>
            </a:r>
            <a:br>
              <a:rPr lang="it-IT" altLang="it-IT" sz="2000" smtClean="0">
                <a:cs typeface="Times New Roman" panose="02020603050405020304" pitchFamily="18" charset="0"/>
              </a:rPr>
            </a:br>
            <a:r>
              <a:rPr lang="it-IT" altLang="it-IT" sz="2000" smtClean="0">
                <a:cs typeface="Times New Roman" panose="02020603050405020304" pitchFamily="18" charset="0"/>
              </a:rPr>
              <a:t/>
            </a:r>
            <a:br>
              <a:rPr lang="it-IT" altLang="it-IT" sz="2000" smtClean="0">
                <a:cs typeface="Times New Roman" panose="02020603050405020304" pitchFamily="18" charset="0"/>
              </a:rPr>
            </a:br>
            <a:r>
              <a:rPr lang="it-IT" altLang="it-IT" sz="700" smtClean="0">
                <a:cs typeface="Times New Roman" panose="02020603050405020304" pitchFamily="18" charset="0"/>
              </a:rPr>
              <a:t/>
            </a:r>
            <a:br>
              <a:rPr lang="it-IT" altLang="it-IT" sz="700" smtClean="0">
                <a:cs typeface="Times New Roman" panose="02020603050405020304" pitchFamily="18" charset="0"/>
              </a:rPr>
            </a:br>
            <a:r>
              <a:rPr lang="it-IT" altLang="it-IT" sz="2800" smtClean="0">
                <a:cs typeface="Times New Roman" panose="02020603050405020304" pitchFamily="18" charset="0"/>
              </a:rPr>
              <a:t>IN MATERIA  DI  TUTELA  DELLA  SALUTE  E DELLA  SICUREZZA  NEI LUOGHI  DI  LAVORO</a:t>
            </a:r>
            <a:r>
              <a:rPr lang="it-IT" altLang="it-IT" sz="1400" smtClean="0">
                <a:cs typeface="Times New Roman" panose="02020603050405020304" pitchFamily="18" charset="0"/>
              </a:rPr>
              <a:t/>
            </a:r>
            <a:br>
              <a:rPr lang="it-IT" altLang="it-IT" sz="1400" smtClean="0">
                <a:cs typeface="Times New Roman" panose="02020603050405020304" pitchFamily="18" charset="0"/>
              </a:rPr>
            </a:br>
            <a:r>
              <a:rPr lang="it-IT" altLang="it-IT" sz="1400" smtClean="0">
                <a:cs typeface="Times New Roman" panose="02020603050405020304" pitchFamily="18" charset="0"/>
              </a:rPr>
              <a:t/>
            </a:r>
            <a:br>
              <a:rPr lang="it-IT" altLang="it-IT" sz="1400" smtClean="0">
                <a:cs typeface="Times New Roman" panose="02020603050405020304" pitchFamily="18" charset="0"/>
              </a:rPr>
            </a:br>
            <a:endParaRPr lang="it-IT" altLang="it-IT" sz="3600" smtClean="0">
              <a:cs typeface="Times New Roman" panose="02020603050405020304" pitchFamily="18" charset="0"/>
            </a:endParaRPr>
          </a:p>
        </p:txBody>
      </p:sp>
      <p:sp>
        <p:nvSpPr>
          <p:cNvPr id="50180" name="Text Box 4"/>
          <p:cNvSpPr txBox="1">
            <a:spLocks noChangeArrowheads="1"/>
          </p:cNvSpPr>
          <p:nvPr/>
        </p:nvSpPr>
        <p:spPr bwMode="auto">
          <a:xfrm>
            <a:off x="2036763" y="3430588"/>
            <a:ext cx="6864350" cy="2308225"/>
          </a:xfrm>
          <a:prstGeom prst="rect">
            <a:avLst/>
          </a:prstGeom>
          <a:noFill/>
          <a:ln w="9525">
            <a:solidFill>
              <a:schemeClr val="tx1"/>
            </a:solidFill>
            <a:miter lim="800000"/>
            <a:headEnd type="none" w="sm" len="sm"/>
            <a:tailEnd type="none" w="sm" len="sm"/>
          </a:ln>
          <a:effectLst/>
        </p:spPr>
        <p:txBody>
          <a:bodyPr>
            <a:spAutoFit/>
          </a:bodyPr>
          <a:lstStyle/>
          <a:p>
            <a:pPr algn="just">
              <a:defRPr/>
            </a:pPr>
            <a:r>
              <a:rPr lang="it-IT" sz="2400" b="1" i="1" u="none" dirty="0">
                <a:latin typeface="Times New Roman" pitchFamily="18" charset="0"/>
              </a:rPr>
              <a:t>ART. 2 Definizioni - PREVENZIONE: complesso di disposizioni o misure necessarie, anche secondo la particolarità del lavoro, l’esperienza e la tecnica, per evitare e diminuire i </a:t>
            </a:r>
            <a:r>
              <a:rPr lang="it-IT" sz="2400" b="1" i="1" dirty="0">
                <a:effectLst>
                  <a:outerShdw blurRad="38100" dist="38100" dir="2700000" algn="tl">
                    <a:srgbClr val="000000"/>
                  </a:outerShdw>
                </a:effectLst>
                <a:latin typeface="Times New Roman" pitchFamily="18" charset="0"/>
              </a:rPr>
              <a:t>RISCHI</a:t>
            </a:r>
            <a:r>
              <a:rPr lang="it-IT" sz="2400" b="1" i="1" u="none" dirty="0">
                <a:latin typeface="Times New Roman" pitchFamily="18" charset="0"/>
              </a:rPr>
              <a:t> professionali nel rispetto della salute della popolazione e dell’integrità dell’ambiente esterno.</a:t>
            </a:r>
          </a:p>
        </p:txBody>
      </p:sp>
      <p:sp>
        <p:nvSpPr>
          <p:cNvPr id="7172" name="AutoShape 6"/>
          <p:cNvSpPr>
            <a:spLocks noChangeArrowheads="1"/>
          </p:cNvSpPr>
          <p:nvPr/>
        </p:nvSpPr>
        <p:spPr bwMode="auto">
          <a:xfrm>
            <a:off x="382588" y="3398838"/>
            <a:ext cx="1654175" cy="2060575"/>
          </a:xfrm>
          <a:prstGeom prst="curvedRightArrow">
            <a:avLst>
              <a:gd name="adj1" fmla="val 24914"/>
              <a:gd name="adj2" fmla="val 49827"/>
              <a:gd name="adj3" fmla="val 33333"/>
            </a:avLst>
          </a:prstGeom>
          <a:solidFill>
            <a:schemeClr val="tx1"/>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000" u="none">
              <a:latin typeface="Times New Roman" panose="02020603050405020304" pitchFamily="18" charset="0"/>
            </a:endParaRPr>
          </a:p>
        </p:txBody>
      </p:sp>
      <p:pic>
        <p:nvPicPr>
          <p:cNvPr id="7173"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descr="C:\Users\marco.cannavicci\Desktop\LOGO DEFINITIV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9134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5542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r" eaLnBrk="1" hangingPunct="1"/>
            <a:fld id="{8B2FC1A7-20E3-4F2F-8244-96E0BC25C679}" type="slidenum">
              <a:rPr lang="it-IT" altLang="it-IT" sz="1400" u="none"/>
              <a:pPr algn="r" eaLnBrk="1" hangingPunct="1"/>
              <a:t>89</a:t>
            </a:fld>
            <a:endParaRPr lang="it-IT" altLang="it-IT" sz="1400" u="none"/>
          </a:p>
        </p:txBody>
      </p:sp>
      <p:sp>
        <p:nvSpPr>
          <p:cNvPr id="8195" name="Rectangle 2050"/>
          <p:cNvSpPr>
            <a:spLocks noGrp="1" noChangeArrowheads="1"/>
          </p:cNvSpPr>
          <p:nvPr>
            <p:ph type="title" idx="4294967295"/>
          </p:nvPr>
        </p:nvSpPr>
        <p:spPr>
          <a:xfrm>
            <a:off x="323850" y="260350"/>
            <a:ext cx="8424863" cy="2520950"/>
          </a:xfrm>
          <a:ln w="28575">
            <a:solidFill>
              <a:schemeClr val="tx1"/>
            </a:solidFill>
            <a:miter lim="800000"/>
            <a:headEnd/>
            <a:tailEnd/>
          </a:ln>
        </p:spPr>
        <p:txBody>
          <a:bodyPr lIns="92075" tIns="46038" rIns="92075" bIns="46038">
            <a:normAutofit fontScale="90000"/>
          </a:bodyPr>
          <a:lstStyle/>
          <a:p>
            <a:pPr eaLnBrk="1" hangingPunct="1"/>
            <a:r>
              <a:rPr lang="it-IT" altLang="it-IT" sz="3600" smtClean="0">
                <a:cs typeface="Times New Roman" panose="02020603050405020304" pitchFamily="18" charset="0"/>
              </a:rPr>
              <a:t>FINALITA’ DELLA NORMA:</a:t>
            </a:r>
            <a:br>
              <a:rPr lang="it-IT" altLang="it-IT" sz="3600" smtClean="0">
                <a:cs typeface="Times New Roman" panose="02020603050405020304" pitchFamily="18" charset="0"/>
              </a:rPr>
            </a:br>
            <a:r>
              <a:rPr lang="it-IT" altLang="it-IT" i="1" u="sng" smtClean="0">
                <a:cs typeface="Times New Roman" panose="02020603050405020304" pitchFamily="18" charset="0"/>
              </a:rPr>
              <a:t>“MINIMIZZAZIONE DEL RISCHIO” </a:t>
            </a:r>
            <a:r>
              <a:rPr lang="it-IT" altLang="it-IT" sz="800" i="1" u="sng" smtClean="0">
                <a:cs typeface="Times New Roman" panose="02020603050405020304" pitchFamily="18" charset="0"/>
              </a:rPr>
              <a:t/>
            </a:r>
            <a:br>
              <a:rPr lang="it-IT" altLang="it-IT" sz="800" i="1" u="sng" smtClean="0">
                <a:cs typeface="Times New Roman" panose="02020603050405020304" pitchFamily="18" charset="0"/>
              </a:rPr>
            </a:br>
            <a:r>
              <a:rPr lang="it-IT" altLang="it-IT" sz="700" i="1" u="sng" smtClean="0">
                <a:cs typeface="Times New Roman" panose="02020603050405020304" pitchFamily="18" charset="0"/>
              </a:rPr>
              <a:t/>
            </a:r>
            <a:br>
              <a:rPr lang="it-IT" altLang="it-IT" sz="700" i="1" u="sng" smtClean="0">
                <a:cs typeface="Times New Roman" panose="02020603050405020304" pitchFamily="18" charset="0"/>
              </a:rPr>
            </a:br>
            <a:r>
              <a:rPr lang="it-IT" altLang="it-IT" sz="700" i="1" u="sng" smtClean="0">
                <a:cs typeface="Times New Roman" panose="02020603050405020304" pitchFamily="18" charset="0"/>
              </a:rPr>
              <a:t/>
            </a:r>
            <a:br>
              <a:rPr lang="it-IT" altLang="it-IT" sz="700" i="1" u="sng" smtClean="0">
                <a:cs typeface="Times New Roman" panose="02020603050405020304" pitchFamily="18" charset="0"/>
              </a:rPr>
            </a:br>
            <a:r>
              <a:rPr lang="it-IT" altLang="it-IT" sz="2000" i="1" smtClean="0">
                <a:cs typeface="Times New Roman" panose="02020603050405020304" pitchFamily="18" charset="0"/>
              </a:rPr>
              <a:t>(ART. 15 – MISURE DI TUTELA)</a:t>
            </a:r>
          </a:p>
        </p:txBody>
      </p:sp>
      <p:sp>
        <p:nvSpPr>
          <p:cNvPr id="8196" name="Text Box 2062"/>
          <p:cNvSpPr txBox="1">
            <a:spLocks noChangeArrowheads="1"/>
          </p:cNvSpPr>
          <p:nvPr/>
        </p:nvSpPr>
        <p:spPr bwMode="auto">
          <a:xfrm>
            <a:off x="287338" y="3789363"/>
            <a:ext cx="8856662" cy="2028825"/>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30000"/>
              </a:lnSpc>
              <a:spcBef>
                <a:spcPct val="0"/>
              </a:spcBef>
            </a:pPr>
            <a:r>
              <a:rPr lang="it-IT" altLang="it-IT" sz="2400" b="1" i="1" u="none">
                <a:latin typeface="Arial Narrow" panose="020B0606020202030204" pitchFamily="34" charset="0"/>
                <a:cs typeface="Arial" panose="020B0604020202020204" pitchFamily="34" charset="0"/>
              </a:rPr>
              <a:t>  VALUTAZIONE DI TUTTI I RISCHI PER LA SALUTE E LA SICUREZZA</a:t>
            </a:r>
          </a:p>
          <a:p>
            <a:pPr eaLnBrk="1" hangingPunct="1">
              <a:lnSpc>
                <a:spcPct val="130000"/>
              </a:lnSpc>
              <a:spcBef>
                <a:spcPct val="0"/>
              </a:spcBef>
            </a:pPr>
            <a:r>
              <a:rPr lang="it-IT" altLang="it-IT" sz="2400" b="1" i="1" u="none">
                <a:latin typeface="Arial Narrow" panose="020B0606020202030204" pitchFamily="34" charset="0"/>
                <a:cs typeface="Arial" panose="020B0604020202020204" pitchFamily="34" charset="0"/>
              </a:rPr>
              <a:t>  ELIMINAZIONE DEI RISCHI IN BASE AL PROGRESSO TECNICO</a:t>
            </a:r>
          </a:p>
          <a:p>
            <a:pPr eaLnBrk="1" hangingPunct="1">
              <a:lnSpc>
                <a:spcPct val="130000"/>
              </a:lnSpc>
              <a:spcBef>
                <a:spcPct val="0"/>
              </a:spcBef>
            </a:pPr>
            <a:r>
              <a:rPr lang="it-IT" altLang="it-IT" sz="2400" b="1" i="1" u="none">
                <a:latin typeface="Arial Narrow" panose="020B0606020202030204" pitchFamily="34" charset="0"/>
                <a:cs typeface="Arial" panose="020B0604020202020204" pitchFamily="34" charset="0"/>
              </a:rPr>
              <a:t>  RIDUZIONE AL MINIMO</a:t>
            </a:r>
          </a:p>
          <a:p>
            <a:pPr eaLnBrk="1" hangingPunct="1">
              <a:lnSpc>
                <a:spcPct val="130000"/>
              </a:lnSpc>
              <a:spcBef>
                <a:spcPct val="0"/>
              </a:spcBef>
            </a:pPr>
            <a:r>
              <a:rPr lang="it-IT" altLang="it-IT" sz="2400" b="1" i="1" u="none">
                <a:latin typeface="Arial Narrow" panose="020B0606020202030204" pitchFamily="34" charset="0"/>
                <a:cs typeface="Arial" panose="020B0604020202020204" pitchFamily="34" charset="0"/>
              </a:rPr>
              <a:t>  RIDUZIONE DEI RISCHI ALLA FONTE</a:t>
            </a:r>
          </a:p>
        </p:txBody>
      </p:sp>
      <p:sp>
        <p:nvSpPr>
          <p:cNvPr id="8197" name="AutoShape 2063"/>
          <p:cNvSpPr>
            <a:spLocks noChangeArrowheads="1"/>
          </p:cNvSpPr>
          <p:nvPr/>
        </p:nvSpPr>
        <p:spPr bwMode="auto">
          <a:xfrm>
            <a:off x="6804025" y="2781300"/>
            <a:ext cx="1441450" cy="1008063"/>
          </a:xfrm>
          <a:prstGeom prst="downArrow">
            <a:avLst>
              <a:gd name="adj1" fmla="val 50000"/>
              <a:gd name="adj2" fmla="val 25000"/>
            </a:avLst>
          </a:prstGeom>
          <a:solidFill>
            <a:schemeClr val="tx1"/>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000" u="none">
              <a:latin typeface="Times New Roman" panose="02020603050405020304" pitchFamily="18" charset="0"/>
            </a:endParaRPr>
          </a:p>
        </p:txBody>
      </p:sp>
      <p:pic>
        <p:nvPicPr>
          <p:cNvPr id="8198" name="Picture 2" descr="C:\Users\marco.cannavicci\Desktop\LOGO DEFINI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200" y="5888038"/>
            <a:ext cx="1727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66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7851648" cy="585936"/>
          </a:xfrm>
        </p:spPr>
        <p:txBody>
          <a:bodyPr>
            <a:noAutofit/>
          </a:bodyPr>
          <a:lstStyle/>
          <a:p>
            <a:pPr algn="ct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1600" dirty="0">
                <a:solidFill>
                  <a:srgbClr val="CC0000"/>
                </a:solidFill>
              </a:rPr>
              <a:t/>
            </a:r>
            <a:br>
              <a:rPr lang="it-IT" sz="1600" dirty="0">
                <a:solidFill>
                  <a:srgbClr val="CC0000"/>
                </a:solidFill>
              </a:rPr>
            </a:br>
            <a:r>
              <a:rPr lang="it-IT" sz="1600" dirty="0" smtClean="0">
                <a:solidFill>
                  <a:srgbClr val="CC0000"/>
                </a:solidFill>
              </a:rPr>
              <a:t/>
            </a:r>
            <a:br>
              <a:rPr lang="it-IT" sz="1600" dirty="0" smtClean="0">
                <a:solidFill>
                  <a:srgbClr val="CC0000"/>
                </a:solidFill>
              </a:rPr>
            </a:br>
            <a:r>
              <a:rPr lang="it-IT" sz="2000" dirty="0" smtClean="0">
                <a:solidFill>
                  <a:srgbClr val="FFFF00"/>
                </a:solidFill>
                <a:latin typeface="+mn-lt"/>
              </a:rPr>
              <a:t>Direttiva MDGSAN 5000 9 marzo 2007</a:t>
            </a:r>
            <a:r>
              <a:rPr lang="it-IT" sz="1600" dirty="0" smtClean="0">
                <a:solidFill>
                  <a:srgbClr val="CC0000"/>
                </a:solidFill>
              </a:rPr>
              <a:t/>
            </a:r>
            <a:br>
              <a:rPr lang="it-IT" sz="1600" dirty="0" smtClean="0">
                <a:solidFill>
                  <a:srgbClr val="CC0000"/>
                </a:solidFill>
              </a:rPr>
            </a:br>
            <a:r>
              <a:rPr lang="it-IT" sz="1600" i="1" dirty="0" smtClean="0">
                <a:solidFill>
                  <a:schemeClr val="tx1"/>
                </a:solidFill>
                <a:effectLst/>
                <a:latin typeface="+mn-lt"/>
              </a:rPr>
              <a:t>Direttiva </a:t>
            </a:r>
            <a:r>
              <a:rPr lang="it-IT" sz="1600" i="1" dirty="0">
                <a:solidFill>
                  <a:schemeClr val="tx1"/>
                </a:solidFill>
                <a:effectLst/>
                <a:latin typeface="+mn-lt"/>
              </a:rPr>
              <a:t>sulle procedure per gli accertamenti sanitari in tema di </a:t>
            </a:r>
            <a:r>
              <a:rPr lang="it-IT" sz="1600" i="1" dirty="0" err="1">
                <a:solidFill>
                  <a:schemeClr val="tx1"/>
                </a:solidFill>
                <a:effectLst/>
                <a:latin typeface="+mn-lt"/>
              </a:rPr>
              <a:t>idoneita</a:t>
            </a:r>
            <a:r>
              <a:rPr lang="it-IT" sz="1600" i="1" dirty="0">
                <a:solidFill>
                  <a:schemeClr val="tx1"/>
                </a:solidFill>
                <a:effectLst/>
                <a:latin typeface="+mn-lt"/>
              </a:rPr>
              <a:t>̀ al servizio del competente Ufficiale medico (D.S.S.), della Commissione Medica Ospedaliera (C.M.O.) e della Commissione Medica di 2^ Istanza (C.M. di 2^ Istanza)</a:t>
            </a:r>
            <a:r>
              <a:rPr lang="it-IT" sz="1600" i="1" dirty="0" smtClean="0">
                <a:solidFill>
                  <a:schemeClr val="tx1"/>
                </a:solidFill>
                <a:effectLst/>
                <a:latin typeface="+mn-lt"/>
              </a:rPr>
              <a:t>.</a:t>
            </a:r>
            <a:endParaRPr lang="it-IT" sz="1600" i="1" dirty="0">
              <a:solidFill>
                <a:schemeClr val="tx1"/>
              </a:solidFill>
              <a:latin typeface="+mn-lt"/>
            </a:endParaRPr>
          </a:p>
        </p:txBody>
      </p:sp>
      <p:sp>
        <p:nvSpPr>
          <p:cNvPr id="5" name="Rectangle 4"/>
          <p:cNvSpPr/>
          <p:nvPr/>
        </p:nvSpPr>
        <p:spPr>
          <a:xfrm>
            <a:off x="323528" y="2132856"/>
            <a:ext cx="8424936" cy="7155805"/>
          </a:xfrm>
          <a:prstGeom prst="rect">
            <a:avLst/>
          </a:prstGeom>
        </p:spPr>
        <p:txBody>
          <a:bodyPr wrap="square">
            <a:spAutoFit/>
          </a:bodyPr>
          <a:lstStyle/>
          <a:p>
            <a:pPr algn="just"/>
            <a:r>
              <a:rPr lang="it-IT" b="1" dirty="0" smtClean="0">
                <a:latin typeface="+mn-lt"/>
                <a:cs typeface="Abadi MT Condensed Extra Bold"/>
              </a:rPr>
              <a:t>“</a:t>
            </a:r>
            <a:r>
              <a:rPr lang="en-US" b="1" i="1" dirty="0" smtClean="0">
                <a:latin typeface="+mn-lt"/>
                <a:cs typeface="Abadi MT Condensed Extra Bold"/>
              </a:rPr>
              <a:t>…</a:t>
            </a:r>
            <a:r>
              <a:rPr lang="it-IT" b="1" i="1" dirty="0" smtClean="0">
                <a:latin typeface="+mn-lt"/>
                <a:cs typeface="Abadi MT Condensed Extra Bold"/>
              </a:rPr>
              <a:t>Con </a:t>
            </a:r>
            <a:r>
              <a:rPr lang="it-IT" b="1" i="1" dirty="0">
                <a:latin typeface="+mn-lt"/>
                <a:cs typeface="Abadi MT Condensed Extra Bold"/>
              </a:rPr>
              <a:t>la Direttiva a </a:t>
            </a:r>
            <a:r>
              <a:rPr lang="it-IT" b="1" i="1" dirty="0" smtClean="0">
                <a:latin typeface="+mn-lt"/>
                <a:cs typeface="Abadi MT Condensed Extra Bold"/>
              </a:rPr>
              <a:t>seguito </a:t>
            </a:r>
            <a:r>
              <a:rPr lang="en-US" b="1" i="1" dirty="0" smtClean="0">
                <a:latin typeface="+mn-lt"/>
                <a:cs typeface="Abadi MT Condensed Extra Bold"/>
              </a:rPr>
              <a:t>… </a:t>
            </a:r>
            <a:r>
              <a:rPr lang="it-IT" b="1" i="1" dirty="0" smtClean="0">
                <a:latin typeface="+mn-lt"/>
                <a:cs typeface="Abadi MT Condensed Extra Bold"/>
              </a:rPr>
              <a:t>oltre </a:t>
            </a:r>
            <a:r>
              <a:rPr lang="it-IT" b="1" i="1" dirty="0">
                <a:latin typeface="+mn-lt"/>
                <a:cs typeface="Abadi MT Condensed Extra Bold"/>
              </a:rPr>
              <a:t>le nuove competenze territoriali degli Organismi Sanitari Militari, sono stati delineati alcuni aspetti delle procedure per la Rassegna e l’Osservazione presso i neocostituiti Dipartimenti Militari di Medicina Legale (D.M.M.L</a:t>
            </a:r>
            <a:r>
              <a:rPr lang="it-IT" b="1" i="1" dirty="0" smtClean="0">
                <a:latin typeface="+mn-lt"/>
                <a:cs typeface="Abadi MT Condensed Extra Bold"/>
              </a:rPr>
              <a:t>.)…</a:t>
            </a:r>
          </a:p>
          <a:p>
            <a:pPr algn="just"/>
            <a:endParaRPr lang="it-IT" b="1" i="1" dirty="0">
              <a:latin typeface="+mn-lt"/>
              <a:cs typeface="Abadi MT Condensed Extra Bold"/>
            </a:endParaRPr>
          </a:p>
          <a:p>
            <a:pPr algn="just"/>
            <a:r>
              <a:rPr lang="en-US" b="1" i="1" dirty="0" smtClean="0">
                <a:latin typeface="+mn-lt"/>
                <a:cs typeface="Abadi MT Condensed Extra Bold"/>
              </a:rPr>
              <a:t>…</a:t>
            </a:r>
            <a:r>
              <a:rPr lang="it-IT" b="1" i="1" dirty="0" smtClean="0">
                <a:latin typeface="+mn-lt"/>
                <a:cs typeface="Abadi MT Condensed Extra Bold"/>
              </a:rPr>
              <a:t>Con </a:t>
            </a:r>
            <a:r>
              <a:rPr lang="it-IT" b="1" i="1" dirty="0">
                <a:latin typeface="+mn-lt"/>
                <a:cs typeface="Abadi MT Condensed Extra Bold"/>
              </a:rPr>
              <a:t>la presente Direttiva, nel rispetto delle disposizioni di legge vigenti, vengono delineate le procedure per gli accertamenti concernenti l’idoneità al servizio, armonizzate con la regolamentazione specifica riguardante il personale militare del Ministero della </a:t>
            </a:r>
            <a:r>
              <a:rPr lang="it-IT" b="1" i="1" dirty="0" smtClean="0">
                <a:latin typeface="+mn-lt"/>
                <a:cs typeface="Abadi MT Condensed Extra Bold"/>
              </a:rPr>
              <a:t>Difesa</a:t>
            </a:r>
            <a:r>
              <a:rPr lang="en-US" b="1" i="1" dirty="0" smtClean="0">
                <a:latin typeface="+mn-lt"/>
                <a:cs typeface="Abadi MT Condensed Extra Bold"/>
              </a:rPr>
              <a:t>….</a:t>
            </a:r>
            <a:r>
              <a:rPr lang="en-US" b="1" dirty="0" smtClean="0">
                <a:latin typeface="+mn-lt"/>
                <a:cs typeface="Abadi MT Condensed Extra Bold"/>
              </a:rPr>
              <a:t>”</a:t>
            </a:r>
          </a:p>
          <a:p>
            <a:pPr algn="just"/>
            <a:endParaRPr lang="en-US" b="1" dirty="0">
              <a:latin typeface="+mn-lt"/>
              <a:cs typeface="Abadi MT Condensed Extra Bold"/>
            </a:endParaRPr>
          </a:p>
          <a:p>
            <a:pPr algn="just"/>
            <a:endParaRPr lang="en-US" sz="1600" b="1" dirty="0" smtClean="0">
              <a:latin typeface="+mn-lt"/>
              <a:cs typeface="Abadi MT Condensed Extra Bold"/>
            </a:endParaRPr>
          </a:p>
          <a:p>
            <a:pPr algn="ctr"/>
            <a:r>
              <a:rPr lang="en-US" b="1" dirty="0" smtClean="0">
                <a:solidFill>
                  <a:srgbClr val="FF0000"/>
                </a:solidFill>
                <a:effectLst>
                  <a:outerShdw blurRad="38100" dist="38100" dir="2700000" algn="tl">
                    <a:srgbClr val="000000">
                      <a:alpha val="43137"/>
                    </a:srgbClr>
                  </a:outerShdw>
                </a:effectLst>
                <a:latin typeface="+mn-lt"/>
                <a:cs typeface="Abadi MT Condensed Extra Bold"/>
              </a:rPr>
              <a:t>INDICAZIONI PROCEDURALI PER LA C.M.O. DI II ISTANZA</a:t>
            </a:r>
          </a:p>
          <a:p>
            <a:pPr algn="ctr"/>
            <a:endParaRPr lang="en-US" b="1" dirty="0" smtClean="0">
              <a:solidFill>
                <a:srgbClr val="FF0000"/>
              </a:solidFill>
              <a:latin typeface="+mn-lt"/>
              <a:cs typeface="Abadi MT Condensed Extra Bold"/>
            </a:endParaRPr>
          </a:p>
          <a:p>
            <a:pPr algn="ctr">
              <a:spcBef>
                <a:spcPts val="4800"/>
              </a:spcBef>
            </a:pPr>
            <a:r>
              <a:rPr lang="it-IT" sz="1100" dirty="0" err="1" smtClean="0">
                <a:solidFill>
                  <a:schemeClr val="tx2"/>
                </a:solidFill>
              </a:rPr>
              <a:t>Ascea</a:t>
            </a:r>
            <a:r>
              <a:rPr lang="it-IT" sz="1100" dirty="0" smtClean="0">
                <a:solidFill>
                  <a:schemeClr val="tx2"/>
                </a:solidFill>
              </a:rPr>
              <a:t> – </a:t>
            </a:r>
            <a:r>
              <a:rPr lang="it-IT" sz="1100" dirty="0" err="1" smtClean="0">
                <a:solidFill>
                  <a:schemeClr val="tx2"/>
                </a:solidFill>
              </a:rPr>
              <a:t>Casalvelino</a:t>
            </a:r>
            <a:r>
              <a:rPr lang="it-IT" sz="1100" dirty="0" smtClean="0">
                <a:solidFill>
                  <a:schemeClr val="tx2"/>
                </a:solidFill>
              </a:rPr>
              <a:t> 28-29-30 settembre 2016</a:t>
            </a:r>
          </a:p>
          <a:p>
            <a:pPr algn="ctr"/>
            <a:r>
              <a:rPr lang="it-IT" sz="1100" dirty="0" smtClean="0">
                <a:solidFill>
                  <a:schemeClr val="tx2"/>
                </a:solidFill>
              </a:rPr>
              <a:t>        Associazione nazionale di Medicina Legale per la Pubblica Amministrazione  </a:t>
            </a:r>
          </a:p>
          <a:p>
            <a:pPr algn="ctr"/>
            <a:r>
              <a:rPr lang="it-IT" sz="1100" dirty="0" smtClean="0">
                <a:solidFill>
                  <a:schemeClr val="tx2"/>
                </a:solidFill>
              </a:rPr>
              <a:t>  I Congresso Nazionale </a:t>
            </a:r>
            <a:endParaRPr lang="en-US" sz="1100" dirty="0" smtClean="0"/>
          </a:p>
          <a:p>
            <a:pPr algn="ctr"/>
            <a:endParaRPr lang="en-US" b="1" dirty="0" smtClean="0">
              <a:solidFill>
                <a:srgbClr val="FF0000"/>
              </a:solidFill>
              <a:latin typeface="+mn-lt"/>
              <a:cs typeface="Abadi MT Condensed Extra Bold"/>
            </a:endParaRPr>
          </a:p>
          <a:p>
            <a:pPr algn="ctr"/>
            <a:endParaRPr lang="en-US" b="1" dirty="0" smtClean="0">
              <a:solidFill>
                <a:srgbClr val="FF0000"/>
              </a:solidFill>
              <a:latin typeface="+mn-lt"/>
              <a:cs typeface="Abadi MT Condensed Extra Bold"/>
            </a:endParaRPr>
          </a:p>
          <a:p>
            <a:pPr algn="ctr"/>
            <a:endParaRPr lang="en-US" b="1" dirty="0" smtClean="0">
              <a:solidFill>
                <a:srgbClr val="FF0000"/>
              </a:solidFill>
              <a:latin typeface="+mn-lt"/>
              <a:cs typeface="Abadi MT Condensed Extra Bold"/>
            </a:endParaRPr>
          </a:p>
          <a:p>
            <a:pPr algn="ctr"/>
            <a:endParaRPr lang="en-US" b="1" dirty="0" smtClean="0">
              <a:solidFill>
                <a:srgbClr val="FF0000"/>
              </a:solidFill>
              <a:latin typeface="+mn-lt"/>
              <a:cs typeface="Abadi MT Condensed Extra Bold"/>
            </a:endParaRPr>
          </a:p>
          <a:p>
            <a:pPr algn="ctr"/>
            <a:endParaRPr lang="en-US" b="1" dirty="0">
              <a:solidFill>
                <a:srgbClr val="FF0000"/>
              </a:solidFill>
              <a:latin typeface="+mn-lt"/>
              <a:cs typeface="Abadi MT Condensed Extra Bold"/>
            </a:endParaRPr>
          </a:p>
          <a:p>
            <a:pPr algn="just"/>
            <a:endParaRPr lang="en-US" sz="1600" b="1" dirty="0" smtClean="0">
              <a:latin typeface="+mn-lt"/>
              <a:cs typeface="Abadi MT Condensed Extra Bold"/>
            </a:endParaRPr>
          </a:p>
          <a:p>
            <a:pPr algn="just"/>
            <a:endParaRPr lang="en-US" sz="1600" b="1" dirty="0">
              <a:latin typeface="+mn-lt"/>
              <a:cs typeface="Abadi MT Condensed Extra Bold"/>
            </a:endParaRPr>
          </a:p>
          <a:p>
            <a:pPr algn="just"/>
            <a:endParaRPr lang="en-US" sz="1600" b="1" dirty="0" smtClean="0">
              <a:latin typeface="+mn-lt"/>
              <a:cs typeface="Abadi MT Condensed Extra Bold"/>
            </a:endParaRPr>
          </a:p>
          <a:p>
            <a:pPr algn="just"/>
            <a:endParaRPr lang="en-US" sz="1600" b="1" dirty="0">
              <a:latin typeface="+mn-lt"/>
              <a:cs typeface="Abadi MT Condensed Extra Bold"/>
            </a:endParaRPr>
          </a:p>
        </p:txBody>
      </p:sp>
      <p:pic>
        <p:nvPicPr>
          <p:cNvPr id="6" name="Picture 3" descr="C:\Users\marco.cannavicci\Desktop\Immagine Promet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65912"/>
            <a:ext cx="2160240" cy="792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co.cannavicci\Desktop\LOGO DEFINITIV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093127"/>
            <a:ext cx="1835696" cy="76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27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5"/>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p>
            <a:pPr algn="r">
              <a:defRPr/>
            </a:pPr>
            <a:endParaRPr lang="it-IT" sz="1400" u="none" dirty="0">
              <a:latin typeface="+mn-lt"/>
            </a:endParaRPr>
          </a:p>
        </p:txBody>
      </p:sp>
      <p:sp>
        <p:nvSpPr>
          <p:cNvPr id="9219" name="Rectangle 2"/>
          <p:cNvSpPr>
            <a:spLocks noGrp="1" noChangeArrowheads="1"/>
          </p:cNvSpPr>
          <p:nvPr>
            <p:ph type="title" idx="4294967295"/>
          </p:nvPr>
        </p:nvSpPr>
        <p:spPr>
          <a:xfrm>
            <a:off x="214313" y="214313"/>
            <a:ext cx="8642350" cy="2500312"/>
          </a:xfrm>
          <a:ln w="28575">
            <a:solidFill>
              <a:schemeClr val="tx1"/>
            </a:solidFill>
            <a:miter lim="800000"/>
            <a:headEnd/>
            <a:tailEnd/>
          </a:ln>
        </p:spPr>
        <p:txBody>
          <a:bodyPr lIns="92075" tIns="46038" rIns="92075" bIns="46038">
            <a:normAutofit fontScale="90000"/>
          </a:bodyPr>
          <a:lstStyle/>
          <a:p>
            <a:pPr eaLnBrk="1" hangingPunct="1"/>
            <a:r>
              <a:rPr lang="it-IT" altLang="it-IT" sz="3200" smtClean="0">
                <a:cs typeface="Times New Roman" panose="02020603050405020304" pitchFamily="18" charset="0"/>
              </a:rPr>
              <a:t>METODOLOGIA:</a:t>
            </a:r>
            <a:r>
              <a:rPr lang="it-IT" altLang="it-IT" sz="700" smtClean="0">
                <a:cs typeface="Times New Roman" panose="02020603050405020304" pitchFamily="18" charset="0"/>
              </a:rPr>
              <a:t/>
            </a:r>
            <a:br>
              <a:rPr lang="it-IT" altLang="it-IT" sz="700" smtClean="0">
                <a:cs typeface="Times New Roman" panose="02020603050405020304" pitchFamily="18" charset="0"/>
              </a:rPr>
            </a:br>
            <a:r>
              <a:rPr lang="it-IT" altLang="it-IT" sz="700" smtClean="0">
                <a:cs typeface="Times New Roman" panose="02020603050405020304" pitchFamily="18" charset="0"/>
              </a:rPr>
              <a:t/>
            </a:r>
            <a:br>
              <a:rPr lang="it-IT" altLang="it-IT" sz="700" smtClean="0">
                <a:cs typeface="Times New Roman" panose="02020603050405020304" pitchFamily="18" charset="0"/>
              </a:rPr>
            </a:br>
            <a:r>
              <a:rPr lang="it-IT" altLang="it-IT" sz="700" smtClean="0">
                <a:cs typeface="Times New Roman" panose="02020603050405020304" pitchFamily="18" charset="0"/>
              </a:rPr>
              <a:t/>
            </a:r>
            <a:br>
              <a:rPr lang="it-IT" altLang="it-IT" sz="700" smtClean="0">
                <a:cs typeface="Times New Roman" panose="02020603050405020304" pitchFamily="18" charset="0"/>
              </a:rPr>
            </a:br>
            <a:r>
              <a:rPr lang="it-IT" altLang="it-IT" sz="4000" i="1" u="sng" smtClean="0">
                <a:cs typeface="Times New Roman" panose="02020603050405020304" pitchFamily="18" charset="0"/>
              </a:rPr>
              <a:t>IL PRINCIPIO DI SUSSIDIARIETA’</a:t>
            </a:r>
            <a:r>
              <a:rPr lang="it-IT" altLang="it-IT" i="1" u="sng" smtClean="0">
                <a:cs typeface="Times New Roman" panose="02020603050405020304" pitchFamily="18" charset="0"/>
              </a:rPr>
              <a:t> </a:t>
            </a:r>
            <a:r>
              <a:rPr lang="it-IT" altLang="it-IT" sz="800" i="1" u="sng" smtClean="0">
                <a:cs typeface="Times New Roman" panose="02020603050405020304" pitchFamily="18" charset="0"/>
              </a:rPr>
              <a:t/>
            </a:r>
            <a:br>
              <a:rPr lang="it-IT" altLang="it-IT" sz="800" i="1" u="sng" smtClean="0">
                <a:cs typeface="Times New Roman" panose="02020603050405020304" pitchFamily="18" charset="0"/>
              </a:rPr>
            </a:br>
            <a:r>
              <a:rPr lang="it-IT" altLang="it-IT" sz="700" i="1" u="sng" smtClean="0">
                <a:cs typeface="Times New Roman" panose="02020603050405020304" pitchFamily="18" charset="0"/>
              </a:rPr>
              <a:t/>
            </a:r>
            <a:br>
              <a:rPr lang="it-IT" altLang="it-IT" sz="700" i="1" u="sng" smtClean="0">
                <a:cs typeface="Times New Roman" panose="02020603050405020304" pitchFamily="18" charset="0"/>
              </a:rPr>
            </a:br>
            <a:r>
              <a:rPr lang="it-IT" altLang="it-IT" sz="700" i="1" u="sng" smtClean="0">
                <a:cs typeface="Times New Roman" panose="02020603050405020304" pitchFamily="18" charset="0"/>
              </a:rPr>
              <a:t/>
            </a:r>
            <a:br>
              <a:rPr lang="it-IT" altLang="it-IT" sz="700" i="1" u="sng" smtClean="0">
                <a:cs typeface="Times New Roman" panose="02020603050405020304" pitchFamily="18" charset="0"/>
              </a:rPr>
            </a:br>
            <a:r>
              <a:rPr lang="it-IT" altLang="it-IT" sz="1800" i="1" smtClean="0">
                <a:cs typeface="Times New Roman" panose="02020603050405020304" pitchFamily="18" charset="0"/>
              </a:rPr>
              <a:t>(ART. 15 – MISURE DI TUTELA)</a:t>
            </a:r>
            <a:br>
              <a:rPr lang="it-IT" altLang="it-IT" sz="1800" i="1" smtClean="0">
                <a:cs typeface="Times New Roman" panose="02020603050405020304" pitchFamily="18" charset="0"/>
              </a:rPr>
            </a:br>
            <a:r>
              <a:rPr lang="it-IT" altLang="it-IT" sz="2000" i="1" smtClean="0">
                <a:cs typeface="Times New Roman" panose="02020603050405020304" pitchFamily="18" charset="0"/>
              </a:rPr>
              <a:t/>
            </a:r>
            <a:br>
              <a:rPr lang="it-IT" altLang="it-IT" sz="2000" i="1" smtClean="0">
                <a:cs typeface="Times New Roman" panose="02020603050405020304" pitchFamily="18" charset="0"/>
              </a:rPr>
            </a:br>
            <a:r>
              <a:rPr lang="it-IT" altLang="it-IT" sz="1800" i="1" smtClean="0">
                <a:cs typeface="Times New Roman" panose="02020603050405020304" pitchFamily="18" charset="0"/>
              </a:rPr>
              <a:t>ADOZIONE DI MISURE TECNICAMENTE FATTIBILI</a:t>
            </a:r>
          </a:p>
        </p:txBody>
      </p:sp>
      <p:sp>
        <p:nvSpPr>
          <p:cNvPr id="9220" name="Rectangle 7"/>
          <p:cNvSpPr>
            <a:spLocks noChangeArrowheads="1"/>
          </p:cNvSpPr>
          <p:nvPr/>
        </p:nvSpPr>
        <p:spPr bwMode="auto">
          <a:xfrm>
            <a:off x="1116013" y="2997200"/>
            <a:ext cx="7272337" cy="1081088"/>
          </a:xfrm>
          <a:prstGeom prst="rect">
            <a:avLst/>
          </a:prstGeom>
          <a:solidFill>
            <a:schemeClr val="tx1"/>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u="none">
                <a:solidFill>
                  <a:schemeClr val="bg1"/>
                </a:solidFill>
                <a:latin typeface="Times New Roman" panose="02020603050405020304" pitchFamily="18" charset="0"/>
                <a:cs typeface="Arial" panose="020B0604020202020204" pitchFamily="34" charset="0"/>
              </a:rPr>
              <a:t>Adozione, alla fonte, di misure di </a:t>
            </a:r>
            <a:r>
              <a:rPr lang="it-IT" altLang="it-IT" sz="2400" b="1">
                <a:solidFill>
                  <a:schemeClr val="bg1"/>
                </a:solidFill>
                <a:latin typeface="Times New Roman" panose="02020603050405020304" pitchFamily="18" charset="0"/>
                <a:cs typeface="Arial" panose="020B0604020202020204" pitchFamily="34" charset="0"/>
              </a:rPr>
              <a:t>tutela collettiva</a:t>
            </a:r>
            <a:r>
              <a:rPr lang="it-IT" altLang="it-IT" sz="2400" u="none">
                <a:solidFill>
                  <a:schemeClr val="bg1"/>
                </a:solidFill>
                <a:latin typeface="Times New Roman" panose="02020603050405020304" pitchFamily="18" charset="0"/>
                <a:cs typeface="Arial" panose="020B0604020202020204" pitchFamily="34" charset="0"/>
              </a:rPr>
              <a:t> </a:t>
            </a:r>
            <a:endParaRPr lang="it-IT" altLang="it-IT" sz="2400" b="1" u="none">
              <a:solidFill>
                <a:schemeClr val="bg1"/>
              </a:solidFill>
              <a:latin typeface="Times New Roman" panose="02020603050405020304" pitchFamily="18" charset="0"/>
              <a:cs typeface="Arial" panose="020B0604020202020204" pitchFamily="34" charset="0"/>
            </a:endParaRPr>
          </a:p>
          <a:p>
            <a:pPr algn="ctr" eaLnBrk="1" hangingPunct="1">
              <a:spcBef>
                <a:spcPct val="0"/>
              </a:spcBef>
              <a:buFontTx/>
              <a:buNone/>
            </a:pPr>
            <a:r>
              <a:rPr lang="it-IT" altLang="it-IT" sz="2400" b="1" u="none">
                <a:solidFill>
                  <a:schemeClr val="bg1"/>
                </a:solidFill>
                <a:latin typeface="Times New Roman" panose="02020603050405020304" pitchFamily="18" charset="0"/>
                <a:cs typeface="Arial" panose="020B0604020202020204" pitchFamily="34" charset="0"/>
              </a:rPr>
              <a:t> tecnicamente ed organizzativamente fattibili</a:t>
            </a:r>
          </a:p>
          <a:p>
            <a:pPr algn="ctr" eaLnBrk="1" hangingPunct="1">
              <a:spcBef>
                <a:spcPct val="0"/>
              </a:spcBef>
              <a:buFontTx/>
              <a:buNone/>
            </a:pPr>
            <a:endParaRPr lang="it-IT" altLang="it-IT" sz="2400" b="1" u="none">
              <a:solidFill>
                <a:schemeClr val="bg1"/>
              </a:solidFill>
              <a:latin typeface="Times New Roman" panose="02020603050405020304" pitchFamily="18" charset="0"/>
              <a:cs typeface="Arial" panose="020B0604020202020204" pitchFamily="34" charset="0"/>
            </a:endParaRPr>
          </a:p>
        </p:txBody>
      </p:sp>
      <p:sp>
        <p:nvSpPr>
          <p:cNvPr id="9221" name="AutoShape 4"/>
          <p:cNvSpPr>
            <a:spLocks noChangeArrowheads="1"/>
          </p:cNvSpPr>
          <p:nvPr/>
        </p:nvSpPr>
        <p:spPr bwMode="auto">
          <a:xfrm>
            <a:off x="7308850" y="1844675"/>
            <a:ext cx="1584325" cy="1366838"/>
          </a:xfrm>
          <a:prstGeom prst="downArrow">
            <a:avLst>
              <a:gd name="adj1" fmla="val 50000"/>
              <a:gd name="adj2" fmla="val 25000"/>
            </a:avLst>
          </a:prstGeom>
          <a:solidFill>
            <a:srgbClr val="3366FF"/>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000" u="none">
              <a:latin typeface="Times New Roman" panose="02020603050405020304" pitchFamily="18" charset="0"/>
            </a:endParaRPr>
          </a:p>
        </p:txBody>
      </p:sp>
      <p:sp>
        <p:nvSpPr>
          <p:cNvPr id="9222" name="Rectangle 8"/>
          <p:cNvSpPr>
            <a:spLocks noChangeArrowheads="1"/>
          </p:cNvSpPr>
          <p:nvPr/>
        </p:nvSpPr>
        <p:spPr bwMode="auto">
          <a:xfrm>
            <a:off x="1116013" y="4724400"/>
            <a:ext cx="5543550" cy="720725"/>
          </a:xfrm>
          <a:prstGeom prst="rect">
            <a:avLst/>
          </a:prstGeom>
          <a:solidFill>
            <a:schemeClr val="tx1"/>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u="none">
                <a:solidFill>
                  <a:schemeClr val="bg1"/>
                </a:solidFill>
                <a:latin typeface="Times New Roman" panose="02020603050405020304" pitchFamily="18" charset="0"/>
              </a:rPr>
              <a:t>Utilizzo, in via sussidiaria, di </a:t>
            </a:r>
          </a:p>
          <a:p>
            <a:pPr algn="ctr" eaLnBrk="1" hangingPunct="1">
              <a:spcBef>
                <a:spcPct val="0"/>
              </a:spcBef>
              <a:buFontTx/>
              <a:buNone/>
            </a:pPr>
            <a:r>
              <a:rPr lang="it-IT" altLang="it-IT" sz="2400" b="1" u="none">
                <a:solidFill>
                  <a:schemeClr val="bg1"/>
                </a:solidFill>
                <a:latin typeface="Times New Roman" panose="02020603050405020304" pitchFamily="18" charset="0"/>
              </a:rPr>
              <a:t>Dispositivi di Protezione Individuali</a:t>
            </a:r>
            <a:endParaRPr lang="it-IT" altLang="it-IT" sz="2400" u="none">
              <a:solidFill>
                <a:schemeClr val="bg1"/>
              </a:solidFill>
              <a:latin typeface="Times New Roman" panose="02020603050405020304" pitchFamily="18" charset="0"/>
            </a:endParaRPr>
          </a:p>
        </p:txBody>
      </p:sp>
      <p:sp>
        <p:nvSpPr>
          <p:cNvPr id="9223" name="Rectangle 9"/>
          <p:cNvSpPr>
            <a:spLocks noChangeArrowheads="1"/>
          </p:cNvSpPr>
          <p:nvPr/>
        </p:nvSpPr>
        <p:spPr bwMode="auto">
          <a:xfrm>
            <a:off x="1116013" y="5661025"/>
            <a:ext cx="3816350" cy="720725"/>
          </a:xfrm>
          <a:prstGeom prst="rect">
            <a:avLst/>
          </a:prstGeom>
          <a:solidFill>
            <a:schemeClr val="tx1"/>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u="none">
                <a:solidFill>
                  <a:schemeClr val="bg1"/>
                </a:solidFill>
                <a:latin typeface="Times New Roman" panose="02020603050405020304" pitchFamily="18" charset="0"/>
              </a:rPr>
              <a:t>Sorveglianza Sanitaria</a:t>
            </a:r>
            <a:endParaRPr lang="it-IT" altLang="it-IT" sz="2400" u="none">
              <a:solidFill>
                <a:schemeClr val="bg1"/>
              </a:solidFill>
              <a:latin typeface="Times New Roman" panose="02020603050405020304" pitchFamily="18" charset="0"/>
            </a:endParaRPr>
          </a:p>
        </p:txBody>
      </p:sp>
      <p:sp>
        <p:nvSpPr>
          <p:cNvPr id="9224" name="Oval 10"/>
          <p:cNvSpPr>
            <a:spLocks noChangeArrowheads="1"/>
          </p:cNvSpPr>
          <p:nvPr/>
        </p:nvSpPr>
        <p:spPr bwMode="auto">
          <a:xfrm>
            <a:off x="250825" y="3284538"/>
            <a:ext cx="574675" cy="576262"/>
          </a:xfrm>
          <a:prstGeom prst="ellipse">
            <a:avLst/>
          </a:prstGeom>
          <a:solidFill>
            <a:schemeClr val="tx1"/>
          </a:solidFill>
          <a:ln w="9525">
            <a:solidFill>
              <a:schemeClr val="tx1"/>
            </a:solidFill>
            <a:round/>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u="none">
                <a:solidFill>
                  <a:schemeClr val="bg1"/>
                </a:solidFill>
                <a:latin typeface="Times New Roman" panose="02020603050405020304" pitchFamily="18" charset="0"/>
              </a:rPr>
              <a:t>1</a:t>
            </a:r>
          </a:p>
        </p:txBody>
      </p:sp>
      <p:sp>
        <p:nvSpPr>
          <p:cNvPr id="9225" name="Oval 11"/>
          <p:cNvSpPr>
            <a:spLocks noChangeArrowheads="1"/>
          </p:cNvSpPr>
          <p:nvPr/>
        </p:nvSpPr>
        <p:spPr bwMode="auto">
          <a:xfrm>
            <a:off x="250825" y="4797425"/>
            <a:ext cx="574675" cy="576263"/>
          </a:xfrm>
          <a:prstGeom prst="ellipse">
            <a:avLst/>
          </a:prstGeom>
          <a:solidFill>
            <a:schemeClr val="tx1"/>
          </a:solidFill>
          <a:ln w="9525">
            <a:solidFill>
              <a:schemeClr val="tx1"/>
            </a:solidFill>
            <a:round/>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u="none">
                <a:solidFill>
                  <a:schemeClr val="bg1"/>
                </a:solidFill>
                <a:latin typeface="Times New Roman" panose="02020603050405020304" pitchFamily="18" charset="0"/>
              </a:rPr>
              <a:t>2</a:t>
            </a:r>
          </a:p>
        </p:txBody>
      </p:sp>
      <p:sp>
        <p:nvSpPr>
          <p:cNvPr id="9226" name="Oval 12"/>
          <p:cNvSpPr>
            <a:spLocks noChangeArrowheads="1"/>
          </p:cNvSpPr>
          <p:nvPr/>
        </p:nvSpPr>
        <p:spPr bwMode="auto">
          <a:xfrm>
            <a:off x="250825" y="5734050"/>
            <a:ext cx="574675" cy="576263"/>
          </a:xfrm>
          <a:prstGeom prst="ellipse">
            <a:avLst/>
          </a:prstGeom>
          <a:solidFill>
            <a:schemeClr val="tx1"/>
          </a:solidFill>
          <a:ln w="9525">
            <a:solidFill>
              <a:schemeClr val="tx1"/>
            </a:solidFill>
            <a:round/>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u="none">
                <a:solidFill>
                  <a:schemeClr val="bg1"/>
                </a:solidFill>
                <a:latin typeface="Times New Roman" panose="02020603050405020304" pitchFamily="18" charset="0"/>
              </a:rPr>
              <a:t>3</a:t>
            </a:r>
          </a:p>
        </p:txBody>
      </p:sp>
      <p:sp>
        <p:nvSpPr>
          <p:cNvPr id="9227" name="AutoShape 13"/>
          <p:cNvSpPr>
            <a:spLocks noChangeArrowheads="1"/>
          </p:cNvSpPr>
          <p:nvPr/>
        </p:nvSpPr>
        <p:spPr bwMode="auto">
          <a:xfrm rot="5400000">
            <a:off x="5723731" y="1702594"/>
            <a:ext cx="936625" cy="5399088"/>
          </a:xfrm>
          <a:prstGeom prst="downArrow">
            <a:avLst>
              <a:gd name="adj1" fmla="val 40343"/>
              <a:gd name="adj2" fmla="val 141548"/>
            </a:avLst>
          </a:prstGeom>
          <a:solidFill>
            <a:srgbClr val="3366FF"/>
          </a:solidFill>
          <a:ln w="19050">
            <a:solidFill>
              <a:schemeClr val="tx1"/>
            </a:solidFill>
            <a:miter lim="800000"/>
            <a:headEnd type="none" w="sm" len="sm"/>
            <a:tailEnd type="none" w="sm" len="sm"/>
          </a:ln>
          <a:effectLst>
            <a:outerShdw dist="107763" dir="18900000" algn="ctr" rotWithShape="0">
              <a:srgbClr val="808080">
                <a:alpha val="50000"/>
              </a:srgbClr>
            </a:outerShdw>
          </a:effectLst>
        </p:spPr>
        <p:txBody>
          <a:bodyPr rot="10800000"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b="1" u="none">
                <a:latin typeface="Times New Roman" panose="02020603050405020304" pitchFamily="18" charset="0"/>
              </a:rPr>
              <a:t>RESIDUO QUOTA DI RISCHIO SIGNIFICATIVO</a:t>
            </a:r>
          </a:p>
        </p:txBody>
      </p:sp>
      <p:sp>
        <p:nvSpPr>
          <p:cNvPr id="9228" name="AutoShape 14"/>
          <p:cNvSpPr>
            <a:spLocks noChangeArrowheads="1"/>
          </p:cNvSpPr>
          <p:nvPr/>
        </p:nvSpPr>
        <p:spPr bwMode="auto">
          <a:xfrm rot="5400000">
            <a:off x="5776912" y="3806826"/>
            <a:ext cx="612775" cy="4032250"/>
          </a:xfrm>
          <a:prstGeom prst="downArrow">
            <a:avLst>
              <a:gd name="adj1" fmla="val 50000"/>
              <a:gd name="adj2" fmla="val 164508"/>
            </a:avLst>
          </a:prstGeom>
          <a:solidFill>
            <a:srgbClr val="3366FF"/>
          </a:solidFill>
          <a:ln w="19050">
            <a:solidFill>
              <a:schemeClr val="tx1"/>
            </a:solidFill>
            <a:miter lim="800000"/>
            <a:headEnd type="none" w="sm" len="sm"/>
            <a:tailEnd type="none" w="sm" len="sm"/>
          </a:ln>
          <a:effectLst>
            <a:outerShdw dist="107763" dir="18900000" algn="ctr" rotWithShape="0">
              <a:srgbClr val="808080">
                <a:alpha val="50000"/>
              </a:srgbClr>
            </a:outerShdw>
          </a:effectLst>
        </p:spPr>
        <p:txBody>
          <a:bodyPr rot="10800000"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b="1" u="none">
                <a:latin typeface="Times New Roman" panose="02020603050405020304" pitchFamily="18" charset="0"/>
              </a:rPr>
              <a:t>RISCHIO RESIDUO</a:t>
            </a:r>
            <a:endParaRPr lang="it-IT" altLang="it-IT" sz="2400" u="none">
              <a:latin typeface="Times New Roman" panose="02020603050405020304" pitchFamily="18" charset="0"/>
            </a:endParaRPr>
          </a:p>
        </p:txBody>
      </p:sp>
      <p:sp>
        <p:nvSpPr>
          <p:cNvPr id="9229" name="AutoShape 16"/>
          <p:cNvSpPr>
            <a:spLocks noChangeArrowheads="1"/>
          </p:cNvSpPr>
          <p:nvPr/>
        </p:nvSpPr>
        <p:spPr bwMode="auto">
          <a:xfrm>
            <a:off x="1187450" y="3933825"/>
            <a:ext cx="790575" cy="792163"/>
          </a:xfrm>
          <a:prstGeom prst="downArrow">
            <a:avLst>
              <a:gd name="adj1" fmla="val 50000"/>
              <a:gd name="adj2" fmla="val 25050"/>
            </a:avLst>
          </a:prstGeom>
          <a:solidFill>
            <a:srgbClr val="3366FF"/>
          </a:solidFill>
          <a:ln w="2857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000" u="none">
              <a:latin typeface="Times New Roman" panose="02020603050405020304" pitchFamily="18" charset="0"/>
            </a:endParaRPr>
          </a:p>
        </p:txBody>
      </p:sp>
      <p:sp>
        <p:nvSpPr>
          <p:cNvPr id="9230" name="AutoShape 17"/>
          <p:cNvSpPr>
            <a:spLocks noChangeArrowheads="1"/>
          </p:cNvSpPr>
          <p:nvPr/>
        </p:nvSpPr>
        <p:spPr bwMode="auto">
          <a:xfrm>
            <a:off x="900113" y="5229225"/>
            <a:ext cx="790575" cy="792163"/>
          </a:xfrm>
          <a:prstGeom prst="downArrow">
            <a:avLst>
              <a:gd name="adj1" fmla="val 50000"/>
              <a:gd name="adj2" fmla="val 25050"/>
            </a:avLst>
          </a:prstGeom>
          <a:solidFill>
            <a:srgbClr val="3366FF"/>
          </a:solidFill>
          <a:ln w="2857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000" u="none">
              <a:latin typeface="Times New Roman" panose="02020603050405020304" pitchFamily="18" charset="0"/>
            </a:endParaRPr>
          </a:p>
        </p:txBody>
      </p:sp>
      <p:pic>
        <p:nvPicPr>
          <p:cNvPr id="9231"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75" y="6021388"/>
            <a:ext cx="2159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1828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5"/>
          <p:cNvSpPr txBox="1">
            <a:spLocks noGrp="1"/>
          </p:cNvSpPr>
          <p:nvPr/>
        </p:nvSpPr>
        <p:spPr bwMode="auto">
          <a:xfrm>
            <a:off x="7010400" y="6248400"/>
            <a:ext cx="1905000" cy="457200"/>
          </a:xfrm>
          <a:prstGeom prst="rect">
            <a:avLst/>
          </a:prstGeom>
          <a:noFill/>
          <a:ln>
            <a:miter lim="800000"/>
            <a:headEnd/>
            <a:tailEnd/>
          </a:ln>
        </p:spPr>
        <p:txBody>
          <a:bodyPr wrap="none" lIns="92075" tIns="46038" rIns="92075" bIns="46038" anchor="ct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r" eaLnBrk="1" hangingPunct="1"/>
            <a:fld id="{722678BE-0B18-4EFB-BE7C-D415D218BE14}" type="slidenum">
              <a:rPr lang="it-IT" altLang="it-IT" sz="1400" u="none"/>
              <a:pPr algn="r" eaLnBrk="1" hangingPunct="1"/>
              <a:t>91</a:t>
            </a:fld>
            <a:endParaRPr lang="it-IT" altLang="it-IT" sz="1400" u="none"/>
          </a:p>
        </p:txBody>
      </p:sp>
      <p:sp>
        <p:nvSpPr>
          <p:cNvPr id="10243" name="Rectangle 2"/>
          <p:cNvSpPr>
            <a:spLocks noGrp="1" noChangeArrowheads="1"/>
          </p:cNvSpPr>
          <p:nvPr>
            <p:ph type="title" idx="4294967295"/>
          </p:nvPr>
        </p:nvSpPr>
        <p:spPr>
          <a:xfrm>
            <a:off x="214313" y="333375"/>
            <a:ext cx="8642350" cy="2016125"/>
          </a:xfrm>
          <a:ln w="28575">
            <a:solidFill>
              <a:schemeClr val="tx1"/>
            </a:solidFill>
            <a:miter lim="800000"/>
            <a:headEnd/>
            <a:tailEnd/>
          </a:ln>
        </p:spPr>
        <p:txBody>
          <a:bodyPr lIns="92075" tIns="46038" rIns="92075" bIns="46038">
            <a:normAutofit fontScale="90000"/>
          </a:bodyPr>
          <a:lstStyle/>
          <a:p>
            <a:pPr eaLnBrk="1" hangingPunct="1"/>
            <a:r>
              <a:rPr lang="it-IT" altLang="it-IT" sz="1600" smtClean="0">
                <a:cs typeface="Times New Roman" panose="02020603050405020304" pitchFamily="18" charset="0"/>
              </a:rPr>
              <a:t/>
            </a:r>
            <a:br>
              <a:rPr lang="it-IT" altLang="it-IT" sz="1600" smtClean="0">
                <a:cs typeface="Times New Roman" panose="02020603050405020304" pitchFamily="18" charset="0"/>
              </a:rPr>
            </a:br>
            <a:r>
              <a:rPr lang="it-IT" altLang="it-IT" sz="1600" smtClean="0">
                <a:cs typeface="Times New Roman" panose="02020603050405020304" pitchFamily="18" charset="0"/>
              </a:rPr>
              <a:t>METODOLOGIA:</a:t>
            </a:r>
            <a:r>
              <a:rPr lang="it-IT" altLang="it-IT" sz="700" smtClean="0">
                <a:cs typeface="Times New Roman" panose="02020603050405020304" pitchFamily="18" charset="0"/>
              </a:rPr>
              <a:t/>
            </a:r>
            <a:br>
              <a:rPr lang="it-IT" altLang="it-IT" sz="700" smtClean="0">
                <a:cs typeface="Times New Roman" panose="02020603050405020304" pitchFamily="18" charset="0"/>
              </a:rPr>
            </a:br>
            <a:r>
              <a:rPr lang="it-IT" altLang="it-IT" sz="700" smtClean="0">
                <a:cs typeface="Times New Roman" panose="02020603050405020304" pitchFamily="18" charset="0"/>
              </a:rPr>
              <a:t/>
            </a:r>
            <a:br>
              <a:rPr lang="it-IT" altLang="it-IT" sz="700" smtClean="0">
                <a:cs typeface="Times New Roman" panose="02020603050405020304" pitchFamily="18" charset="0"/>
              </a:rPr>
            </a:br>
            <a:r>
              <a:rPr lang="it-IT" altLang="it-IT" sz="4000" i="1" u="sng" smtClean="0">
                <a:cs typeface="Times New Roman" panose="02020603050405020304" pitchFamily="18" charset="0"/>
              </a:rPr>
              <a:t>IL PRINCIPIO DI SUSSIDIARIETA’</a:t>
            </a:r>
            <a:r>
              <a:rPr lang="it-IT" altLang="it-IT" i="1" u="sng" smtClean="0">
                <a:cs typeface="Times New Roman" panose="02020603050405020304" pitchFamily="18" charset="0"/>
              </a:rPr>
              <a:t> </a:t>
            </a:r>
            <a:r>
              <a:rPr lang="it-IT" altLang="it-IT" sz="800" i="1" u="sng" smtClean="0">
                <a:cs typeface="Times New Roman" panose="02020603050405020304" pitchFamily="18" charset="0"/>
              </a:rPr>
              <a:t/>
            </a:r>
            <a:br>
              <a:rPr lang="it-IT" altLang="it-IT" sz="800" i="1" u="sng" smtClean="0">
                <a:cs typeface="Times New Roman" panose="02020603050405020304" pitchFamily="18" charset="0"/>
              </a:rPr>
            </a:br>
            <a:r>
              <a:rPr lang="it-IT" altLang="it-IT" sz="700" i="1" u="sng" smtClean="0">
                <a:cs typeface="Times New Roman" panose="02020603050405020304" pitchFamily="18" charset="0"/>
              </a:rPr>
              <a:t/>
            </a:r>
            <a:br>
              <a:rPr lang="it-IT" altLang="it-IT" sz="700" i="1" u="sng" smtClean="0">
                <a:cs typeface="Times New Roman" panose="02020603050405020304" pitchFamily="18" charset="0"/>
              </a:rPr>
            </a:br>
            <a:r>
              <a:rPr lang="it-IT" altLang="it-IT" sz="1800" smtClean="0">
                <a:cs typeface="Times New Roman" panose="02020603050405020304" pitchFamily="18" charset="0"/>
              </a:rPr>
              <a:t>(ART. 15 – MISURE DI TUTELA)</a:t>
            </a:r>
            <a:br>
              <a:rPr lang="it-IT" altLang="it-IT" sz="1800" smtClean="0">
                <a:cs typeface="Times New Roman" panose="02020603050405020304" pitchFamily="18" charset="0"/>
              </a:rPr>
            </a:br>
            <a:r>
              <a:rPr lang="it-IT" altLang="it-IT" sz="1800" b="1" smtClean="0">
                <a:cs typeface="Times New Roman" panose="02020603050405020304" pitchFamily="18" charset="0"/>
              </a:rPr>
              <a:t>ADOZIONE DI MISURE TECNICAMENTE FATTIBILI</a:t>
            </a:r>
          </a:p>
        </p:txBody>
      </p:sp>
      <p:sp>
        <p:nvSpPr>
          <p:cNvPr id="10244" name="Rectangle 7"/>
          <p:cNvSpPr>
            <a:spLocks noChangeArrowheads="1"/>
          </p:cNvSpPr>
          <p:nvPr/>
        </p:nvSpPr>
        <p:spPr bwMode="auto">
          <a:xfrm>
            <a:off x="1116013" y="2997200"/>
            <a:ext cx="3311525" cy="1081088"/>
          </a:xfrm>
          <a:prstGeom prst="rect">
            <a:avLst/>
          </a:prstGeom>
          <a:solidFill>
            <a:schemeClr val="tx1"/>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u="none">
                <a:solidFill>
                  <a:schemeClr val="bg1"/>
                </a:solidFill>
                <a:latin typeface="Times New Roman" panose="02020603050405020304" pitchFamily="18" charset="0"/>
              </a:rPr>
              <a:t>Adozione di misure</a:t>
            </a:r>
          </a:p>
          <a:p>
            <a:pPr algn="ctr" eaLnBrk="1" hangingPunct="1">
              <a:spcBef>
                <a:spcPct val="0"/>
              </a:spcBef>
              <a:buFontTx/>
              <a:buNone/>
            </a:pPr>
            <a:r>
              <a:rPr lang="it-IT" altLang="it-IT" sz="1400" b="1" u="none">
                <a:solidFill>
                  <a:schemeClr val="bg1"/>
                </a:solidFill>
                <a:latin typeface="Times New Roman" panose="02020603050405020304" pitchFamily="18" charset="0"/>
              </a:rPr>
              <a:t> tecnicamente ed organizzativamente </a:t>
            </a:r>
          </a:p>
          <a:p>
            <a:pPr algn="ctr" eaLnBrk="1" hangingPunct="1">
              <a:spcBef>
                <a:spcPct val="0"/>
              </a:spcBef>
              <a:buFontTx/>
              <a:buNone/>
            </a:pPr>
            <a:r>
              <a:rPr lang="it-IT" altLang="it-IT" sz="1400" b="1" u="none">
                <a:solidFill>
                  <a:schemeClr val="bg1"/>
                </a:solidFill>
                <a:latin typeface="Times New Roman" panose="02020603050405020304" pitchFamily="18" charset="0"/>
              </a:rPr>
              <a:t>fattibili alla fonte </a:t>
            </a:r>
          </a:p>
          <a:p>
            <a:pPr algn="ctr" eaLnBrk="1" hangingPunct="1">
              <a:spcBef>
                <a:spcPct val="0"/>
              </a:spcBef>
              <a:buFontTx/>
              <a:buNone/>
            </a:pPr>
            <a:r>
              <a:rPr lang="it-IT" altLang="it-IT" sz="1400" b="1" u="none">
                <a:solidFill>
                  <a:schemeClr val="bg1"/>
                </a:solidFill>
                <a:latin typeface="Times New Roman" panose="02020603050405020304" pitchFamily="18" charset="0"/>
              </a:rPr>
              <a:t>e di tutela collettiva</a:t>
            </a:r>
            <a:r>
              <a:rPr lang="it-IT" altLang="it-IT" sz="1400" u="none">
                <a:solidFill>
                  <a:schemeClr val="bg1"/>
                </a:solidFill>
                <a:latin typeface="Times New Roman" panose="02020603050405020304" pitchFamily="18" charset="0"/>
              </a:rPr>
              <a:t> </a:t>
            </a:r>
          </a:p>
        </p:txBody>
      </p:sp>
      <p:sp>
        <p:nvSpPr>
          <p:cNvPr id="10245" name="AutoShape 4"/>
          <p:cNvSpPr>
            <a:spLocks noChangeArrowheads="1"/>
          </p:cNvSpPr>
          <p:nvPr/>
        </p:nvSpPr>
        <p:spPr bwMode="auto">
          <a:xfrm>
            <a:off x="7451725" y="1916113"/>
            <a:ext cx="1225550" cy="1079500"/>
          </a:xfrm>
          <a:prstGeom prst="downArrow">
            <a:avLst>
              <a:gd name="adj1" fmla="val 50000"/>
              <a:gd name="adj2" fmla="val 25000"/>
            </a:avLst>
          </a:prstGeom>
          <a:solidFill>
            <a:srgbClr val="3366FF"/>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000" u="none">
              <a:latin typeface="Times New Roman" panose="02020603050405020304" pitchFamily="18" charset="0"/>
            </a:endParaRPr>
          </a:p>
        </p:txBody>
      </p:sp>
      <p:sp>
        <p:nvSpPr>
          <p:cNvPr id="10246" name="Rectangle 8"/>
          <p:cNvSpPr>
            <a:spLocks noChangeArrowheads="1"/>
          </p:cNvSpPr>
          <p:nvPr/>
        </p:nvSpPr>
        <p:spPr bwMode="auto">
          <a:xfrm>
            <a:off x="1116013" y="4581525"/>
            <a:ext cx="3311525" cy="720725"/>
          </a:xfrm>
          <a:prstGeom prst="rect">
            <a:avLst/>
          </a:prstGeom>
          <a:solidFill>
            <a:schemeClr val="tx1"/>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u="none">
                <a:solidFill>
                  <a:schemeClr val="bg1"/>
                </a:solidFill>
                <a:latin typeface="Times New Roman" panose="02020603050405020304" pitchFamily="18" charset="0"/>
              </a:rPr>
              <a:t>Utilizzo, in via sussidiaria, di </a:t>
            </a:r>
          </a:p>
          <a:p>
            <a:pPr algn="ctr" eaLnBrk="1" hangingPunct="1">
              <a:spcBef>
                <a:spcPct val="0"/>
              </a:spcBef>
              <a:buFontTx/>
              <a:buNone/>
            </a:pPr>
            <a:r>
              <a:rPr lang="it-IT" altLang="it-IT" sz="1400" b="1" u="none">
                <a:solidFill>
                  <a:schemeClr val="bg1"/>
                </a:solidFill>
                <a:latin typeface="Times New Roman" panose="02020603050405020304" pitchFamily="18" charset="0"/>
              </a:rPr>
              <a:t>Dispositivi di Protezione Individuali</a:t>
            </a:r>
            <a:endParaRPr lang="it-IT" altLang="it-IT" sz="1400" u="none">
              <a:solidFill>
                <a:schemeClr val="bg1"/>
              </a:solidFill>
              <a:latin typeface="Times New Roman" panose="02020603050405020304" pitchFamily="18" charset="0"/>
            </a:endParaRPr>
          </a:p>
        </p:txBody>
      </p:sp>
      <p:sp>
        <p:nvSpPr>
          <p:cNvPr id="10247" name="Rectangle 9"/>
          <p:cNvSpPr>
            <a:spLocks noChangeArrowheads="1"/>
          </p:cNvSpPr>
          <p:nvPr/>
        </p:nvSpPr>
        <p:spPr bwMode="auto">
          <a:xfrm>
            <a:off x="1116013" y="5805488"/>
            <a:ext cx="3311525" cy="720725"/>
          </a:xfrm>
          <a:prstGeom prst="rect">
            <a:avLst/>
          </a:prstGeom>
          <a:solidFill>
            <a:schemeClr val="tx1"/>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u="none">
                <a:solidFill>
                  <a:schemeClr val="bg1"/>
                </a:solidFill>
                <a:latin typeface="Times New Roman" panose="02020603050405020304" pitchFamily="18" charset="0"/>
              </a:rPr>
              <a:t>Sorveglianza Sanitaria</a:t>
            </a:r>
            <a:endParaRPr lang="it-IT" altLang="it-IT" sz="1800" u="none">
              <a:solidFill>
                <a:schemeClr val="bg1"/>
              </a:solidFill>
              <a:latin typeface="Times New Roman" panose="02020603050405020304" pitchFamily="18" charset="0"/>
            </a:endParaRPr>
          </a:p>
        </p:txBody>
      </p:sp>
      <p:sp>
        <p:nvSpPr>
          <p:cNvPr id="10248" name="Oval 10"/>
          <p:cNvSpPr>
            <a:spLocks noChangeArrowheads="1"/>
          </p:cNvSpPr>
          <p:nvPr/>
        </p:nvSpPr>
        <p:spPr bwMode="auto">
          <a:xfrm>
            <a:off x="250825" y="3284538"/>
            <a:ext cx="574675" cy="576262"/>
          </a:xfrm>
          <a:prstGeom prst="ellipse">
            <a:avLst/>
          </a:prstGeom>
          <a:solidFill>
            <a:schemeClr val="tx1"/>
          </a:solidFill>
          <a:ln w="9525">
            <a:solidFill>
              <a:schemeClr val="tx1"/>
            </a:solidFill>
            <a:round/>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u="none">
                <a:solidFill>
                  <a:schemeClr val="bg1"/>
                </a:solidFill>
                <a:latin typeface="Times New Roman" panose="02020603050405020304" pitchFamily="18" charset="0"/>
              </a:rPr>
              <a:t>1</a:t>
            </a:r>
          </a:p>
        </p:txBody>
      </p:sp>
      <p:sp>
        <p:nvSpPr>
          <p:cNvPr id="10249" name="Oval 11"/>
          <p:cNvSpPr>
            <a:spLocks noChangeArrowheads="1"/>
          </p:cNvSpPr>
          <p:nvPr/>
        </p:nvSpPr>
        <p:spPr bwMode="auto">
          <a:xfrm>
            <a:off x="250825" y="4652963"/>
            <a:ext cx="574675" cy="576262"/>
          </a:xfrm>
          <a:prstGeom prst="ellipse">
            <a:avLst/>
          </a:prstGeom>
          <a:solidFill>
            <a:schemeClr val="tx1"/>
          </a:solidFill>
          <a:ln w="9525">
            <a:solidFill>
              <a:schemeClr val="tx1"/>
            </a:solidFill>
            <a:round/>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u="none">
                <a:solidFill>
                  <a:schemeClr val="bg1"/>
                </a:solidFill>
                <a:latin typeface="Times New Roman" panose="02020603050405020304" pitchFamily="18" charset="0"/>
              </a:rPr>
              <a:t>2</a:t>
            </a:r>
          </a:p>
        </p:txBody>
      </p:sp>
      <p:sp>
        <p:nvSpPr>
          <p:cNvPr id="10250" name="Oval 12"/>
          <p:cNvSpPr>
            <a:spLocks noChangeArrowheads="1"/>
          </p:cNvSpPr>
          <p:nvPr/>
        </p:nvSpPr>
        <p:spPr bwMode="auto">
          <a:xfrm>
            <a:off x="250825" y="5734050"/>
            <a:ext cx="574675" cy="576263"/>
          </a:xfrm>
          <a:prstGeom prst="ellipse">
            <a:avLst/>
          </a:prstGeom>
          <a:solidFill>
            <a:schemeClr val="tx1"/>
          </a:solidFill>
          <a:ln w="9525">
            <a:solidFill>
              <a:schemeClr val="tx1"/>
            </a:solidFill>
            <a:round/>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u="none">
                <a:solidFill>
                  <a:schemeClr val="bg1"/>
                </a:solidFill>
                <a:latin typeface="Times New Roman" panose="02020603050405020304" pitchFamily="18" charset="0"/>
              </a:rPr>
              <a:t>3</a:t>
            </a:r>
          </a:p>
        </p:txBody>
      </p:sp>
      <p:sp>
        <p:nvSpPr>
          <p:cNvPr id="10251" name="AutoShape 14"/>
          <p:cNvSpPr>
            <a:spLocks noChangeArrowheads="1"/>
          </p:cNvSpPr>
          <p:nvPr/>
        </p:nvSpPr>
        <p:spPr bwMode="auto">
          <a:xfrm rot="5400000">
            <a:off x="3095625" y="4473576"/>
            <a:ext cx="504825" cy="2159000"/>
          </a:xfrm>
          <a:prstGeom prst="downArrow">
            <a:avLst>
              <a:gd name="adj1" fmla="val 50000"/>
              <a:gd name="adj2" fmla="val 164515"/>
            </a:avLst>
          </a:prstGeom>
          <a:solidFill>
            <a:srgbClr val="3366FF"/>
          </a:solidFill>
          <a:ln w="19050">
            <a:solidFill>
              <a:schemeClr val="tx1"/>
            </a:solidFill>
            <a:miter lim="800000"/>
            <a:headEnd type="none" w="sm" len="sm"/>
            <a:tailEnd type="none" w="sm" len="sm"/>
          </a:ln>
          <a:effectLst>
            <a:outerShdw dist="107763" dir="18900000" algn="ctr" rotWithShape="0">
              <a:srgbClr val="808080">
                <a:alpha val="50000"/>
              </a:srgbClr>
            </a:outerShdw>
          </a:effectLst>
        </p:spPr>
        <p:txBody>
          <a:bodyPr rot="10800000"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200" b="1" u="none">
                <a:latin typeface="Times New Roman" panose="02020603050405020304" pitchFamily="18" charset="0"/>
              </a:rPr>
              <a:t>RISCHIO RESIDUO</a:t>
            </a:r>
            <a:endParaRPr lang="it-IT" altLang="it-IT" sz="1200" u="none">
              <a:latin typeface="Times New Roman" panose="02020603050405020304" pitchFamily="18" charset="0"/>
            </a:endParaRPr>
          </a:p>
        </p:txBody>
      </p:sp>
      <p:sp>
        <p:nvSpPr>
          <p:cNvPr id="10252" name="AutoShape 16"/>
          <p:cNvSpPr>
            <a:spLocks noChangeArrowheads="1"/>
          </p:cNvSpPr>
          <p:nvPr/>
        </p:nvSpPr>
        <p:spPr bwMode="auto">
          <a:xfrm>
            <a:off x="1042988" y="3789363"/>
            <a:ext cx="503237" cy="647700"/>
          </a:xfrm>
          <a:prstGeom prst="downArrow">
            <a:avLst>
              <a:gd name="adj1" fmla="val 50000"/>
              <a:gd name="adj2" fmla="val 25050"/>
            </a:avLst>
          </a:prstGeom>
          <a:solidFill>
            <a:srgbClr val="3366FF"/>
          </a:solidFill>
          <a:ln w="2857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000" u="none">
              <a:latin typeface="Times New Roman" panose="02020603050405020304" pitchFamily="18" charset="0"/>
            </a:endParaRPr>
          </a:p>
        </p:txBody>
      </p:sp>
      <p:sp>
        <p:nvSpPr>
          <p:cNvPr id="10253" name="AutoShape 16"/>
          <p:cNvSpPr>
            <a:spLocks noChangeArrowheads="1"/>
          </p:cNvSpPr>
          <p:nvPr/>
        </p:nvSpPr>
        <p:spPr bwMode="auto">
          <a:xfrm>
            <a:off x="1042988" y="5300663"/>
            <a:ext cx="503237" cy="649287"/>
          </a:xfrm>
          <a:prstGeom prst="downArrow">
            <a:avLst>
              <a:gd name="adj1" fmla="val 50000"/>
              <a:gd name="adj2" fmla="val 25052"/>
            </a:avLst>
          </a:prstGeom>
          <a:solidFill>
            <a:srgbClr val="3366FF"/>
          </a:solidFill>
          <a:ln w="2857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000" u="none">
              <a:latin typeface="Times New Roman" panose="02020603050405020304" pitchFamily="18" charset="0"/>
            </a:endParaRPr>
          </a:p>
        </p:txBody>
      </p:sp>
      <p:sp>
        <p:nvSpPr>
          <p:cNvPr id="10254" name="Rectangle 7"/>
          <p:cNvSpPr>
            <a:spLocks noChangeArrowheads="1"/>
          </p:cNvSpPr>
          <p:nvPr/>
        </p:nvSpPr>
        <p:spPr bwMode="auto">
          <a:xfrm>
            <a:off x="7524750" y="3716338"/>
            <a:ext cx="1150938" cy="865187"/>
          </a:xfrm>
          <a:prstGeom prst="rect">
            <a:avLst/>
          </a:prstGeom>
          <a:solidFill>
            <a:schemeClr val="tx1"/>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u="none">
                <a:solidFill>
                  <a:schemeClr val="bg1"/>
                </a:solidFill>
                <a:latin typeface="Times New Roman" panose="02020603050405020304" pitchFamily="18" charset="0"/>
              </a:rPr>
              <a:t>RSPP</a:t>
            </a:r>
            <a:endParaRPr lang="it-IT" altLang="it-IT" sz="1800" u="none">
              <a:solidFill>
                <a:schemeClr val="bg1"/>
              </a:solidFill>
              <a:latin typeface="Times New Roman" panose="02020603050405020304" pitchFamily="18" charset="0"/>
            </a:endParaRPr>
          </a:p>
        </p:txBody>
      </p:sp>
      <p:sp>
        <p:nvSpPr>
          <p:cNvPr id="23" name="Callout con freccia a destra 22"/>
          <p:cNvSpPr/>
          <p:nvPr/>
        </p:nvSpPr>
        <p:spPr bwMode="auto">
          <a:xfrm>
            <a:off x="4572000" y="2996952"/>
            <a:ext cx="3096344" cy="2304256"/>
          </a:xfrm>
          <a:prstGeom prst="rightArrowCallout">
            <a:avLst>
              <a:gd name="adj1" fmla="val 30005"/>
              <a:gd name="adj2" fmla="val 25000"/>
              <a:gd name="adj3" fmla="val 25000"/>
              <a:gd name="adj4" fmla="val 64977"/>
            </a:avLst>
          </a:prstGeom>
          <a:solidFill>
            <a:schemeClr val="tx1"/>
          </a:solidFill>
          <a:ln w="9525"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B/>
          </a:sp3d>
        </p:spPr>
        <p:txBody>
          <a:bodyPr/>
          <a:lstStyle/>
          <a:p>
            <a:pPr algn="ctr">
              <a:defRPr/>
            </a:pPr>
            <a:endParaRPr lang="it-IT" b="1" u="none" dirty="0">
              <a:solidFill>
                <a:schemeClr val="hlink"/>
              </a:solidFill>
              <a:latin typeface="Times New Roman" pitchFamily="18" charset="0"/>
              <a:cs typeface="Arial" charset="0"/>
            </a:endParaRPr>
          </a:p>
          <a:p>
            <a:pPr algn="ctr">
              <a:defRPr/>
            </a:pPr>
            <a:endParaRPr lang="it-IT" b="1" u="none" dirty="0">
              <a:solidFill>
                <a:schemeClr val="hlink"/>
              </a:solidFill>
              <a:latin typeface="Times New Roman" pitchFamily="18" charset="0"/>
              <a:cs typeface="Arial" charset="0"/>
            </a:endParaRPr>
          </a:p>
          <a:p>
            <a:pPr algn="ctr">
              <a:defRPr/>
            </a:pPr>
            <a:endParaRPr lang="it-IT" b="1" u="none" dirty="0">
              <a:solidFill>
                <a:schemeClr val="hlink"/>
              </a:solidFill>
              <a:latin typeface="Times New Roman" pitchFamily="18" charset="0"/>
              <a:cs typeface="Arial" charset="0"/>
            </a:endParaRPr>
          </a:p>
          <a:p>
            <a:pPr algn="ctr">
              <a:defRPr/>
            </a:pPr>
            <a:r>
              <a:rPr lang="it-IT" b="1" u="none" dirty="0">
                <a:solidFill>
                  <a:schemeClr val="bg1"/>
                </a:solidFill>
                <a:latin typeface="Times New Roman" pitchFamily="18" charset="0"/>
                <a:cs typeface="Arial" charset="0"/>
              </a:rPr>
              <a:t>PREVENZIONE</a:t>
            </a:r>
          </a:p>
          <a:p>
            <a:pPr algn="ctr">
              <a:defRPr/>
            </a:pPr>
            <a:r>
              <a:rPr lang="it-IT" b="1" u="none" dirty="0">
                <a:solidFill>
                  <a:schemeClr val="bg1"/>
                </a:solidFill>
                <a:latin typeface="Times New Roman" pitchFamily="18" charset="0"/>
                <a:cs typeface="Arial" charset="0"/>
              </a:rPr>
              <a:t>PRIMARIA</a:t>
            </a:r>
            <a:endParaRPr lang="it-IT" u="none" dirty="0">
              <a:solidFill>
                <a:schemeClr val="bg1"/>
              </a:solidFill>
              <a:latin typeface="Times New Roman" pitchFamily="18" charset="0"/>
              <a:cs typeface="Arial" charset="0"/>
            </a:endParaRPr>
          </a:p>
        </p:txBody>
      </p:sp>
      <p:sp>
        <p:nvSpPr>
          <p:cNvPr id="10258" name="Rectangle 7"/>
          <p:cNvSpPr>
            <a:spLocks noChangeArrowheads="1"/>
          </p:cNvSpPr>
          <p:nvPr/>
        </p:nvSpPr>
        <p:spPr bwMode="auto">
          <a:xfrm>
            <a:off x="7524750" y="5805488"/>
            <a:ext cx="1390650" cy="719137"/>
          </a:xfrm>
          <a:prstGeom prst="rect">
            <a:avLst/>
          </a:prstGeom>
          <a:solidFill>
            <a:schemeClr val="tx1"/>
          </a:solidFill>
          <a:ln w="9525">
            <a:solidFill>
              <a:schemeClr val="tx1"/>
            </a:solidFill>
            <a:miter lim="800000"/>
            <a:headEnd type="none" w="sm" len="sm"/>
            <a:tailEnd type="none" w="sm" len="sm"/>
          </a:ln>
          <a:effectLst>
            <a:outerShdw dist="107763" dir="18900000" algn="ctr" rotWithShape="0">
              <a:srgbClr val="808080">
                <a:alpha val="50000"/>
              </a:srgbClr>
            </a:outerShdw>
          </a:effec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u="none">
                <a:solidFill>
                  <a:schemeClr val="bg1"/>
                </a:solidFill>
                <a:latin typeface="Times New Roman" panose="02020603050405020304" pitchFamily="18" charset="0"/>
              </a:rPr>
              <a:t>MEDICO</a:t>
            </a:r>
          </a:p>
          <a:p>
            <a:pPr algn="ctr" eaLnBrk="1" hangingPunct="1">
              <a:spcBef>
                <a:spcPct val="0"/>
              </a:spcBef>
              <a:buFontTx/>
              <a:buNone/>
            </a:pPr>
            <a:r>
              <a:rPr lang="it-IT" altLang="it-IT" sz="1400" b="1" u="none">
                <a:solidFill>
                  <a:schemeClr val="bg1"/>
                </a:solidFill>
                <a:latin typeface="Times New Roman" panose="02020603050405020304" pitchFamily="18" charset="0"/>
              </a:rPr>
              <a:t>COMPETENTE</a:t>
            </a:r>
            <a:endParaRPr lang="it-IT" altLang="it-IT" sz="1400" u="none">
              <a:solidFill>
                <a:schemeClr val="bg1"/>
              </a:solidFill>
              <a:latin typeface="Times New Roman" panose="02020603050405020304" pitchFamily="18" charset="0"/>
            </a:endParaRPr>
          </a:p>
        </p:txBody>
      </p:sp>
      <p:sp>
        <p:nvSpPr>
          <p:cNvPr id="24" name="Callout con freccia a destra 23"/>
          <p:cNvSpPr/>
          <p:nvPr/>
        </p:nvSpPr>
        <p:spPr bwMode="auto">
          <a:xfrm>
            <a:off x="4572000" y="5877272"/>
            <a:ext cx="3096344" cy="576064"/>
          </a:xfrm>
          <a:prstGeom prst="rightArrowCallout">
            <a:avLst>
              <a:gd name="adj1" fmla="val 30005"/>
              <a:gd name="adj2" fmla="val 36440"/>
              <a:gd name="adj3" fmla="val 93641"/>
              <a:gd name="adj4" fmla="val 63381"/>
            </a:avLst>
          </a:prstGeom>
          <a:solidFill>
            <a:schemeClr val="tx1"/>
          </a:solidFill>
          <a:ln w="9525"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B/>
          </a:sp3d>
        </p:spPr>
        <p:txBody>
          <a:bodyPr/>
          <a:lstStyle/>
          <a:p>
            <a:pPr algn="ctr">
              <a:defRPr/>
            </a:pPr>
            <a:r>
              <a:rPr lang="it-IT" sz="1600" b="1" u="none" dirty="0">
                <a:solidFill>
                  <a:schemeClr val="bg1"/>
                </a:solidFill>
                <a:latin typeface="Times New Roman" pitchFamily="18" charset="0"/>
                <a:cs typeface="Arial" charset="0"/>
              </a:rPr>
              <a:t>PREVENZIONE</a:t>
            </a:r>
          </a:p>
          <a:p>
            <a:pPr algn="ctr">
              <a:defRPr/>
            </a:pPr>
            <a:r>
              <a:rPr lang="it-IT" sz="1600" b="1" u="none" dirty="0">
                <a:solidFill>
                  <a:schemeClr val="bg1"/>
                </a:solidFill>
                <a:latin typeface="Times New Roman" pitchFamily="18" charset="0"/>
                <a:cs typeface="Arial" charset="0"/>
              </a:rPr>
              <a:t>SECONDARIA</a:t>
            </a:r>
            <a:endParaRPr lang="it-IT" sz="1600" u="none" dirty="0">
              <a:solidFill>
                <a:schemeClr val="bg1"/>
              </a:solidFill>
              <a:latin typeface="Times New Roman" pitchFamily="18" charset="0"/>
              <a:cs typeface="Arial" charset="0"/>
            </a:endParaRPr>
          </a:p>
        </p:txBody>
      </p:sp>
      <p:sp>
        <p:nvSpPr>
          <p:cNvPr id="10262" name="AutoShape 13"/>
          <p:cNvSpPr>
            <a:spLocks noChangeArrowheads="1"/>
          </p:cNvSpPr>
          <p:nvPr/>
        </p:nvSpPr>
        <p:spPr bwMode="auto">
          <a:xfrm rot="5400000">
            <a:off x="3059113" y="3214688"/>
            <a:ext cx="577850" cy="2159000"/>
          </a:xfrm>
          <a:prstGeom prst="downArrow">
            <a:avLst>
              <a:gd name="adj1" fmla="val 40343"/>
              <a:gd name="adj2" fmla="val 141546"/>
            </a:avLst>
          </a:prstGeom>
          <a:solidFill>
            <a:srgbClr val="3366FF"/>
          </a:solidFill>
          <a:ln w="19050">
            <a:solidFill>
              <a:schemeClr val="tx1"/>
            </a:solidFill>
            <a:miter lim="800000"/>
            <a:headEnd type="none" w="sm" len="sm"/>
            <a:tailEnd type="none" w="sm" len="sm"/>
          </a:ln>
          <a:effectLst>
            <a:outerShdw dist="107763" dir="18900000" algn="ctr" rotWithShape="0">
              <a:srgbClr val="808080">
                <a:alpha val="50000"/>
              </a:srgbClr>
            </a:outerShdw>
          </a:effectLst>
        </p:spPr>
        <p:txBody>
          <a:bodyPr rot="10800000"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200" b="1" u="none">
                <a:latin typeface="Times New Roman" panose="02020603050405020304" pitchFamily="18" charset="0"/>
              </a:rPr>
              <a:t>RESIDUO DI RISCHIO</a:t>
            </a:r>
          </a:p>
        </p:txBody>
      </p:sp>
    </p:spTree>
    <p:extLst>
      <p:ext uri="{BB962C8B-B14F-4D97-AF65-F5344CB8AC3E}">
        <p14:creationId xmlns:p14="http://schemas.microsoft.com/office/powerpoint/2010/main" val="30112729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277813"/>
            <a:ext cx="7772400" cy="847725"/>
          </a:xfrm>
        </p:spPr>
        <p:txBody>
          <a:bodyPr/>
          <a:lstStyle/>
          <a:p>
            <a:pPr eaLnBrk="1" hangingPunct="1"/>
            <a:r>
              <a:rPr lang="it-IT" altLang="it-IT" sz="1200" b="1" smtClean="0"/>
              <a:t> </a:t>
            </a:r>
            <a:r>
              <a:rPr lang="it-IT" altLang="it-IT" sz="2900" b="1" smtClean="0"/>
              <a:t/>
            </a:r>
            <a:br>
              <a:rPr lang="it-IT" altLang="it-IT" sz="2900" b="1" smtClean="0"/>
            </a:br>
            <a:endParaRPr lang="it-IT" altLang="it-IT" sz="1600" smtClean="0"/>
          </a:p>
        </p:txBody>
      </p:sp>
      <p:sp>
        <p:nvSpPr>
          <p:cNvPr id="11267" name="Rectangle 3"/>
          <p:cNvSpPr>
            <a:spLocks noGrp="1" noChangeArrowheads="1"/>
          </p:cNvSpPr>
          <p:nvPr>
            <p:ph type="body" idx="1"/>
          </p:nvPr>
        </p:nvSpPr>
        <p:spPr>
          <a:xfrm>
            <a:off x="684213" y="404813"/>
            <a:ext cx="7993062" cy="5327650"/>
          </a:xfrm>
        </p:spPr>
        <p:txBody>
          <a:bodyPr>
            <a:normAutofit lnSpcReduction="10000"/>
          </a:bodyPr>
          <a:lstStyle/>
          <a:p>
            <a:pPr marL="381000" indent="-381000" eaLnBrk="1" hangingPunct="1">
              <a:lnSpc>
                <a:spcPct val="80000"/>
              </a:lnSpc>
            </a:pPr>
            <a:endParaRPr lang="it-IT" altLang="it-IT" sz="2400" smtClean="0">
              <a:latin typeface="Arial Unicode MS" pitchFamily="34" charset="-128"/>
            </a:endParaRPr>
          </a:p>
          <a:p>
            <a:pPr marL="381000" indent="-381000" eaLnBrk="1" hangingPunct="1">
              <a:lnSpc>
                <a:spcPct val="80000"/>
              </a:lnSpc>
            </a:pPr>
            <a:r>
              <a:rPr lang="it-IT" altLang="it-IT" sz="2000" b="1" smtClean="0">
                <a:solidFill>
                  <a:schemeClr val="hlink"/>
                </a:solidFill>
                <a:latin typeface="Arial Unicode MS" pitchFamily="34" charset="-128"/>
              </a:rPr>
              <a:t>La sorveglianza sanitaria  è  l’insieme degli atti medici</a:t>
            </a:r>
            <a:r>
              <a:rPr lang="it-IT" altLang="it-IT" sz="2000" smtClean="0">
                <a:latin typeface="Arial Unicode MS" pitchFamily="34" charset="-128"/>
              </a:rPr>
              <a:t>  eseguiti in sinergia con provvedimenti tecnici, finalizzati alla tutela dello stato di salute e sicurezza dei lavoratori,  e  viene eseguita  sulla base della conoscenza  precostituita  di  </a:t>
            </a:r>
          </a:p>
          <a:p>
            <a:pPr marL="381000" indent="-381000" eaLnBrk="1" hangingPunct="1">
              <a:lnSpc>
                <a:spcPct val="80000"/>
              </a:lnSpc>
              <a:buFont typeface="Wingdings" panose="05000000000000000000" pitchFamily="2" charset="2"/>
              <a:buNone/>
            </a:pPr>
            <a:r>
              <a:rPr lang="it-IT" altLang="it-IT" sz="2000" smtClean="0">
                <a:latin typeface="Arial Unicode MS" pitchFamily="34" charset="-128"/>
              </a:rPr>
              <a:t>		</a:t>
            </a:r>
            <a:r>
              <a:rPr lang="it-IT" altLang="it-IT" sz="2000" b="1" smtClean="0">
                <a:latin typeface="Arial Unicode MS" pitchFamily="34" charset="-128"/>
              </a:rPr>
              <a:t>A</a:t>
            </a:r>
            <a:r>
              <a:rPr lang="it-IT" altLang="it-IT" sz="2000" smtClean="0">
                <a:latin typeface="Arial Unicode MS" pitchFamily="34" charset="-128"/>
              </a:rPr>
              <a:t>mbiente di lavoro</a:t>
            </a:r>
          </a:p>
          <a:p>
            <a:pPr marL="381000" indent="-381000" eaLnBrk="1" hangingPunct="1">
              <a:lnSpc>
                <a:spcPct val="80000"/>
              </a:lnSpc>
              <a:buFont typeface="Wingdings" panose="05000000000000000000" pitchFamily="2" charset="2"/>
              <a:buNone/>
            </a:pPr>
            <a:r>
              <a:rPr lang="it-IT" altLang="it-IT" sz="2000" smtClean="0">
                <a:latin typeface="Arial Unicode MS" pitchFamily="34" charset="-128"/>
              </a:rPr>
              <a:t>    		</a:t>
            </a:r>
            <a:r>
              <a:rPr lang="it-IT" altLang="it-IT" sz="2000" b="1" smtClean="0">
                <a:latin typeface="Arial Unicode MS" pitchFamily="34" charset="-128"/>
              </a:rPr>
              <a:t>F</a:t>
            </a:r>
            <a:r>
              <a:rPr lang="it-IT" altLang="it-IT" sz="2000" smtClean="0">
                <a:latin typeface="Arial Unicode MS" pitchFamily="34" charset="-128"/>
              </a:rPr>
              <a:t>attori di rischio professionali </a:t>
            </a:r>
          </a:p>
          <a:p>
            <a:pPr marL="381000" indent="-381000" eaLnBrk="1" hangingPunct="1">
              <a:lnSpc>
                <a:spcPct val="80000"/>
              </a:lnSpc>
              <a:buFont typeface="Wingdings" panose="05000000000000000000" pitchFamily="2" charset="2"/>
              <a:buNone/>
            </a:pPr>
            <a:r>
              <a:rPr lang="it-IT" altLang="it-IT" sz="2000" smtClean="0">
                <a:latin typeface="Arial Unicode MS" pitchFamily="34" charset="-128"/>
              </a:rPr>
              <a:t>    		</a:t>
            </a:r>
            <a:r>
              <a:rPr lang="it-IT" altLang="it-IT" sz="2000" b="1" u="sng" smtClean="0">
                <a:latin typeface="Arial Unicode MS" pitchFamily="34" charset="-128"/>
              </a:rPr>
              <a:t>M</a:t>
            </a:r>
            <a:r>
              <a:rPr lang="it-IT" altLang="it-IT" sz="2000" u="sng" smtClean="0">
                <a:latin typeface="Arial Unicode MS" pitchFamily="34" charset="-128"/>
              </a:rPr>
              <a:t>odalità di svolgimento dell’attività lavorativa</a:t>
            </a:r>
            <a:r>
              <a:rPr lang="it-IT" altLang="it-IT" sz="2000" smtClean="0">
                <a:latin typeface="Arial Unicode MS" pitchFamily="34" charset="-128"/>
              </a:rPr>
              <a:t> </a:t>
            </a:r>
            <a:r>
              <a:rPr lang="it-IT" altLang="it-IT" sz="2000" b="1" smtClean="0">
                <a:solidFill>
                  <a:srgbClr val="FF3300"/>
                </a:solidFill>
                <a:latin typeface="Arial Unicode MS" pitchFamily="34" charset="-128"/>
              </a:rPr>
              <a:t>(Art.2 / m)</a:t>
            </a:r>
          </a:p>
          <a:p>
            <a:pPr marL="381000" indent="-381000" eaLnBrk="1" hangingPunct="1">
              <a:lnSpc>
                <a:spcPct val="80000"/>
              </a:lnSpc>
              <a:buFont typeface="Wingdings" panose="05000000000000000000" pitchFamily="2" charset="2"/>
              <a:buNone/>
            </a:pPr>
            <a:r>
              <a:rPr lang="it-IT" altLang="it-IT" sz="1800" smtClean="0">
                <a:latin typeface="Arial Unicode MS" pitchFamily="34" charset="-128"/>
              </a:rPr>
              <a:t>	</a:t>
            </a:r>
          </a:p>
          <a:p>
            <a:pPr marL="381000" indent="-381000" eaLnBrk="1" hangingPunct="1">
              <a:lnSpc>
                <a:spcPct val="80000"/>
              </a:lnSpc>
              <a:buFont typeface="Wingdings" panose="05000000000000000000" pitchFamily="2" charset="2"/>
              <a:buNone/>
            </a:pPr>
            <a:r>
              <a:rPr lang="it-IT" altLang="it-IT" sz="1800" smtClean="0">
                <a:latin typeface="Arial Unicode MS" pitchFamily="34" charset="-128"/>
              </a:rPr>
              <a:t>	</a:t>
            </a:r>
            <a:r>
              <a:rPr lang="it-IT" altLang="it-IT" sz="2000" smtClean="0">
                <a:latin typeface="Arial Unicode MS" pitchFamily="34" charset="-128"/>
              </a:rPr>
              <a:t>viene svolta  secondo </a:t>
            </a:r>
            <a:r>
              <a:rPr lang="it-IT" altLang="it-IT" sz="2000" b="1" smtClean="0">
                <a:solidFill>
                  <a:schemeClr val="hlink"/>
                </a:solidFill>
                <a:latin typeface="Arial Unicode MS" pitchFamily="34" charset="-128"/>
              </a:rPr>
              <a:t>Protocolli sanitari</a:t>
            </a:r>
            <a:r>
              <a:rPr lang="it-IT" altLang="it-IT" sz="2000" smtClean="0">
                <a:latin typeface="Arial Unicode MS" pitchFamily="34" charset="-128"/>
              </a:rPr>
              <a:t> definiti in funzione dei rischi specifici e secondo gli indirizzi scientifici via via validati .</a:t>
            </a:r>
          </a:p>
          <a:p>
            <a:pPr marL="381000" indent="-381000" eaLnBrk="1" hangingPunct="1">
              <a:lnSpc>
                <a:spcPct val="80000"/>
              </a:lnSpc>
              <a:buFont typeface="Wingdings" panose="05000000000000000000" pitchFamily="2" charset="2"/>
              <a:buNone/>
            </a:pPr>
            <a:endParaRPr lang="it-IT" altLang="it-IT" sz="2000" smtClean="0">
              <a:latin typeface="Arial Unicode MS" pitchFamily="34" charset="-128"/>
            </a:endParaRPr>
          </a:p>
          <a:p>
            <a:pPr marL="381000" indent="-381000" eaLnBrk="1" hangingPunct="1">
              <a:lnSpc>
                <a:spcPct val="80000"/>
              </a:lnSpc>
              <a:buFont typeface="Wingdings" panose="05000000000000000000" pitchFamily="2" charset="2"/>
              <a:buNone/>
            </a:pPr>
            <a:r>
              <a:rPr lang="it-IT" altLang="it-IT" sz="1800" smtClean="0">
                <a:solidFill>
                  <a:srgbClr val="0033CC"/>
                </a:solidFill>
                <a:latin typeface="Arial Unicode MS" pitchFamily="34" charset="-128"/>
              </a:rPr>
              <a:t> </a:t>
            </a:r>
            <a:r>
              <a:rPr lang="it-IT" altLang="it-IT" sz="1600" smtClean="0">
                <a:solidFill>
                  <a:srgbClr val="0033CC"/>
                </a:solidFill>
                <a:latin typeface="Arial Unicode MS" pitchFamily="34" charset="-128"/>
              </a:rPr>
              <a:t>La prima normativa di riferimento  che ha raggruppato una serie di interventi legislativi precedenti e separati  mirati a tematiche specifiche  è stato il </a:t>
            </a:r>
            <a:r>
              <a:rPr lang="it-IT" altLang="it-IT" sz="1600" smtClean="0">
                <a:solidFill>
                  <a:srgbClr val="FF0000"/>
                </a:solidFill>
                <a:latin typeface="Arial Unicode MS" pitchFamily="34" charset="-128"/>
              </a:rPr>
              <a:t>D.Lgs 626/1994 </a:t>
            </a:r>
            <a:r>
              <a:rPr lang="it-IT" altLang="it-IT" sz="1600" smtClean="0">
                <a:solidFill>
                  <a:srgbClr val="0066FF"/>
                </a:solidFill>
                <a:latin typeface="Arial Unicode MS" pitchFamily="34" charset="-128"/>
              </a:rPr>
              <a:t>a sua volta successivamente  modificato.</a:t>
            </a:r>
          </a:p>
          <a:p>
            <a:pPr marL="381000" indent="-381000" eaLnBrk="1" hangingPunct="1">
              <a:lnSpc>
                <a:spcPct val="80000"/>
              </a:lnSpc>
              <a:buFont typeface="Wingdings" panose="05000000000000000000" pitchFamily="2" charset="2"/>
              <a:buNone/>
            </a:pPr>
            <a:r>
              <a:rPr lang="it-IT" altLang="it-IT" sz="1600" smtClean="0">
                <a:solidFill>
                  <a:srgbClr val="0066FF"/>
                </a:solidFill>
                <a:latin typeface="Arial Unicode MS" pitchFamily="34" charset="-128"/>
              </a:rPr>
              <a:t> </a:t>
            </a:r>
            <a:r>
              <a:rPr lang="it-IT" altLang="it-IT" sz="1600" smtClean="0">
                <a:solidFill>
                  <a:srgbClr val="0033CC"/>
                </a:solidFill>
                <a:latin typeface="Arial Unicode MS" pitchFamily="34" charset="-128"/>
              </a:rPr>
              <a:t>L’attuale normativa è il</a:t>
            </a:r>
            <a:r>
              <a:rPr lang="it-IT" altLang="it-IT" sz="1600" smtClean="0">
                <a:latin typeface="Arial Unicode MS" pitchFamily="34" charset="-128"/>
              </a:rPr>
              <a:t> </a:t>
            </a:r>
            <a:r>
              <a:rPr lang="it-IT" altLang="it-IT" sz="1600" b="1" smtClean="0">
                <a:solidFill>
                  <a:srgbClr val="FF0000"/>
                </a:solidFill>
                <a:latin typeface="Arial Unicode MS" pitchFamily="34" charset="-128"/>
              </a:rPr>
              <a:t>D.Lgs  </a:t>
            </a:r>
            <a:r>
              <a:rPr lang="it-IT" altLang="it-IT" sz="1600" b="1" smtClean="0">
                <a:solidFill>
                  <a:srgbClr val="FF0000"/>
                </a:solidFill>
              </a:rPr>
              <a:t>9 aprile 2008, n. 81 </a:t>
            </a:r>
            <a:r>
              <a:rPr lang="it-IT" altLang="it-IT" sz="1600" smtClean="0"/>
              <a:t>che ripercorre l’mpianto del 626  e a sua volta è stato </a:t>
            </a:r>
            <a:r>
              <a:rPr lang="it-IT" altLang="it-IT" sz="1600" b="1" smtClean="0">
                <a:solidFill>
                  <a:srgbClr val="FF0000"/>
                </a:solidFill>
                <a:latin typeface="Arial Unicode MS" pitchFamily="34" charset="-128"/>
              </a:rPr>
              <a:t> </a:t>
            </a:r>
            <a:r>
              <a:rPr lang="it-IT" altLang="it-IT" sz="1600" smtClean="0">
                <a:solidFill>
                  <a:srgbClr val="0033CC"/>
                </a:solidFill>
                <a:latin typeface="Arial Unicode MS" pitchFamily="34" charset="-128"/>
              </a:rPr>
              <a:t>integrato e corretto dal</a:t>
            </a:r>
            <a:r>
              <a:rPr lang="it-IT" altLang="it-IT" sz="1800" smtClean="0">
                <a:solidFill>
                  <a:srgbClr val="0033CC"/>
                </a:solidFill>
                <a:latin typeface="Arial Unicode MS" pitchFamily="34" charset="-128"/>
              </a:rPr>
              <a:t> </a:t>
            </a:r>
            <a:r>
              <a:rPr lang="pt-BR" altLang="it-IT" sz="1600" b="1" smtClean="0">
                <a:solidFill>
                  <a:srgbClr val="FF0000"/>
                </a:solidFill>
              </a:rPr>
              <a:t>D.lgs 3 agosto 2009 , n. 106 </a:t>
            </a:r>
            <a:r>
              <a:rPr lang="pt-BR" altLang="it-IT" sz="1600" smtClean="0">
                <a:solidFill>
                  <a:srgbClr val="FF0000"/>
                </a:solidFill>
              </a:rPr>
              <a:t>.</a:t>
            </a:r>
            <a:endParaRPr lang="it-IT" altLang="it-IT" sz="1600" smtClean="0">
              <a:solidFill>
                <a:srgbClr val="FF0000"/>
              </a:solidFill>
              <a:latin typeface="Arial Unicode MS" pitchFamily="34" charset="-128"/>
            </a:endParaRPr>
          </a:p>
          <a:p>
            <a:pPr marL="381000" indent="-381000" eaLnBrk="1" hangingPunct="1">
              <a:lnSpc>
                <a:spcPct val="80000"/>
              </a:lnSpc>
              <a:buFont typeface="Wingdings" panose="05000000000000000000" pitchFamily="2" charset="2"/>
              <a:buNone/>
            </a:pPr>
            <a:endParaRPr lang="it-IT" altLang="it-IT" sz="2000" smtClean="0">
              <a:latin typeface="Arial Unicode MS" pitchFamily="34" charset="-128"/>
            </a:endParaRPr>
          </a:p>
          <a:p>
            <a:pPr marL="381000" indent="-381000" eaLnBrk="1" hangingPunct="1">
              <a:lnSpc>
                <a:spcPct val="80000"/>
              </a:lnSpc>
              <a:buFont typeface="Wingdings" panose="05000000000000000000" pitchFamily="2" charset="2"/>
              <a:buNone/>
            </a:pPr>
            <a:r>
              <a:rPr lang="it-IT" altLang="it-IT" sz="1800" smtClean="0">
                <a:latin typeface="Arial Unicode MS" pitchFamily="34" charset="-128"/>
              </a:rPr>
              <a:t>	</a:t>
            </a:r>
            <a:r>
              <a:rPr lang="it-IT" altLang="it-IT" sz="1800" smtClean="0">
                <a:solidFill>
                  <a:srgbClr val="C00000"/>
                </a:solidFill>
              </a:rPr>
              <a:t>. </a:t>
            </a:r>
          </a:p>
          <a:p>
            <a:pPr marL="381000" indent="-381000" eaLnBrk="1" hangingPunct="1">
              <a:lnSpc>
                <a:spcPct val="80000"/>
              </a:lnSpc>
              <a:buFont typeface="Wingdings" panose="05000000000000000000" pitchFamily="2" charset="2"/>
              <a:buNone/>
            </a:pPr>
            <a:r>
              <a:rPr lang="it-IT" altLang="it-IT" sz="1800" smtClean="0"/>
              <a:t>                                    </a:t>
            </a:r>
            <a:endParaRPr lang="it-IT" altLang="it-IT" sz="1800" smtClean="0">
              <a:solidFill>
                <a:srgbClr val="FF3300"/>
              </a:solidFill>
            </a:endParaRPr>
          </a:p>
          <a:p>
            <a:pPr marL="381000" indent="-381000" eaLnBrk="1" hangingPunct="1">
              <a:lnSpc>
                <a:spcPct val="80000"/>
              </a:lnSpc>
              <a:buFont typeface="Wingdings" panose="05000000000000000000" pitchFamily="2" charset="2"/>
              <a:buNone/>
            </a:pPr>
            <a:endParaRPr lang="it-IT" altLang="it-IT" sz="1800" smtClean="0">
              <a:solidFill>
                <a:srgbClr val="FF3300"/>
              </a:solidFill>
            </a:endParaRPr>
          </a:p>
          <a:p>
            <a:pPr marL="381000" indent="-381000" eaLnBrk="1" hangingPunct="1">
              <a:lnSpc>
                <a:spcPct val="80000"/>
              </a:lnSpc>
              <a:buFont typeface="Wingdings" panose="05000000000000000000" pitchFamily="2" charset="2"/>
              <a:buNone/>
            </a:pPr>
            <a:endParaRPr lang="it-IT" altLang="it-IT" sz="2000" b="1" smtClean="0">
              <a:solidFill>
                <a:srgbClr val="FF3300"/>
              </a:solidFill>
              <a:latin typeface="Arial Unicode MS" pitchFamily="34" charset="-128"/>
            </a:endParaRPr>
          </a:p>
          <a:p>
            <a:pPr marL="381000" indent="-381000" eaLnBrk="1" hangingPunct="1">
              <a:lnSpc>
                <a:spcPct val="80000"/>
              </a:lnSpc>
              <a:buFont typeface="Wingdings" panose="05000000000000000000" pitchFamily="2" charset="2"/>
              <a:buNone/>
            </a:pPr>
            <a:endParaRPr lang="it-IT" altLang="it-IT" sz="2000" b="1" smtClean="0">
              <a:solidFill>
                <a:srgbClr val="FF3300"/>
              </a:solidFill>
              <a:latin typeface="Arial Unicode MS" pitchFamily="34" charset="-128"/>
            </a:endParaRPr>
          </a:p>
        </p:txBody>
      </p:sp>
      <p:pic>
        <p:nvPicPr>
          <p:cNvPr id="11268"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0664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260350"/>
            <a:ext cx="8147050" cy="774700"/>
          </a:xfrm>
        </p:spPr>
        <p:txBody>
          <a:bodyPr/>
          <a:lstStyle/>
          <a:p>
            <a:pPr marL="609600" indent="-609600" eaLnBrk="1" hangingPunct="1">
              <a:lnSpc>
                <a:spcPct val="80000"/>
              </a:lnSpc>
              <a:buFont typeface="Wingdings" panose="05000000000000000000" pitchFamily="2" charset="2"/>
              <a:buNone/>
            </a:pPr>
            <a:r>
              <a:rPr lang="it-IT" altLang="it-IT" sz="2400" b="1" smtClean="0">
                <a:solidFill>
                  <a:schemeClr val="tx1"/>
                </a:solidFill>
                <a:latin typeface="Arial Unicode MS" pitchFamily="34" charset="-128"/>
              </a:rPr>
              <a:t>     LA SORVEGLIANZA SANITARIA  </a:t>
            </a:r>
            <a:r>
              <a:rPr lang="it-IT" altLang="it-IT" sz="1600" b="1" smtClean="0">
                <a:solidFill>
                  <a:schemeClr val="tx1"/>
                </a:solidFill>
                <a:latin typeface="Arial Unicode MS" pitchFamily="34" charset="-128"/>
              </a:rPr>
              <a:t> </a:t>
            </a:r>
            <a:r>
              <a:rPr lang="it-IT" altLang="it-IT" sz="1800" b="1" smtClean="0">
                <a:solidFill>
                  <a:schemeClr val="tx1"/>
                </a:solidFill>
                <a:latin typeface="Arial Unicode MS" pitchFamily="34" charset="-128"/>
              </a:rPr>
              <a:t/>
            </a:r>
            <a:br>
              <a:rPr lang="it-IT" altLang="it-IT" sz="1800" b="1" smtClean="0">
                <a:solidFill>
                  <a:schemeClr val="tx1"/>
                </a:solidFill>
                <a:latin typeface="Arial Unicode MS" pitchFamily="34" charset="-128"/>
              </a:rPr>
            </a:br>
            <a:r>
              <a:rPr lang="it-IT" altLang="it-IT" sz="2000" b="1" smtClean="0">
                <a:solidFill>
                  <a:schemeClr val="tx1"/>
                </a:solidFill>
                <a:latin typeface="Arial Unicode MS" pitchFamily="34" charset="-128"/>
              </a:rPr>
              <a:t>è’ fondamentalmente  attività clinica preventiva che comprende:</a:t>
            </a:r>
            <a:r>
              <a:rPr lang="it-IT" altLang="it-IT" sz="1400" smtClean="0">
                <a:solidFill>
                  <a:schemeClr val="tx1"/>
                </a:solidFill>
                <a:latin typeface="Arial Unicode MS" pitchFamily="34" charset="-128"/>
              </a:rPr>
              <a:t> </a:t>
            </a:r>
            <a:endParaRPr lang="it-IT" altLang="it-IT" sz="1200" smtClean="0">
              <a:solidFill>
                <a:schemeClr val="tx1"/>
              </a:solidFill>
              <a:latin typeface="Arial Unicode MS" pitchFamily="34" charset="-128"/>
            </a:endParaRPr>
          </a:p>
        </p:txBody>
      </p:sp>
      <p:sp>
        <p:nvSpPr>
          <p:cNvPr id="12291" name="Rectangle 3"/>
          <p:cNvSpPr>
            <a:spLocks noGrp="1" noChangeArrowheads="1"/>
          </p:cNvSpPr>
          <p:nvPr>
            <p:ph type="body" idx="1"/>
          </p:nvPr>
        </p:nvSpPr>
        <p:spPr>
          <a:xfrm>
            <a:off x="323850" y="1125538"/>
            <a:ext cx="8569325" cy="4967287"/>
          </a:xfrm>
        </p:spPr>
        <p:txBody>
          <a:bodyPr/>
          <a:lstStyle/>
          <a:p>
            <a:pPr marL="352425" indent="-352425" algn="just" eaLnBrk="1" hangingPunct="1">
              <a:lnSpc>
                <a:spcPct val="80000"/>
              </a:lnSpc>
              <a:buFontTx/>
              <a:buNone/>
            </a:pPr>
            <a:r>
              <a:rPr lang="it-IT" altLang="it-IT" sz="1200" smtClean="0">
                <a:latin typeface="Arial Unicode MS" pitchFamily="34" charset="-128"/>
              </a:rPr>
              <a:t>    </a:t>
            </a:r>
            <a:r>
              <a:rPr lang="it-IT" altLang="it-IT" sz="1200" b="1" smtClean="0">
                <a:latin typeface="Arial Unicode MS" pitchFamily="34" charset="-128"/>
              </a:rPr>
              <a:t> </a:t>
            </a:r>
            <a:r>
              <a:rPr lang="it-IT" altLang="it-IT" sz="1600" b="1" smtClean="0">
                <a:latin typeface="Arial Unicode MS" pitchFamily="34" charset="-128"/>
              </a:rPr>
              <a:t>  </a:t>
            </a:r>
            <a:r>
              <a:rPr lang="it-IT" altLang="it-IT" sz="1800" b="1" smtClean="0">
                <a:latin typeface="Arial Unicode MS" pitchFamily="34" charset="-128"/>
              </a:rPr>
              <a:t>visite mediche preventive</a:t>
            </a:r>
            <a:r>
              <a:rPr lang="it-IT" altLang="it-IT" sz="1600" smtClean="0">
                <a:latin typeface="Arial Unicode MS" pitchFamily="34" charset="-128"/>
              </a:rPr>
              <a:t>, all’atto dell’inserimento  lavorativo, intese a  constatare    </a:t>
            </a:r>
          </a:p>
          <a:p>
            <a:pPr marL="352425" indent="-352425" algn="just" eaLnBrk="1" hangingPunct="1">
              <a:lnSpc>
                <a:spcPct val="80000"/>
              </a:lnSpc>
              <a:buFontTx/>
              <a:buNone/>
            </a:pPr>
            <a:r>
              <a:rPr lang="it-IT" altLang="it-IT" sz="1600" smtClean="0">
                <a:latin typeface="Arial Unicode MS" pitchFamily="34" charset="-128"/>
              </a:rPr>
              <a:t>       l’assenza di controindicazini  alle mansioni assegnate </a:t>
            </a:r>
          </a:p>
          <a:p>
            <a:pPr marL="352425" indent="-352425" algn="just" eaLnBrk="1" hangingPunct="1">
              <a:lnSpc>
                <a:spcPct val="80000"/>
              </a:lnSpc>
              <a:buFontTx/>
              <a:buNone/>
            </a:pPr>
            <a:r>
              <a:rPr lang="it-IT" altLang="it-IT" sz="1600" smtClean="0">
                <a:latin typeface="Arial Unicode MS" pitchFamily="34" charset="-128"/>
              </a:rPr>
              <a:t>       </a:t>
            </a:r>
            <a:r>
              <a:rPr lang="it-IT" altLang="it-IT" sz="1800" b="1" smtClean="0">
                <a:latin typeface="Arial Unicode MS" pitchFamily="34" charset="-128"/>
              </a:rPr>
              <a:t>visite mediche periodiche</a:t>
            </a:r>
            <a:r>
              <a:rPr lang="it-IT" altLang="it-IT" sz="1600" smtClean="0">
                <a:latin typeface="Arial Unicode MS" pitchFamily="34" charset="-128"/>
              </a:rPr>
              <a:t> stabilite secondo il protocollo Sanitario ( definito in rapporto   </a:t>
            </a:r>
          </a:p>
          <a:p>
            <a:pPr marL="352425" indent="-352425" algn="just" eaLnBrk="1" hangingPunct="1">
              <a:lnSpc>
                <a:spcPct val="80000"/>
              </a:lnSpc>
              <a:buFontTx/>
              <a:buNone/>
            </a:pPr>
            <a:r>
              <a:rPr lang="it-IT" altLang="it-IT" sz="1600" smtClean="0">
                <a:latin typeface="Arial Unicode MS" pitchFamily="34" charset="-128"/>
              </a:rPr>
              <a:t>         ai  rischi)</a:t>
            </a:r>
          </a:p>
          <a:p>
            <a:pPr marL="352425" indent="-352425" algn="just" eaLnBrk="1" hangingPunct="1">
              <a:lnSpc>
                <a:spcPct val="80000"/>
              </a:lnSpc>
              <a:buFontTx/>
              <a:buNone/>
            </a:pPr>
            <a:r>
              <a:rPr lang="it-IT" altLang="it-IT" sz="1600" b="1" smtClean="0">
                <a:latin typeface="Arial Unicode MS" pitchFamily="34" charset="-128"/>
              </a:rPr>
              <a:t>    </a:t>
            </a:r>
            <a:r>
              <a:rPr lang="it-IT" altLang="it-IT" sz="1800" b="1" smtClean="0">
                <a:latin typeface="Arial Unicode MS" pitchFamily="34" charset="-128"/>
              </a:rPr>
              <a:t>qualora il lavoratore ne faccia richiesta</a:t>
            </a:r>
            <a:r>
              <a:rPr lang="it-IT" altLang="it-IT" sz="1600" b="1" smtClean="0">
                <a:latin typeface="Arial Unicode MS" pitchFamily="34" charset="-128"/>
              </a:rPr>
              <a:t>  </a:t>
            </a:r>
            <a:r>
              <a:rPr lang="it-IT" altLang="it-IT" sz="1600" smtClean="0">
                <a:latin typeface="Arial Unicode MS" pitchFamily="34" charset="-128"/>
              </a:rPr>
              <a:t>e la stessa sia   ritenuta dal medico  </a:t>
            </a:r>
          </a:p>
          <a:p>
            <a:pPr marL="352425" indent="-352425" algn="just" eaLnBrk="1" hangingPunct="1">
              <a:lnSpc>
                <a:spcPct val="80000"/>
              </a:lnSpc>
              <a:buFontTx/>
              <a:buNone/>
            </a:pPr>
            <a:r>
              <a:rPr lang="it-IT" altLang="it-IT" sz="1600" smtClean="0">
                <a:latin typeface="Arial Unicode MS" pitchFamily="34" charset="-128"/>
              </a:rPr>
              <a:t>     competente correlata ai rischi lavorativi  o  alle sue condizioni di salute , suscettibili di    peggioramento a causa  della  attività lavorativa  svolta , al fine di esprimere il giudizio  di idoneità</a:t>
            </a:r>
          </a:p>
          <a:p>
            <a:pPr marL="352425" indent="-352425" algn="just" eaLnBrk="1" hangingPunct="1">
              <a:lnSpc>
                <a:spcPct val="80000"/>
              </a:lnSpc>
              <a:buFontTx/>
              <a:buNone/>
            </a:pPr>
            <a:r>
              <a:rPr lang="it-IT" altLang="it-IT" sz="1600" b="1" smtClean="0">
                <a:latin typeface="Arial Unicode MS" pitchFamily="34" charset="-128"/>
              </a:rPr>
              <a:t>    </a:t>
            </a:r>
            <a:r>
              <a:rPr lang="it-IT" altLang="it-IT" sz="1800" b="1" smtClean="0">
                <a:latin typeface="Arial Unicode MS" pitchFamily="34" charset="-128"/>
              </a:rPr>
              <a:t>visita medica in occasione del cambio di mansione</a:t>
            </a:r>
          </a:p>
          <a:p>
            <a:pPr marL="352425" indent="-352425" algn="just" eaLnBrk="1" hangingPunct="1">
              <a:lnSpc>
                <a:spcPct val="80000"/>
              </a:lnSpc>
              <a:buFontTx/>
              <a:buNone/>
            </a:pPr>
            <a:r>
              <a:rPr lang="it-IT" altLang="it-IT" sz="1600" b="1" smtClean="0">
                <a:latin typeface="Arial Unicode MS" pitchFamily="34" charset="-128"/>
              </a:rPr>
              <a:t>    </a:t>
            </a:r>
            <a:r>
              <a:rPr lang="it-IT" altLang="it-IT" sz="2000" b="1" smtClean="0">
                <a:latin typeface="Arial Unicode MS" pitchFamily="34" charset="-128"/>
              </a:rPr>
              <a:t>visita medica per disposizione motivata dell’Organo di Vigilanza</a:t>
            </a:r>
            <a:r>
              <a:rPr lang="it-IT" altLang="it-IT" sz="1600" smtClean="0">
                <a:latin typeface="Arial Unicode MS" pitchFamily="34" charset="-128"/>
              </a:rPr>
              <a:t>  (Art.41/ 2b)</a:t>
            </a:r>
          </a:p>
          <a:p>
            <a:pPr marL="531813" lvl="1" indent="0" algn="just" eaLnBrk="1" hangingPunct="1">
              <a:lnSpc>
                <a:spcPct val="80000"/>
              </a:lnSpc>
              <a:buFontTx/>
              <a:buNone/>
            </a:pPr>
            <a:r>
              <a:rPr lang="it-IT" altLang="it-IT" sz="1400" b="1" smtClean="0"/>
              <a:t> </a:t>
            </a:r>
            <a:r>
              <a:rPr lang="it-IT" altLang="it-IT" sz="1800" b="1" smtClean="0"/>
              <a:t>visita medica precedente alla ripresa del lavoro</a:t>
            </a:r>
            <a:r>
              <a:rPr lang="it-IT" altLang="it-IT" sz="1400" b="1" smtClean="0"/>
              <a:t> </a:t>
            </a:r>
            <a:r>
              <a:rPr lang="it-IT" altLang="it-IT" sz="1400" i="1" smtClean="0"/>
              <a:t> </a:t>
            </a:r>
            <a:r>
              <a:rPr lang="it-IT" altLang="it-IT" sz="1400" smtClean="0"/>
              <a:t>a seguito di assenza per   motivi di salute di durata superiore ai sessanta giorni continuativi, al fine di  verificare l’idoneità </a:t>
            </a:r>
          </a:p>
          <a:p>
            <a:pPr marL="352425" indent="-352425" algn="just" eaLnBrk="1" hangingPunct="1">
              <a:lnSpc>
                <a:spcPct val="80000"/>
              </a:lnSpc>
              <a:buFontTx/>
              <a:buNone/>
            </a:pPr>
            <a:r>
              <a:rPr lang="it-IT" altLang="it-IT" sz="1600" smtClean="0"/>
              <a:t>     alla mansione (D.Lgs. 106/09).</a:t>
            </a:r>
          </a:p>
          <a:p>
            <a:pPr marL="352425" indent="-352425" algn="just" eaLnBrk="1" hangingPunct="1">
              <a:lnSpc>
                <a:spcPct val="80000"/>
              </a:lnSpc>
              <a:buFontTx/>
              <a:buNone/>
            </a:pPr>
            <a:r>
              <a:rPr lang="it-IT" altLang="it-IT" sz="1600" smtClean="0">
                <a:latin typeface="Arial Unicode MS" pitchFamily="34" charset="-128"/>
              </a:rPr>
              <a:t>     </a:t>
            </a:r>
            <a:r>
              <a:rPr lang="it-IT" altLang="it-IT" sz="1600" b="1" smtClean="0">
                <a:latin typeface="Arial Unicode MS" pitchFamily="34" charset="-128"/>
              </a:rPr>
              <a:t>visita medica alla cessazione del rapporto </a:t>
            </a:r>
            <a:r>
              <a:rPr lang="it-IT" altLang="it-IT" sz="1600" smtClean="0">
                <a:latin typeface="Arial Unicode MS" pitchFamily="34" charset="-128"/>
              </a:rPr>
              <a:t>di lavoro nei casi previsti dalla normativa </a:t>
            </a:r>
          </a:p>
          <a:p>
            <a:pPr marL="352425" indent="-352425" algn="just" eaLnBrk="1" hangingPunct="1">
              <a:lnSpc>
                <a:spcPct val="80000"/>
              </a:lnSpc>
              <a:buFontTx/>
              <a:buNone/>
            </a:pPr>
            <a:r>
              <a:rPr lang="it-IT" altLang="it-IT" sz="1600" smtClean="0">
                <a:latin typeface="Arial Unicode MS" pitchFamily="34" charset="-128"/>
              </a:rPr>
              <a:t>         vigente.</a:t>
            </a:r>
          </a:p>
          <a:p>
            <a:pPr marL="352425" indent="-352425" algn="just" eaLnBrk="1" hangingPunct="1">
              <a:lnSpc>
                <a:spcPct val="80000"/>
              </a:lnSpc>
              <a:buClr>
                <a:schemeClr val="tx1"/>
              </a:buClr>
              <a:buFontTx/>
              <a:buNone/>
            </a:pPr>
            <a:r>
              <a:rPr lang="it-IT" altLang="it-IT" sz="1600" b="1" smtClean="0">
                <a:latin typeface="Arial Unicode MS" pitchFamily="34" charset="-128"/>
              </a:rPr>
              <a:t>     visita medica  in fase preassuntiva</a:t>
            </a:r>
            <a:r>
              <a:rPr lang="it-IT" altLang="it-IT" sz="1600" smtClean="0">
                <a:latin typeface="Arial Unicode MS" pitchFamily="34" charset="-128"/>
              </a:rPr>
              <a:t> (</a:t>
            </a:r>
            <a:r>
              <a:rPr lang="it-IT" altLang="it-IT" sz="1600" smtClean="0"/>
              <a:t>“</a:t>
            </a:r>
            <a:r>
              <a:rPr lang="it-IT" altLang="it-IT" sz="1600" i="1" smtClean="0"/>
              <a:t>Le visite mediche preventive possono essere svolte in fase    preassuntiva, su scelta del Datore di Lavoro, dal Medico Competente o dai dipartimenti di prevenzione delle ASL.</a:t>
            </a:r>
            <a:r>
              <a:rPr lang="it-IT" altLang="it-IT" sz="1600" smtClean="0">
                <a:latin typeface="Arial Unicode MS" pitchFamily="34" charset="-128"/>
              </a:rPr>
              <a:t> </a:t>
            </a:r>
          </a:p>
          <a:p>
            <a:pPr marL="352425" indent="-352425" algn="just" eaLnBrk="1" hangingPunct="1">
              <a:lnSpc>
                <a:spcPct val="80000"/>
              </a:lnSpc>
              <a:buFont typeface="Wingdings" panose="05000000000000000000" pitchFamily="2" charset="2"/>
              <a:buNone/>
            </a:pPr>
            <a:endParaRPr lang="it-IT" altLang="it-IT" sz="1600" smtClean="0"/>
          </a:p>
        </p:txBody>
      </p:sp>
      <p:pic>
        <p:nvPicPr>
          <p:cNvPr id="12292"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7734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60350"/>
            <a:ext cx="8229600" cy="1223963"/>
          </a:xfrm>
        </p:spPr>
        <p:txBody>
          <a:bodyPr/>
          <a:lstStyle/>
          <a:p>
            <a:pPr eaLnBrk="1" hangingPunct="1"/>
            <a:r>
              <a:rPr lang="it-IT" altLang="it-IT" sz="3200" smtClean="0">
                <a:solidFill>
                  <a:schemeClr val="bg1"/>
                </a:solidFill>
              </a:rPr>
              <a:t>I SOGGETTI DELLA SORVEGLIANZA SANITARIA</a:t>
            </a:r>
            <a:r>
              <a:rPr lang="it-IT" altLang="it-IT" sz="4000" smtClean="0">
                <a:solidFill>
                  <a:schemeClr val="bg1"/>
                </a:solidFill>
              </a:rPr>
              <a:t/>
            </a:r>
            <a:br>
              <a:rPr lang="it-IT" altLang="it-IT" sz="4000" smtClean="0">
                <a:solidFill>
                  <a:schemeClr val="bg1"/>
                </a:solidFill>
              </a:rPr>
            </a:br>
            <a:r>
              <a:rPr lang="it-IT" altLang="it-IT" sz="2000" smtClean="0">
                <a:solidFill>
                  <a:schemeClr val="bg1"/>
                </a:solidFill>
              </a:rPr>
              <a:t>Art. 2, comma 1, lettera a) del D.Lgs.81/08</a:t>
            </a:r>
          </a:p>
        </p:txBody>
      </p:sp>
      <p:sp>
        <p:nvSpPr>
          <p:cNvPr id="13315" name="Text Box 5"/>
          <p:cNvSpPr txBox="1">
            <a:spLocks noChangeArrowheads="1"/>
          </p:cNvSpPr>
          <p:nvPr/>
        </p:nvSpPr>
        <p:spPr bwMode="auto">
          <a:xfrm>
            <a:off x="692150" y="1941513"/>
            <a:ext cx="7704138" cy="336550"/>
          </a:xfrm>
          <a:prstGeom prst="rect">
            <a:avLst/>
          </a:prstGeom>
          <a:solidFill>
            <a:srgbClr val="FFFF66"/>
          </a:solidFill>
          <a:ln w="25400">
            <a:solidFill>
              <a:srgbClr val="FFCC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buFontTx/>
              <a:buNone/>
            </a:pPr>
            <a:r>
              <a:rPr lang="it-IT" altLang="it-IT" sz="1800" b="1" u="none"/>
              <a:t>tutti i lavoratori esposti a rischio</a:t>
            </a:r>
          </a:p>
        </p:txBody>
      </p:sp>
      <p:sp>
        <p:nvSpPr>
          <p:cNvPr id="13316" name="Text Box 6"/>
          <p:cNvSpPr txBox="1">
            <a:spLocks noChangeArrowheads="1"/>
          </p:cNvSpPr>
          <p:nvPr/>
        </p:nvSpPr>
        <p:spPr bwMode="auto">
          <a:xfrm>
            <a:off x="684213" y="2852738"/>
            <a:ext cx="7704137" cy="336550"/>
          </a:xfrm>
          <a:prstGeom prst="rect">
            <a:avLst/>
          </a:prstGeom>
          <a:solidFill>
            <a:srgbClr val="FFFF66"/>
          </a:solidFill>
          <a:ln w="25400">
            <a:solidFill>
              <a:srgbClr val="FFCC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1800" i="1" u="none"/>
              <a:t>indipendentemente dalla tipologia contrattuale</a:t>
            </a:r>
            <a:endParaRPr lang="it-IT" altLang="it-IT" sz="1800" u="none"/>
          </a:p>
        </p:txBody>
      </p:sp>
      <p:sp>
        <p:nvSpPr>
          <p:cNvPr id="13317" name="Text Box 12"/>
          <p:cNvSpPr txBox="1">
            <a:spLocks noChangeArrowheads="1"/>
          </p:cNvSpPr>
          <p:nvPr/>
        </p:nvSpPr>
        <p:spPr bwMode="auto">
          <a:xfrm>
            <a:off x="630238" y="2278063"/>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u="none">
                <a:solidFill>
                  <a:schemeClr val="bg1"/>
                </a:solidFill>
              </a:rPr>
              <a:t>Il lavoratore è persona che:</a:t>
            </a:r>
          </a:p>
        </p:txBody>
      </p:sp>
      <p:sp>
        <p:nvSpPr>
          <p:cNvPr id="13318" name="Text Box 14"/>
          <p:cNvSpPr txBox="1">
            <a:spLocks noChangeArrowheads="1"/>
          </p:cNvSpPr>
          <p:nvPr/>
        </p:nvSpPr>
        <p:spPr bwMode="auto">
          <a:xfrm>
            <a:off x="692150" y="3500438"/>
            <a:ext cx="7704138" cy="555625"/>
          </a:xfrm>
          <a:prstGeom prst="rect">
            <a:avLst/>
          </a:prstGeom>
          <a:solidFill>
            <a:srgbClr val="FFFF66"/>
          </a:solidFill>
          <a:ln w="25400">
            <a:solidFill>
              <a:srgbClr val="FFCC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1800" i="1" u="none"/>
              <a:t>svolge un’attività lavorativa nell’ambito dell‘organizzazione di un datore di lavoro pubblico o privato</a:t>
            </a:r>
            <a:endParaRPr lang="it-IT" altLang="it-IT" sz="1800" u="none"/>
          </a:p>
        </p:txBody>
      </p:sp>
      <p:sp>
        <p:nvSpPr>
          <p:cNvPr id="13319" name="Text Box 15"/>
          <p:cNvSpPr txBox="1">
            <a:spLocks noChangeArrowheads="1"/>
          </p:cNvSpPr>
          <p:nvPr/>
        </p:nvSpPr>
        <p:spPr bwMode="auto">
          <a:xfrm>
            <a:off x="673100" y="4437063"/>
            <a:ext cx="7704138" cy="555625"/>
          </a:xfrm>
          <a:prstGeom prst="rect">
            <a:avLst/>
          </a:prstGeom>
          <a:solidFill>
            <a:srgbClr val="FFFF66"/>
          </a:solidFill>
          <a:ln w="25400">
            <a:solidFill>
              <a:srgbClr val="FFCC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1800" i="1" u="none"/>
              <a:t>con o senza retribuzione, anche al solo fine di apprendere un mestiere, un’arte o una professione</a:t>
            </a:r>
            <a:endParaRPr lang="it-IT" altLang="it-IT" sz="1800" u="none"/>
          </a:p>
        </p:txBody>
      </p:sp>
      <p:sp>
        <p:nvSpPr>
          <p:cNvPr id="13320" name="Text Box 16"/>
          <p:cNvSpPr txBox="1">
            <a:spLocks noChangeArrowheads="1"/>
          </p:cNvSpPr>
          <p:nvPr/>
        </p:nvSpPr>
        <p:spPr bwMode="auto">
          <a:xfrm>
            <a:off x="684213" y="5229225"/>
            <a:ext cx="7704137" cy="336550"/>
          </a:xfrm>
          <a:prstGeom prst="rect">
            <a:avLst/>
          </a:prstGeom>
          <a:solidFill>
            <a:srgbClr val="FFFF66"/>
          </a:solidFill>
          <a:ln w="25400">
            <a:solidFill>
              <a:srgbClr val="FFCC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1800" i="1" u="none"/>
              <a:t>esclusi gli addetti ai servizi domestici e familiari</a:t>
            </a:r>
            <a:endParaRPr lang="it-IT" altLang="it-IT" sz="1800" u="none"/>
          </a:p>
        </p:txBody>
      </p:sp>
      <p:pic>
        <p:nvPicPr>
          <p:cNvPr id="13321"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6150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ormAutofit fontScale="90000"/>
          </a:bodyPr>
          <a:lstStyle/>
          <a:p>
            <a:pPr eaLnBrk="1" hangingPunct="1"/>
            <a:r>
              <a:rPr lang="it-IT" altLang="it-IT" sz="4000" smtClean="0">
                <a:solidFill>
                  <a:schemeClr val="bg1"/>
                </a:solidFill>
              </a:rPr>
              <a:t>IL GIUDIZIO DI IDONEITÀ</a:t>
            </a:r>
            <a:br>
              <a:rPr lang="it-IT" altLang="it-IT" sz="4000" smtClean="0">
                <a:solidFill>
                  <a:schemeClr val="bg1"/>
                </a:solidFill>
              </a:rPr>
            </a:br>
            <a:r>
              <a:rPr lang="it-IT" altLang="it-IT" sz="2000" smtClean="0">
                <a:solidFill>
                  <a:schemeClr val="bg1"/>
                </a:solidFill>
              </a:rPr>
              <a:t>Art.41 comma 6 del D. Lgs. 81/08</a:t>
            </a:r>
            <a:r>
              <a:rPr lang="it-IT" altLang="it-IT" sz="2000" i="1" smtClean="0">
                <a:solidFill>
                  <a:schemeClr val="bg1"/>
                </a:solidFill>
              </a:rPr>
              <a:t/>
            </a:r>
            <a:br>
              <a:rPr lang="it-IT" altLang="it-IT" sz="2000" i="1" smtClean="0">
                <a:solidFill>
                  <a:schemeClr val="bg1"/>
                </a:solidFill>
              </a:rPr>
            </a:br>
            <a:endParaRPr lang="it-IT" altLang="it-IT" sz="2000" i="1" smtClean="0">
              <a:solidFill>
                <a:schemeClr val="bg1"/>
              </a:solidFill>
            </a:endParaRPr>
          </a:p>
        </p:txBody>
      </p:sp>
      <p:sp>
        <p:nvSpPr>
          <p:cNvPr id="14339" name="Rectangle 3"/>
          <p:cNvSpPr>
            <a:spLocks noGrp="1" noChangeArrowheads="1"/>
          </p:cNvSpPr>
          <p:nvPr>
            <p:ph type="body" idx="4294967295"/>
          </p:nvPr>
        </p:nvSpPr>
        <p:spPr>
          <a:xfrm>
            <a:off x="0" y="6308725"/>
            <a:ext cx="8229600" cy="4784725"/>
          </a:xfrm>
        </p:spPr>
        <p:txBody>
          <a:bodyPr/>
          <a:lstStyle/>
          <a:p>
            <a:pPr marL="88900" indent="0" eaLnBrk="1" hangingPunct="1">
              <a:buFontTx/>
              <a:buNone/>
            </a:pPr>
            <a:endParaRPr lang="it-IT" altLang="it-IT" smtClean="0"/>
          </a:p>
          <a:p>
            <a:pPr marL="88900" indent="0" eaLnBrk="1" hangingPunct="1">
              <a:buFontTx/>
              <a:buNone/>
            </a:pPr>
            <a:endParaRPr lang="it-IT" altLang="it-IT" smtClean="0"/>
          </a:p>
        </p:txBody>
      </p:sp>
      <p:sp>
        <p:nvSpPr>
          <p:cNvPr id="14340" name="Text Box 4"/>
          <p:cNvSpPr txBox="1">
            <a:spLocks noChangeArrowheads="1"/>
          </p:cNvSpPr>
          <p:nvPr/>
        </p:nvSpPr>
        <p:spPr bwMode="auto">
          <a:xfrm>
            <a:off x="684213" y="1749425"/>
            <a:ext cx="7704137" cy="336550"/>
          </a:xfrm>
          <a:prstGeom prst="rect">
            <a:avLst/>
          </a:prstGeom>
          <a:solidFill>
            <a:srgbClr val="FFFF66"/>
          </a:solidFill>
          <a:ln w="254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1800" i="1" u="none"/>
              <a:t>Idoneità </a:t>
            </a:r>
            <a:endParaRPr lang="it-IT" altLang="it-IT" sz="1800" u="none"/>
          </a:p>
        </p:txBody>
      </p:sp>
      <p:sp>
        <p:nvSpPr>
          <p:cNvPr id="14341" name="Text Box 5"/>
          <p:cNvSpPr txBox="1">
            <a:spLocks noChangeArrowheads="1"/>
          </p:cNvSpPr>
          <p:nvPr/>
        </p:nvSpPr>
        <p:spPr bwMode="auto">
          <a:xfrm>
            <a:off x="684213" y="2276475"/>
            <a:ext cx="7704137" cy="336550"/>
          </a:xfrm>
          <a:prstGeom prst="rect">
            <a:avLst/>
          </a:prstGeom>
          <a:solidFill>
            <a:srgbClr val="FFFF66"/>
          </a:solidFill>
          <a:ln w="254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1800" i="1" u="none"/>
              <a:t>Idoneità parziale, temporanea o permanente</a:t>
            </a:r>
          </a:p>
        </p:txBody>
      </p:sp>
      <p:sp>
        <p:nvSpPr>
          <p:cNvPr id="14342" name="Text Box 6"/>
          <p:cNvSpPr txBox="1">
            <a:spLocks noChangeArrowheads="1"/>
          </p:cNvSpPr>
          <p:nvPr/>
        </p:nvSpPr>
        <p:spPr bwMode="auto">
          <a:xfrm>
            <a:off x="684213" y="3716338"/>
            <a:ext cx="7704137" cy="336550"/>
          </a:xfrm>
          <a:prstGeom prst="rect">
            <a:avLst/>
          </a:prstGeom>
          <a:solidFill>
            <a:srgbClr val="FFFF66"/>
          </a:solidFill>
          <a:ln w="254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1800" i="1" u="none"/>
              <a:t>Inidoneità, temporanea o permanente</a:t>
            </a:r>
          </a:p>
        </p:txBody>
      </p:sp>
      <p:sp>
        <p:nvSpPr>
          <p:cNvPr id="14343" name="Text Box 8"/>
          <p:cNvSpPr txBox="1">
            <a:spLocks noChangeArrowheads="1"/>
          </p:cNvSpPr>
          <p:nvPr/>
        </p:nvSpPr>
        <p:spPr bwMode="auto">
          <a:xfrm>
            <a:off x="611188" y="1333500"/>
            <a:ext cx="7704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u="none">
                <a:solidFill>
                  <a:schemeClr val="bg1"/>
                </a:solidFill>
              </a:rPr>
              <a:t>Il giudizio d’ idoneità può esprimere:</a:t>
            </a:r>
          </a:p>
        </p:txBody>
      </p:sp>
      <p:sp>
        <p:nvSpPr>
          <p:cNvPr id="14344" name="Text Box 12"/>
          <p:cNvSpPr txBox="1">
            <a:spLocks noChangeArrowheads="1"/>
          </p:cNvSpPr>
          <p:nvPr/>
        </p:nvSpPr>
        <p:spPr bwMode="auto">
          <a:xfrm>
            <a:off x="684213" y="4365625"/>
            <a:ext cx="7704137" cy="774700"/>
          </a:xfrm>
          <a:prstGeom prst="rect">
            <a:avLst/>
          </a:prstGeom>
          <a:noFill/>
          <a:ln w="25400">
            <a:solidFill>
              <a:srgbClr val="99FF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1800" u="none">
                <a:solidFill>
                  <a:srgbClr val="FFFF66"/>
                </a:solidFill>
              </a:rPr>
              <a:t>Avverso il giudizio del medico competente è ammesso </a:t>
            </a:r>
            <a:r>
              <a:rPr lang="it-IT" altLang="it-IT" sz="1800" b="1" u="none">
                <a:solidFill>
                  <a:srgbClr val="FF9933"/>
                </a:solidFill>
              </a:rPr>
              <a:t>ricorso</a:t>
            </a:r>
            <a:r>
              <a:rPr lang="it-IT" altLang="it-IT" sz="1800" u="none">
                <a:solidFill>
                  <a:srgbClr val="FFFF66"/>
                </a:solidFill>
              </a:rPr>
              <a:t>, entro trenta giorni dalla data di comunicazione del giudizio medesimo, all’organo di vigilanza territorialmente competente (art. 41, comma 9). </a:t>
            </a:r>
          </a:p>
        </p:txBody>
      </p:sp>
      <p:sp>
        <p:nvSpPr>
          <p:cNvPr id="14345" name="Text Box 13"/>
          <p:cNvSpPr txBox="1">
            <a:spLocks noChangeArrowheads="1"/>
          </p:cNvSpPr>
          <p:nvPr/>
        </p:nvSpPr>
        <p:spPr bwMode="auto">
          <a:xfrm>
            <a:off x="4284663" y="2684463"/>
            <a:ext cx="4032250" cy="336550"/>
          </a:xfrm>
          <a:prstGeom prst="rect">
            <a:avLst/>
          </a:prstGeom>
          <a:noFill/>
          <a:ln w="25400">
            <a:solidFill>
              <a:srgbClr val="99FF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1800" b="1" u="none">
                <a:solidFill>
                  <a:srgbClr val="FF9933"/>
                </a:solidFill>
              </a:rPr>
              <a:t>con prescrizioni</a:t>
            </a:r>
            <a:endParaRPr lang="it-IT" altLang="it-IT" sz="1800" u="none">
              <a:solidFill>
                <a:srgbClr val="FF9933"/>
              </a:solidFill>
            </a:endParaRPr>
          </a:p>
        </p:txBody>
      </p:sp>
      <p:sp>
        <p:nvSpPr>
          <p:cNvPr id="14346" name="Text Box 14"/>
          <p:cNvSpPr txBox="1">
            <a:spLocks noChangeArrowheads="1"/>
          </p:cNvSpPr>
          <p:nvPr/>
        </p:nvSpPr>
        <p:spPr bwMode="auto">
          <a:xfrm>
            <a:off x="4284663" y="3163888"/>
            <a:ext cx="4032250" cy="336550"/>
          </a:xfrm>
          <a:prstGeom prst="rect">
            <a:avLst/>
          </a:prstGeom>
          <a:noFill/>
          <a:ln w="25400">
            <a:solidFill>
              <a:srgbClr val="99FF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1800" b="1" u="none">
                <a:solidFill>
                  <a:srgbClr val="FF9933"/>
                </a:solidFill>
              </a:rPr>
              <a:t>con limitazioni</a:t>
            </a:r>
            <a:endParaRPr lang="it-IT" altLang="it-IT" sz="1800" u="none">
              <a:solidFill>
                <a:srgbClr val="FF9933"/>
              </a:solidFill>
            </a:endParaRPr>
          </a:p>
        </p:txBody>
      </p:sp>
      <p:sp>
        <p:nvSpPr>
          <p:cNvPr id="14347" name="Line 15"/>
          <p:cNvSpPr>
            <a:spLocks noChangeShapeType="1"/>
          </p:cNvSpPr>
          <p:nvPr/>
        </p:nvSpPr>
        <p:spPr bwMode="auto">
          <a:xfrm>
            <a:off x="3205163" y="2876550"/>
            <a:ext cx="792162"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48" name="Line 16"/>
          <p:cNvSpPr>
            <a:spLocks noChangeShapeType="1"/>
          </p:cNvSpPr>
          <p:nvPr/>
        </p:nvSpPr>
        <p:spPr bwMode="auto">
          <a:xfrm>
            <a:off x="3205163" y="3308350"/>
            <a:ext cx="792162"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49" name="Text Box 17"/>
          <p:cNvSpPr txBox="1">
            <a:spLocks noChangeArrowheads="1"/>
          </p:cNvSpPr>
          <p:nvPr/>
        </p:nvSpPr>
        <p:spPr bwMode="auto">
          <a:xfrm>
            <a:off x="693738" y="5329238"/>
            <a:ext cx="7704137" cy="666750"/>
          </a:xfrm>
          <a:prstGeom prst="rect">
            <a:avLst/>
          </a:prstGeom>
          <a:noFill/>
          <a:ln w="25400">
            <a:solidFill>
              <a:srgbClr val="99FF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it-IT" altLang="it-IT" sz="1800" u="none">
                <a:solidFill>
                  <a:srgbClr val="FFFF66"/>
                </a:solidFill>
              </a:rPr>
              <a:t>il medico competente informa </a:t>
            </a:r>
            <a:r>
              <a:rPr lang="it-IT" altLang="it-IT" sz="1800" b="1" u="none">
                <a:solidFill>
                  <a:srgbClr val="FF9933"/>
                </a:solidFill>
              </a:rPr>
              <a:t>per iscritto</a:t>
            </a:r>
            <a:r>
              <a:rPr lang="it-IT" altLang="it-IT" sz="1800" u="none">
                <a:solidFill>
                  <a:srgbClr val="FFFF66"/>
                </a:solidFill>
              </a:rPr>
              <a:t> il datore di lavoro e il lavoratore (art.41, comma 8)</a:t>
            </a:r>
          </a:p>
        </p:txBody>
      </p:sp>
      <p:pic>
        <p:nvPicPr>
          <p:cNvPr id="14350"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60928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3481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827088" y="476250"/>
            <a:ext cx="7561262" cy="5327650"/>
          </a:xfrm>
          <a:ln>
            <a:solidFill>
              <a:srgbClr val="FFFF66"/>
            </a:solidFill>
            <a:miter lim="800000"/>
            <a:headEnd/>
            <a:tailEnd/>
          </a:ln>
        </p:spPr>
        <p:txBody>
          <a:bodyPr/>
          <a:lstStyle/>
          <a:p>
            <a:pPr algn="ctr" eaLnBrk="1" hangingPunct="1">
              <a:lnSpc>
                <a:spcPct val="90000"/>
              </a:lnSpc>
              <a:buFont typeface="Wingdings" panose="05000000000000000000" pitchFamily="2" charset="2"/>
              <a:buNone/>
            </a:pPr>
            <a:r>
              <a:rPr lang="it-IT" altLang="it-IT" sz="4400" b="1" smtClean="0">
                <a:solidFill>
                  <a:srgbClr val="0000FF"/>
                </a:solidFill>
              </a:rPr>
              <a:t>	</a:t>
            </a:r>
            <a:r>
              <a:rPr lang="it-IT" altLang="it-IT" sz="4800" b="1" smtClean="0">
                <a:solidFill>
                  <a:srgbClr val="0000FF"/>
                </a:solidFill>
                <a:latin typeface="Copperplate Gothic Bold" panose="020E0705020206020404" pitchFamily="34" charset="0"/>
              </a:rPr>
              <a:t>L’ I D O N E I T A’</a:t>
            </a:r>
          </a:p>
          <a:p>
            <a:pPr algn="ctr" eaLnBrk="1" hangingPunct="1">
              <a:lnSpc>
                <a:spcPct val="90000"/>
              </a:lnSpc>
              <a:buFont typeface="Wingdings" panose="05000000000000000000" pitchFamily="2" charset="2"/>
              <a:buNone/>
            </a:pPr>
            <a:r>
              <a:rPr lang="it-IT" altLang="it-IT" sz="4400" b="1" smtClean="0">
                <a:solidFill>
                  <a:srgbClr val="0000FF"/>
                </a:solidFill>
              </a:rPr>
              <a:t> </a:t>
            </a:r>
            <a:r>
              <a:rPr lang="it-IT" altLang="it-IT" b="1" smtClean="0">
                <a:solidFill>
                  <a:srgbClr val="0000FF"/>
                </a:solidFill>
              </a:rPr>
              <a:t>in generale è il possesso dei requisiti per l'espletamento di una determinata attività sia essa </a:t>
            </a:r>
          </a:p>
          <a:p>
            <a:pPr algn="ctr" eaLnBrk="1" hangingPunct="1">
              <a:lnSpc>
                <a:spcPct val="90000"/>
              </a:lnSpc>
              <a:buFont typeface="Wingdings" panose="05000000000000000000" pitchFamily="2" charset="2"/>
              <a:buNone/>
            </a:pPr>
            <a:r>
              <a:rPr lang="it-IT" altLang="it-IT" b="1" u="sng" smtClean="0">
                <a:solidFill>
                  <a:schemeClr val="bg1"/>
                </a:solidFill>
              </a:rPr>
              <a:t>lavorativa </a:t>
            </a:r>
            <a:r>
              <a:rPr lang="it-IT" altLang="it-IT" b="1" smtClean="0">
                <a:solidFill>
                  <a:srgbClr val="FFFF66"/>
                </a:solidFill>
              </a:rPr>
              <a:t> </a:t>
            </a:r>
            <a:r>
              <a:rPr lang="it-IT" altLang="it-IT" b="1" smtClean="0">
                <a:solidFill>
                  <a:srgbClr val="0000FF"/>
                </a:solidFill>
              </a:rPr>
              <a:t> che  </a:t>
            </a:r>
            <a:r>
              <a:rPr lang="it-IT" altLang="it-IT" b="1" smtClean="0">
                <a:solidFill>
                  <a:srgbClr val="FFFF66"/>
                </a:solidFill>
              </a:rPr>
              <a:t>  </a:t>
            </a:r>
            <a:r>
              <a:rPr lang="it-IT" altLang="it-IT" b="1" u="sng" smtClean="0">
                <a:solidFill>
                  <a:schemeClr val="bg1"/>
                </a:solidFill>
              </a:rPr>
              <a:t>extralavorativa</a:t>
            </a:r>
            <a:r>
              <a:rPr lang="it-IT" altLang="it-IT" b="1" smtClean="0">
                <a:solidFill>
                  <a:schemeClr val="bg1"/>
                </a:solidFill>
              </a:rPr>
              <a:t> .</a:t>
            </a:r>
            <a:r>
              <a:rPr lang="it-IT" altLang="it-IT" sz="4000" b="1" smtClean="0">
                <a:solidFill>
                  <a:schemeClr val="bg1"/>
                </a:solidFill>
              </a:rPr>
              <a:t> </a:t>
            </a:r>
          </a:p>
          <a:p>
            <a:pPr algn="ctr" eaLnBrk="1" hangingPunct="1">
              <a:lnSpc>
                <a:spcPct val="90000"/>
              </a:lnSpc>
              <a:buFont typeface="Wingdings" panose="05000000000000000000" pitchFamily="2" charset="2"/>
              <a:buNone/>
            </a:pPr>
            <a:endParaRPr lang="it-IT" altLang="it-IT" b="1" smtClean="0">
              <a:solidFill>
                <a:srgbClr val="FFFF66"/>
              </a:solidFill>
            </a:endParaRPr>
          </a:p>
          <a:p>
            <a:pPr algn="ctr" eaLnBrk="1" hangingPunct="1">
              <a:lnSpc>
                <a:spcPct val="90000"/>
              </a:lnSpc>
              <a:buFont typeface="Wingdings" panose="05000000000000000000" pitchFamily="2" charset="2"/>
              <a:buNone/>
            </a:pPr>
            <a:r>
              <a:rPr lang="it-IT" altLang="it-IT" sz="2800" b="1" smtClean="0">
                <a:solidFill>
                  <a:srgbClr val="0000FF"/>
                </a:solidFill>
              </a:rPr>
              <a:t>La sua definizione in ambito medico-legale è legata a molteplici variabili ed </a:t>
            </a:r>
          </a:p>
          <a:p>
            <a:pPr algn="ctr" eaLnBrk="1" hangingPunct="1">
              <a:lnSpc>
                <a:spcPct val="90000"/>
              </a:lnSpc>
              <a:buFont typeface="Wingdings" panose="05000000000000000000" pitchFamily="2" charset="2"/>
              <a:buNone/>
            </a:pPr>
            <a:r>
              <a:rPr lang="it-IT" altLang="it-IT" sz="2800" b="1" smtClean="0">
                <a:solidFill>
                  <a:srgbClr val="0000FF"/>
                </a:solidFill>
              </a:rPr>
              <a:t>inquadra  sempre un </a:t>
            </a:r>
          </a:p>
          <a:p>
            <a:pPr algn="ctr" eaLnBrk="1" hangingPunct="1">
              <a:lnSpc>
                <a:spcPct val="90000"/>
              </a:lnSpc>
              <a:buFont typeface="Wingdings" panose="05000000000000000000" pitchFamily="2" charset="2"/>
              <a:buNone/>
            </a:pPr>
            <a:r>
              <a:rPr lang="it-IT" altLang="it-IT" sz="2800" b="1" u="sng" smtClean="0">
                <a:solidFill>
                  <a:srgbClr val="0000FF"/>
                </a:solidFill>
                <a:latin typeface="Copperplate Gothic Bold" panose="020E0705020206020404" pitchFamily="34" charset="0"/>
              </a:rPr>
              <a:t>   GIUDIZIO  RELATIVO</a:t>
            </a:r>
            <a:r>
              <a:rPr lang="it-IT" altLang="it-IT" sz="2800" b="1" u="sng" smtClean="0">
                <a:solidFill>
                  <a:srgbClr val="0000FF"/>
                </a:solidFill>
                <a:latin typeface="Copperplate Gothic Bold" panose="020E0705020206020404" pitchFamily="34" charset="0"/>
                <a:cs typeface="Times New Roman" panose="02020603050405020304" pitchFamily="18" charset="0"/>
              </a:rPr>
              <a:t>	</a:t>
            </a:r>
            <a:endParaRPr lang="it-IT" altLang="it-IT" sz="2800" b="1" u="sng" smtClean="0">
              <a:solidFill>
                <a:srgbClr val="0000FF"/>
              </a:solidFill>
              <a:latin typeface="Copperplate Gothic Bold" panose="020E0705020206020404" pitchFamily="34" charset="0"/>
              <a:ea typeface="MS Mincho" pitchFamily="49" charset="-128"/>
            </a:endParaRPr>
          </a:p>
          <a:p>
            <a:pPr algn="ctr" eaLnBrk="1" hangingPunct="1">
              <a:lnSpc>
                <a:spcPct val="90000"/>
              </a:lnSpc>
              <a:buFont typeface="Wingdings" panose="05000000000000000000" pitchFamily="2" charset="2"/>
              <a:buNone/>
            </a:pPr>
            <a:endParaRPr lang="it-IT" altLang="it-IT" sz="2800" b="1" u="sng" smtClean="0">
              <a:solidFill>
                <a:srgbClr val="0066FF"/>
              </a:solidFill>
              <a:latin typeface="Copperplate Gothic Bold" panose="020E0705020206020404" pitchFamily="34" charset="0"/>
            </a:endParaRPr>
          </a:p>
          <a:p>
            <a:pPr algn="ctr" eaLnBrk="1" hangingPunct="1">
              <a:lnSpc>
                <a:spcPct val="90000"/>
              </a:lnSpc>
              <a:buFont typeface="Wingdings" panose="05000000000000000000" pitchFamily="2" charset="2"/>
              <a:buNone/>
            </a:pPr>
            <a:endParaRPr lang="it-IT" altLang="it-IT" sz="2800" b="1" u="sng" smtClean="0">
              <a:solidFill>
                <a:srgbClr val="74E3F2"/>
              </a:solidFill>
              <a:latin typeface="Copperplate Gothic Bold" panose="020E0705020206020404" pitchFamily="34" charset="0"/>
            </a:endParaRPr>
          </a:p>
        </p:txBody>
      </p:sp>
      <p:pic>
        <p:nvPicPr>
          <p:cNvPr id="15363"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0420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782679"/>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900113" y="0"/>
            <a:ext cx="7772400" cy="1143000"/>
          </a:xfrm>
        </p:spPr>
        <p:txBody>
          <a:bodyPr/>
          <a:lstStyle/>
          <a:p>
            <a:r>
              <a:rPr lang="it-IT" altLang="it-IT" sz="1200" i="1" smtClean="0">
                <a:solidFill>
                  <a:srgbClr val="74E3F2"/>
                </a:solidFill>
                <a:latin typeface="Arial Narrow" panose="020B0606020202030204" pitchFamily="34" charset="0"/>
                <a:cs typeface="Andalus" pitchFamily="18" charset="0"/>
              </a:rPr>
              <a:t/>
            </a:r>
            <a:br>
              <a:rPr lang="it-IT" altLang="it-IT" sz="1200" i="1" smtClean="0">
                <a:solidFill>
                  <a:srgbClr val="74E3F2"/>
                </a:solidFill>
                <a:latin typeface="Arial Narrow" panose="020B0606020202030204" pitchFamily="34" charset="0"/>
                <a:cs typeface="Andalus" pitchFamily="18" charset="0"/>
              </a:rPr>
            </a:br>
            <a:r>
              <a:rPr lang="it-IT" altLang="it-IT" sz="2000" b="1" smtClean="0">
                <a:solidFill>
                  <a:srgbClr val="660066"/>
                </a:solidFill>
              </a:rPr>
              <a:t>GIUDIZIO DI  IDONEITA COME CONCETTO MEDICO-LEGALE </a:t>
            </a:r>
            <a:r>
              <a:rPr lang="it-IT" altLang="it-IT" sz="1600" b="1" smtClean="0">
                <a:solidFill>
                  <a:srgbClr val="660066"/>
                </a:solidFill>
              </a:rPr>
              <a:t>   </a:t>
            </a:r>
            <a:br>
              <a:rPr lang="it-IT" altLang="it-IT" sz="1600" b="1" smtClean="0">
                <a:solidFill>
                  <a:srgbClr val="660066"/>
                </a:solidFill>
              </a:rPr>
            </a:br>
            <a:endParaRPr lang="it-IT" altLang="it-IT" sz="1800" i="1" smtClean="0">
              <a:solidFill>
                <a:srgbClr val="74E3F2"/>
              </a:solidFill>
              <a:latin typeface="Arial Narrow" panose="020B0606020202030204" pitchFamily="34" charset="0"/>
              <a:cs typeface="Andalus" pitchFamily="18" charset="0"/>
            </a:endParaRPr>
          </a:p>
        </p:txBody>
      </p:sp>
      <p:sp>
        <p:nvSpPr>
          <p:cNvPr id="16387" name="Segnaposto contenuto 2"/>
          <p:cNvSpPr>
            <a:spLocks noGrp="1"/>
          </p:cNvSpPr>
          <p:nvPr>
            <p:ph idx="1"/>
          </p:nvPr>
        </p:nvSpPr>
        <p:spPr>
          <a:xfrm>
            <a:off x="468313" y="836613"/>
            <a:ext cx="8229600" cy="4857750"/>
          </a:xfrm>
        </p:spPr>
        <p:txBody>
          <a:bodyPr>
            <a:normAutofit lnSpcReduction="10000"/>
          </a:bodyPr>
          <a:lstStyle/>
          <a:p>
            <a:pPr algn="just">
              <a:spcBef>
                <a:spcPct val="50000"/>
              </a:spcBef>
              <a:buFont typeface="Wingdings" panose="05000000000000000000" pitchFamily="2" charset="2"/>
              <a:buChar char="v"/>
            </a:pPr>
            <a:r>
              <a:rPr lang="it-IT" altLang="it-IT" sz="1800" b="1" smtClean="0">
                <a:solidFill>
                  <a:schemeClr val="bg1"/>
                </a:solidFill>
                <a:latin typeface="Arial Rounded MT Bold" panose="020F0704030504030204" pitchFamily="34" charset="0"/>
              </a:rPr>
              <a:t>IDONEITA’ PSICO-FISICA</a:t>
            </a:r>
            <a:r>
              <a:rPr lang="it-IT" altLang="it-IT" sz="1800" smtClean="0">
                <a:solidFill>
                  <a:schemeClr val="bg1"/>
                </a:solidFill>
                <a:latin typeface="Arial Rounded MT Bold" panose="020F0704030504030204" pitchFamily="34" charset="0"/>
              </a:rPr>
              <a:t>:  </a:t>
            </a:r>
            <a:r>
              <a:rPr lang="it-IT" altLang="it-IT" sz="1800" smtClean="0">
                <a:latin typeface="Arial Rounded MT Bold" panose="020F0704030504030204" pitchFamily="34" charset="0"/>
              </a:rPr>
              <a:t>su un piano generale va intesa come validità relativa riferita ad  una specifica attività lavorativa, il cui giudizio potrà essere formulato soltanto avendo a disposizione le caratteristiche del lavoro da svolgere    ( profilo, mansioni, compiti concretamente svolti). </a:t>
            </a:r>
          </a:p>
          <a:p>
            <a:pPr algn="ctr">
              <a:spcBef>
                <a:spcPct val="50000"/>
              </a:spcBef>
              <a:buFontTx/>
              <a:buNone/>
            </a:pPr>
            <a:r>
              <a:rPr lang="it-IT" altLang="it-IT" sz="1800" smtClean="0">
                <a:solidFill>
                  <a:schemeClr val="bg1"/>
                </a:solidFill>
                <a:latin typeface="Arial Rounded MT Bold" panose="020F0704030504030204" pitchFamily="34" charset="0"/>
              </a:rPr>
              <a:t>va distinta  dalla </a:t>
            </a:r>
          </a:p>
          <a:p>
            <a:pPr algn="just">
              <a:spcBef>
                <a:spcPct val="50000"/>
              </a:spcBef>
              <a:buFont typeface="Wingdings" panose="05000000000000000000" pitchFamily="2" charset="2"/>
              <a:buChar char="v"/>
            </a:pPr>
            <a:r>
              <a:rPr lang="it-IT" altLang="it-IT" sz="1800" b="1" smtClean="0">
                <a:solidFill>
                  <a:schemeClr val="bg1"/>
                </a:solidFill>
                <a:latin typeface="Arial Rounded MT Bold" panose="020F0704030504030204" pitchFamily="34" charset="0"/>
              </a:rPr>
              <a:t>Validità </a:t>
            </a:r>
            <a:r>
              <a:rPr lang="it-IT" altLang="it-IT" sz="1800" smtClean="0">
                <a:solidFill>
                  <a:srgbClr val="C00000"/>
                </a:solidFill>
                <a:latin typeface="Arial Rounded MT Bold" panose="020F0704030504030204" pitchFamily="34" charset="0"/>
              </a:rPr>
              <a:t> </a:t>
            </a:r>
            <a:r>
              <a:rPr lang="it-IT" altLang="it-IT" sz="1800" smtClean="0">
                <a:latin typeface="Arial Rounded MT Bold" panose="020F0704030504030204" pitchFamily="34" charset="0"/>
              </a:rPr>
              <a:t>intesa come integrità biologica e normalità assoluta, indipendente dallo svolgimento di un determinato compito lavorativo, ove il giudizio si basa esclusivamente su caratteristiche intrinseche del soggetto.</a:t>
            </a:r>
          </a:p>
          <a:p>
            <a:pPr algn="just">
              <a:spcBef>
                <a:spcPct val="50000"/>
              </a:spcBef>
              <a:buFont typeface="Wingdings" panose="05000000000000000000" pitchFamily="2" charset="2"/>
              <a:buChar char="v"/>
            </a:pPr>
            <a:r>
              <a:rPr lang="it-IT" altLang="it-IT" sz="1800" b="1" smtClean="0">
                <a:solidFill>
                  <a:schemeClr val="bg1"/>
                </a:solidFill>
                <a:latin typeface="Arial Rounded MT Bold" panose="020F0704030504030204" pitchFamily="34" charset="0"/>
              </a:rPr>
              <a:t>Capacità</a:t>
            </a:r>
            <a:r>
              <a:rPr lang="it-IT" altLang="it-IT" sz="1800" smtClean="0">
                <a:solidFill>
                  <a:schemeClr val="bg1"/>
                </a:solidFill>
                <a:latin typeface="Arial Rounded MT Bold" panose="020F0704030504030204" pitchFamily="34" charset="0"/>
              </a:rPr>
              <a:t>:</a:t>
            </a:r>
            <a:r>
              <a:rPr lang="it-IT" altLang="it-IT" sz="1800" smtClean="0">
                <a:latin typeface="Arial Rounded MT Bold" panose="020F0704030504030204" pitchFamily="34" charset="0"/>
              </a:rPr>
              <a:t>   indica la propensione del soggetto a svolgere quel determinato lavoro per la sua particolare formazione culturale e/o per le sue qualità innate o per la sua esperienza.</a:t>
            </a:r>
          </a:p>
          <a:p>
            <a:pPr algn="just">
              <a:spcBef>
                <a:spcPct val="50000"/>
              </a:spcBef>
              <a:buFont typeface="Wingdings" panose="05000000000000000000" pitchFamily="2" charset="2"/>
              <a:buChar char="v"/>
            </a:pPr>
            <a:r>
              <a:rPr lang="it-IT" altLang="it-IT" sz="1800" b="1" smtClean="0">
                <a:solidFill>
                  <a:schemeClr val="bg1"/>
                </a:solidFill>
                <a:latin typeface="Arial Rounded MT Bold" panose="020F0704030504030204" pitchFamily="34" charset="0"/>
              </a:rPr>
              <a:t>Abilità</a:t>
            </a:r>
            <a:r>
              <a:rPr lang="it-IT" altLang="it-IT" sz="1800" smtClean="0">
                <a:solidFill>
                  <a:srgbClr val="C00000"/>
                </a:solidFill>
                <a:latin typeface="Arial Rounded MT Bold" panose="020F0704030504030204" pitchFamily="34" charset="0"/>
              </a:rPr>
              <a:t>: </a:t>
            </a:r>
            <a:r>
              <a:rPr lang="it-IT" altLang="it-IT" sz="1800" smtClean="0">
                <a:latin typeface="Arial Rounded MT Bold" panose="020F0704030504030204" pitchFamily="34" charset="0"/>
              </a:rPr>
              <a:t>concetto di valore generale, non medico-legale,  inteso come particolare bravura o destrezza per un determinato compito lavorativo.</a:t>
            </a:r>
          </a:p>
          <a:p>
            <a:pPr algn="just"/>
            <a:endParaRPr lang="it-IT" altLang="it-IT" sz="1800" smtClean="0"/>
          </a:p>
        </p:txBody>
      </p:sp>
      <p:pic>
        <p:nvPicPr>
          <p:cNvPr id="16388"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032500"/>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0523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468313" y="0"/>
            <a:ext cx="8229600" cy="792163"/>
          </a:xfrm>
        </p:spPr>
        <p:txBody>
          <a:bodyPr/>
          <a:lstStyle/>
          <a:p>
            <a:r>
              <a:rPr lang="it-IT" altLang="it-IT" sz="2800" b="1" smtClean="0"/>
              <a:t>LA INIDONEITA’</a:t>
            </a:r>
          </a:p>
        </p:txBody>
      </p:sp>
      <p:sp>
        <p:nvSpPr>
          <p:cNvPr id="17411" name="Segnaposto contenuto 2"/>
          <p:cNvSpPr>
            <a:spLocks noGrp="1"/>
          </p:cNvSpPr>
          <p:nvPr>
            <p:ph idx="1"/>
          </p:nvPr>
        </p:nvSpPr>
        <p:spPr>
          <a:xfrm>
            <a:off x="468313" y="692150"/>
            <a:ext cx="8229600" cy="5145088"/>
          </a:xfrm>
        </p:spPr>
        <p:txBody>
          <a:bodyPr/>
          <a:lstStyle/>
          <a:p>
            <a:pPr algn="just"/>
            <a:r>
              <a:rPr lang="it-IT" altLang="it-IT" sz="1800" b="1" smtClean="0"/>
              <a:t>LA INIDONEITA</a:t>
            </a:r>
            <a:r>
              <a:rPr lang="it-IT" altLang="it-IT" sz="1800" smtClean="0"/>
              <a:t>’ A SUA VOLTA NON VA CONFUSA CON I CONCETTI MEDICO-LEGALI  DI: </a:t>
            </a:r>
          </a:p>
          <a:p>
            <a:pPr algn="just"/>
            <a:r>
              <a:rPr lang="it-IT" altLang="it-IT" sz="1800" b="1" smtClean="0">
                <a:solidFill>
                  <a:schemeClr val="bg1"/>
                </a:solidFill>
              </a:rPr>
              <a:t>INVALIDITA</a:t>
            </a:r>
            <a:r>
              <a:rPr lang="it-IT" altLang="it-IT" sz="1800" smtClean="0">
                <a:solidFill>
                  <a:schemeClr val="bg1"/>
                </a:solidFill>
              </a:rPr>
              <a:t>’</a:t>
            </a:r>
            <a:r>
              <a:rPr lang="it-IT" altLang="it-IT" sz="1800" smtClean="0"/>
              <a:t> concetto genericamente riferito a normativa assistenziale nell’ambito di invalidità civile e per la valutazione dell’assegno concesso dall’INPS  per invalidità dei lavoratori superiore ai 2/3.</a:t>
            </a:r>
          </a:p>
          <a:p>
            <a:pPr algn="just"/>
            <a:r>
              <a:rPr lang="it-IT" altLang="it-IT" sz="1800" b="1" smtClean="0">
                <a:solidFill>
                  <a:schemeClr val="bg1"/>
                </a:solidFill>
              </a:rPr>
              <a:t>INABILITA’</a:t>
            </a:r>
            <a:r>
              <a:rPr lang="it-IT" altLang="it-IT" sz="1800" smtClean="0"/>
              <a:t> concetto di stretto utilizzo medico-legale  riferito  nel tempo a varia normativa previdenziale  in costante evoluzione  nell’ambito dell’impiego pubblico o relativo agli orfani inabili nell’ambito della pensionistica di guerra.  Attualmente il concetto è adottato dall’INAIL (inabilità temporanea e permanente dal 6 al 100%), dall’INPS in caso di </a:t>
            </a:r>
            <a:r>
              <a:rPr lang="it-IT" altLang="it-IT" sz="1800" i="1" smtClean="0"/>
              <a:t>Pensione ordinaria di inabilità, e per la reversibilità degli orfani maggiorenni.</a:t>
            </a:r>
            <a:endParaRPr lang="it-IT" altLang="it-IT" sz="1800" smtClean="0">
              <a:solidFill>
                <a:srgbClr val="08A832"/>
              </a:solidFill>
            </a:endParaRPr>
          </a:p>
          <a:p>
            <a:pPr algn="just"/>
            <a:r>
              <a:rPr lang="it-IT" altLang="it-IT" sz="1800" smtClean="0"/>
              <a:t>Sotto il titolo "armonizzazione" l’art. 2 comma 12 della legge 335/95 ha introdotto dal 1-1-1996, anche nel pubblico impiego, </a:t>
            </a:r>
            <a:r>
              <a:rPr lang="it-IT" altLang="it-IT" sz="1800" b="1" smtClean="0">
                <a:solidFill>
                  <a:schemeClr val="bg1"/>
                </a:solidFill>
              </a:rPr>
              <a:t>la pensione di inabilità assoluta e permanente </a:t>
            </a:r>
            <a:r>
              <a:rPr lang="it-IT" altLang="it-IT" sz="1800" smtClean="0"/>
              <a:t>già prevista dalla legge 222/94 per i dipendenti privati</a:t>
            </a:r>
            <a:r>
              <a:rPr lang="it-IT" altLang="it-IT" sz="1800" b="1" smtClean="0"/>
              <a:t>.</a:t>
            </a:r>
            <a:r>
              <a:rPr lang="it-IT" altLang="it-IT" sz="1800" smtClean="0"/>
              <a:t> Con Decreto del Ministero del Tesoro n. 187 del 8-5-1997 sono state dettate le modalità applicative regolamentate con circolare INPDAP n. 57 del 24-10-1997 e circolare Ministero del Tesoro n. 57 del 24-6-1998.</a:t>
            </a:r>
            <a:endParaRPr lang="it-IT" altLang="it-IT" sz="1400" smtClean="0"/>
          </a:p>
        </p:txBody>
      </p:sp>
      <p:pic>
        <p:nvPicPr>
          <p:cNvPr id="17412" name="Picture 3" descr="C:\Users\marco.cannavicci\Desktop\Immagine Promet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3698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3763" y="260350"/>
            <a:ext cx="7572375" cy="720725"/>
          </a:xfrm>
        </p:spPr>
        <p:txBody>
          <a:bodyPr>
            <a:normAutofit fontScale="90000"/>
          </a:bodyPr>
          <a:lstStyle/>
          <a:p>
            <a:pPr eaLnBrk="1" hangingPunct="1">
              <a:defRPr/>
            </a:pPr>
            <a:r>
              <a:rPr lang="it-IT" sz="2900" dirty="0" smtClean="0">
                <a:solidFill>
                  <a:srgbClr val="660066"/>
                </a:solidFill>
              </a:rPr>
              <a:t/>
            </a:r>
            <a:br>
              <a:rPr lang="it-IT" sz="2900" dirty="0" smtClean="0">
                <a:solidFill>
                  <a:srgbClr val="660066"/>
                </a:solidFill>
              </a:rPr>
            </a:br>
            <a:r>
              <a:rPr lang="it-IT" sz="2000" b="1" dirty="0" smtClean="0">
                <a:solidFill>
                  <a:srgbClr val="660066"/>
                </a:solidFill>
                <a:latin typeface="+mn-lt"/>
              </a:rPr>
              <a:t>IL GIUDIZIO DI  IDONEITA’ ALLA MANSIONE SPECIFICA</a:t>
            </a:r>
            <a:r>
              <a:rPr lang="it-IT" sz="2000" b="1" dirty="0" smtClean="0"/>
              <a:t/>
            </a:r>
            <a:br>
              <a:rPr lang="it-IT" sz="2000" b="1" dirty="0" smtClean="0"/>
            </a:br>
            <a:endParaRPr lang="it-IT" sz="2000" b="1" dirty="0" smtClean="0"/>
          </a:p>
        </p:txBody>
      </p:sp>
      <p:sp>
        <p:nvSpPr>
          <p:cNvPr id="18435" name="Rectangle 3"/>
          <p:cNvSpPr>
            <a:spLocks noGrp="1" noChangeArrowheads="1"/>
          </p:cNvSpPr>
          <p:nvPr>
            <p:ph type="body" idx="1"/>
          </p:nvPr>
        </p:nvSpPr>
        <p:spPr>
          <a:xfrm>
            <a:off x="358775" y="1549400"/>
            <a:ext cx="8642350" cy="5111750"/>
          </a:xfrm>
        </p:spPr>
        <p:txBody>
          <a:bodyPr/>
          <a:lstStyle/>
          <a:p>
            <a:pPr marL="381000" indent="-381000" eaLnBrk="1" hangingPunct="1"/>
            <a:endParaRPr lang="it-IT" altLang="it-IT" sz="2400" smtClean="0">
              <a:latin typeface="Arial Unicode MS" pitchFamily="34" charset="-128"/>
            </a:endParaRPr>
          </a:p>
          <a:p>
            <a:pPr marL="381000" indent="-381000" eaLnBrk="1" hangingPunct="1">
              <a:buFont typeface="Wingdings" panose="05000000000000000000" pitchFamily="2" charset="2"/>
              <a:buNone/>
            </a:pPr>
            <a:endParaRPr lang="it-IT" altLang="it-IT" sz="2000" b="1" smtClean="0">
              <a:solidFill>
                <a:srgbClr val="FF3300"/>
              </a:solidFill>
              <a:latin typeface="Arial Unicode MS" pitchFamily="34" charset="-128"/>
            </a:endParaRPr>
          </a:p>
          <a:p>
            <a:pPr marL="381000" indent="-381000" eaLnBrk="1" hangingPunct="1">
              <a:buFont typeface="Wingdings" panose="05000000000000000000" pitchFamily="2" charset="2"/>
              <a:buNone/>
            </a:pPr>
            <a:endParaRPr lang="it-IT" altLang="it-IT" sz="2000" b="1" smtClean="0">
              <a:solidFill>
                <a:srgbClr val="FF3300"/>
              </a:solidFill>
              <a:latin typeface="Arial Unicode MS" pitchFamily="34" charset="-128"/>
            </a:endParaRPr>
          </a:p>
          <a:p>
            <a:pPr marL="381000" indent="-381000" eaLnBrk="1" hangingPunct="1">
              <a:buFont typeface="Wingdings" panose="05000000000000000000" pitchFamily="2" charset="2"/>
              <a:buNone/>
            </a:pPr>
            <a:endParaRPr lang="it-IT" altLang="it-IT" sz="2000" b="1" smtClean="0">
              <a:solidFill>
                <a:srgbClr val="FF3300"/>
              </a:solidFill>
              <a:latin typeface="Arial Unicode MS" pitchFamily="34" charset="-128"/>
            </a:endParaRPr>
          </a:p>
        </p:txBody>
      </p:sp>
      <p:sp>
        <p:nvSpPr>
          <p:cNvPr id="738308" name="Rectangle 4"/>
          <p:cNvSpPr>
            <a:spLocks noChangeArrowheads="1"/>
          </p:cNvSpPr>
          <p:nvPr/>
        </p:nvSpPr>
        <p:spPr bwMode="auto">
          <a:xfrm>
            <a:off x="755650" y="1556792"/>
            <a:ext cx="7848600" cy="3323987"/>
          </a:xfrm>
          <a:prstGeom prst="rect">
            <a:avLst/>
          </a:prstGeom>
          <a:solidFill>
            <a:schemeClr val="bg1"/>
          </a:solidFill>
          <a:ln w="9525">
            <a:solidFill>
              <a:schemeClr val="tx1"/>
            </a:solidFill>
            <a:miter lim="800000"/>
            <a:headEnd/>
            <a:tailEnd/>
          </a:ln>
          <a:effectLst/>
          <a:extLst/>
        </p:spPr>
        <p:txBody>
          <a:bodyPr>
            <a:spAutoFit/>
          </a:bodyPr>
          <a:lstStyle/>
          <a:p>
            <a:pPr algn="ctr">
              <a:defRPr/>
            </a:pPr>
            <a:r>
              <a:rPr lang="it-IT" sz="2400" b="1" u="none" dirty="0">
                <a:ln w="18000">
                  <a:solidFill>
                    <a:schemeClr val="accent2">
                      <a:satMod val="140000"/>
                    </a:schemeClr>
                  </a:solidFill>
                  <a:prstDash val="solid"/>
                  <a:miter lim="800000"/>
                </a:ln>
                <a:solidFill>
                  <a:schemeClr val="accent6">
                    <a:lumMod val="75000"/>
                  </a:schemeClr>
                </a:solidFill>
                <a:latin typeface="Arial" charset="0"/>
              </a:rPr>
              <a:t>La finalità della Sorveglianza Sanitaria</a:t>
            </a:r>
          </a:p>
          <a:p>
            <a:pPr algn="ctr">
              <a:defRPr/>
            </a:pPr>
            <a:endParaRPr lang="it-IT" sz="2400" b="1" u="none" dirty="0">
              <a:ln w="18000">
                <a:solidFill>
                  <a:schemeClr val="accent2">
                    <a:satMod val="140000"/>
                  </a:schemeClr>
                </a:solidFill>
                <a:prstDash val="solid"/>
                <a:miter lim="800000"/>
              </a:ln>
              <a:solidFill>
                <a:schemeClr val="accent6">
                  <a:lumMod val="75000"/>
                </a:schemeClr>
              </a:solidFill>
              <a:latin typeface="Arial" charset="0"/>
            </a:endParaRPr>
          </a:p>
          <a:p>
            <a:pPr>
              <a:defRPr/>
            </a:pPr>
            <a:r>
              <a:rPr lang="it-IT" sz="2800" b="1" dirty="0">
                <a:solidFill>
                  <a:schemeClr val="accent6">
                    <a:lumMod val="50000"/>
                  </a:schemeClr>
                </a:solidFill>
                <a:latin typeface="Arial" charset="0"/>
              </a:rPr>
              <a:t> </a:t>
            </a:r>
            <a:r>
              <a:rPr lang="it-IT" sz="2400" dirty="0">
                <a:latin typeface="Arial" charset="0"/>
              </a:rPr>
              <a:t>è quella di valutare la </a:t>
            </a:r>
            <a:r>
              <a:rPr lang="it-IT" sz="2400" dirty="0">
                <a:solidFill>
                  <a:srgbClr val="C00000"/>
                </a:solidFill>
                <a:latin typeface="Arial" charset="0"/>
              </a:rPr>
              <a:t>compatibilità delle condizioni di salute </a:t>
            </a:r>
            <a:r>
              <a:rPr lang="it-IT" sz="2400">
                <a:solidFill>
                  <a:srgbClr val="C00000"/>
                </a:solidFill>
                <a:latin typeface="Arial" charset="0"/>
              </a:rPr>
              <a:t>dei lavoratori con </a:t>
            </a:r>
            <a:r>
              <a:rPr lang="it-IT" sz="2400" dirty="0">
                <a:solidFill>
                  <a:srgbClr val="C00000"/>
                </a:solidFill>
                <a:latin typeface="Arial" charset="0"/>
              </a:rPr>
              <a:t>i compiti lavorativi da svolgere </a:t>
            </a:r>
            <a:r>
              <a:rPr lang="it-IT" sz="2400" dirty="0">
                <a:latin typeface="Arial" charset="0"/>
              </a:rPr>
              <a:t>anche in presenza di  patologie non correlate al lavoro  e pervenire al </a:t>
            </a:r>
          </a:p>
          <a:p>
            <a:pPr>
              <a:defRPr/>
            </a:pPr>
            <a:endParaRPr lang="it-IT" dirty="0">
              <a:latin typeface="Arial" charset="0"/>
            </a:endParaRPr>
          </a:p>
          <a:p>
            <a:pPr algn="ctr">
              <a:defRPr/>
            </a:pPr>
            <a:r>
              <a:rPr lang="it-IT" sz="2400" b="1" u="none" dirty="0">
                <a:ln w="18000">
                  <a:solidFill>
                    <a:schemeClr val="accent2">
                      <a:satMod val="140000"/>
                    </a:schemeClr>
                  </a:solidFill>
                  <a:prstDash val="solid"/>
                  <a:miter lim="800000"/>
                </a:ln>
                <a:solidFill>
                  <a:srgbClr val="0066FF"/>
                </a:solidFill>
                <a:latin typeface="Arial" charset="0"/>
              </a:rPr>
              <a:t>giudizio  di  idoneità  alla  mansione  specifica</a:t>
            </a:r>
            <a:endParaRPr lang="it-IT" b="1" u="none" dirty="0">
              <a:ln w="18000">
                <a:solidFill>
                  <a:schemeClr val="accent2">
                    <a:satMod val="140000"/>
                  </a:schemeClr>
                </a:solidFill>
                <a:prstDash val="solid"/>
                <a:miter lim="800000"/>
              </a:ln>
              <a:solidFill>
                <a:srgbClr val="0066FF"/>
              </a:solidFill>
              <a:latin typeface="Arial" charset="0"/>
            </a:endParaRPr>
          </a:p>
          <a:p>
            <a:pPr>
              <a:defRPr/>
            </a:pPr>
            <a:endParaRPr lang="it-IT" sz="2000" u="none" dirty="0">
              <a:solidFill>
                <a:srgbClr val="0033CC"/>
              </a:solidFill>
              <a:latin typeface="Arial" charset="0"/>
            </a:endParaRPr>
          </a:p>
        </p:txBody>
      </p:sp>
      <p:pic>
        <p:nvPicPr>
          <p:cNvPr id="18437" name="Picture 3" descr="C:\Users\marco.cannavicci\Desktop\Immagine Prom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876925"/>
            <a:ext cx="215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346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38308"/>
                                        </p:tgtEl>
                                        <p:attrNameLst>
                                          <p:attrName>style.visibility</p:attrName>
                                        </p:attrNameLst>
                                      </p:cBhvr>
                                      <p:to>
                                        <p:strVal val="visible"/>
                                      </p:to>
                                    </p:set>
                                    <p:anim calcmode="lin" valueType="num">
                                      <p:cBhvr>
                                        <p:cTn id="7" dur="1000" fill="hold"/>
                                        <p:tgtEl>
                                          <p:spTgt spid="738308"/>
                                        </p:tgtEl>
                                        <p:attrNameLst>
                                          <p:attrName>ppt_w</p:attrName>
                                        </p:attrNameLst>
                                      </p:cBhvr>
                                      <p:tavLst>
                                        <p:tav tm="0">
                                          <p:val>
                                            <p:fltVal val="0"/>
                                          </p:val>
                                        </p:tav>
                                        <p:tav tm="100000">
                                          <p:val>
                                            <p:strVal val="#ppt_w"/>
                                          </p:val>
                                        </p:tav>
                                      </p:tavLst>
                                    </p:anim>
                                    <p:anim calcmode="lin" valueType="num">
                                      <p:cBhvr>
                                        <p:cTn id="8" dur="1000" fill="hold"/>
                                        <p:tgtEl>
                                          <p:spTgt spid="7383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lic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7409428</TotalTime>
  <Words>22049</Words>
  <Application>Microsoft Office PowerPoint</Application>
  <PresentationFormat>Presentazione su schermo (4:3)</PresentationFormat>
  <Paragraphs>2748</Paragraphs>
  <Slides>273</Slides>
  <Notes>98</Notes>
  <HiddenSlides>0</HiddenSlides>
  <MMClips>0</MMClips>
  <ScaleCrop>false</ScaleCrop>
  <HeadingPairs>
    <vt:vector size="8" baseType="variant">
      <vt:variant>
        <vt:lpstr>Caratteri utilizzati</vt:lpstr>
      </vt:variant>
      <vt:variant>
        <vt:i4>27</vt:i4>
      </vt:variant>
      <vt:variant>
        <vt:lpstr>Tema</vt:lpstr>
      </vt:variant>
      <vt:variant>
        <vt:i4>1</vt:i4>
      </vt:variant>
      <vt:variant>
        <vt:lpstr>Server OLE incorporati</vt:lpstr>
      </vt:variant>
      <vt:variant>
        <vt:i4>2</vt:i4>
      </vt:variant>
      <vt:variant>
        <vt:lpstr>Titoli diapositive</vt:lpstr>
      </vt:variant>
      <vt:variant>
        <vt:i4>273</vt:i4>
      </vt:variant>
    </vt:vector>
  </HeadingPairs>
  <TitlesOfParts>
    <vt:vector size="303" baseType="lpstr">
      <vt:lpstr>MS PGothic</vt:lpstr>
      <vt:lpstr>SimSun</vt:lpstr>
      <vt:lpstr>Abadi MT Condensed Extra Bold</vt:lpstr>
      <vt:lpstr>Andalus</vt:lpstr>
      <vt:lpstr>Arial</vt:lpstr>
      <vt:lpstr>Arial Narrow</vt:lpstr>
      <vt:lpstr>Arial Rounded MT Bold</vt:lpstr>
      <vt:lpstr>Arial Unicode MS</vt:lpstr>
      <vt:lpstr>Berlin Sans FB Demi</vt:lpstr>
      <vt:lpstr>Calibri</vt:lpstr>
      <vt:lpstr>Comic Sans MS</vt:lpstr>
      <vt:lpstr>Constantia</vt:lpstr>
      <vt:lpstr>Cooper Black</vt:lpstr>
      <vt:lpstr>Copperplate Gothic Bold</vt:lpstr>
      <vt:lpstr>HGP明朝E</vt:lpstr>
      <vt:lpstr>Impact</vt:lpstr>
      <vt:lpstr>MS Mincho</vt:lpstr>
      <vt:lpstr>Tahoma</vt:lpstr>
      <vt:lpstr>Times</vt:lpstr>
      <vt:lpstr>Times New Roman</vt:lpstr>
      <vt:lpstr>Verdana</vt:lpstr>
      <vt:lpstr>Wingdings</vt:lpstr>
      <vt:lpstr>Wingdings 2</vt:lpstr>
      <vt:lpstr>Wingdings 3</vt:lpstr>
      <vt:lpstr>ZapfHumnst BT</vt:lpstr>
      <vt:lpstr>ZapfHumnst Dm BT</vt:lpstr>
      <vt:lpstr>ZapfHumnst Ult BT</vt:lpstr>
      <vt:lpstr>Equinozio</vt:lpstr>
      <vt:lpstr>Acrobat Document</vt:lpstr>
      <vt:lpstr>Grafico</vt:lpstr>
      <vt:lpstr>«Dall’essere di Parmenide al valore della persona: tra storia e medicina legale della Pubblica Amministrazione» </vt:lpstr>
      <vt:lpstr>    LEGGE 11 marzo 1926, n. 416  Nuove disposizioni sulle procedure da seguirsi negli accertamenti medico-legali delle ferite, lesioni ed infermità dei personali dipendenti dalle amministrazioni militari e da altre amministrazioni dello Stato. (G.U. n. 64, 18 marzo 1926) </vt:lpstr>
      <vt:lpstr>    LEGGE 11 marzo 1926, n. 416  Nuove disposizioni sulle procedure da seguirsi negli accertamenti medico-legali delle ferite, lesioni ed infermità dei personali dipendenti dalle amministrazioni militari e da altre amministrazioni dello Stato. (G.U. n. 64, 18 marzo 1926) </vt:lpstr>
      <vt:lpstr>        D.P.R. 18 novembre 1965, n. 1485  Varianti alla legge 11 marzo 1926, n. 416 , e successive modificazioni, relative alle procedure per gli accertamenti medico-legali delle ferite, lesioni ed infermità dei personali dipendenti dalle Amministrazioni militari e da altre Amministrazioni dello Stato.   </vt:lpstr>
      <vt:lpstr>Presentazione standard di PowerPoint</vt:lpstr>
      <vt:lpstr>  DECRETO 12-02-2004 n° - Min. Economia e Finanze Decreto interministeriale sui Criteri organizzativi per l'assegnazione delle domande agli organismi di accertamento sanitario di cui all'art. 9 DPR 29.10.01, n. 461, ed approvazione dei modelli di verbale utilizzabili</vt:lpstr>
      <vt:lpstr>          D.M.D. 21 dicembre 2006  Modifiche alle tabelle di cui all'allegato D del decreto 12 febbraio 2004, concernenti la competenza territoriale delle commissioni mediche ospedaliere e delle commissioni mediche di 2ª istanza. </vt:lpstr>
      <vt:lpstr>          D.M.D. 21 dicembre 2006  Modifiche alle tabelle di cui all'allegato D del decreto 12 febbraio 2004, concernenti la competenza territoriale delle commissioni mediche ospedaliere e delle commissioni mediche di 2ª istanza. </vt:lpstr>
      <vt:lpstr>          Direttiva MDGSAN 5000 9 marzo 2007 Direttiva sulle procedure per gli accertamenti sanitari in tema di idoneità al servizio del competente Ufficiale medico (D.S.S.), della Commissione Medica Ospedaliera (C.M.O.) e della Commissione Medica di 2^ Istanza (C.M. di 2^ Istanza).</vt:lpstr>
      <vt:lpstr>          Direttiva MDGSAN 0005000 9 marzo 2007 Direttiva sulle procedure per gli accertamenti sanitari in tema di idoneità al servizio del competente Ufficiale medico (D.S.S.), della Commissione Medica Ospedaliera (C.M.O.) e della Commissione Medica di 2^ Istanza (C.M. di 2^ Istanza).</vt:lpstr>
      <vt:lpstr>          Direttiva MDGSAN 5000 9 marzo 2007 Direttiva sulle procedure per gli accertamenti sanitari in tema di idoneità al servizio del competente Ufficiale medico (D.S.S.), della Commissione Medica Ospedaliera (C.M.O.) e della Commissione Medica di 2^ Istanza (C.M. di 2^ Istanza).</vt:lpstr>
      <vt:lpstr>          Direttiva MDGSAN 0005000 9 marzo 2007 Direttiva sulle procedure per gli accertamenti sanitari in tema di idoneità al servizio del competente Ufficiale medico (D.S.S.), della Commissione Medica Ospedaliera (C.M.O.) e della Commissione Medica di 2^ Istanza (C.M. di 2^ Istanza).</vt:lpstr>
      <vt:lpstr>          Direttiva MDGSAN 0005000 9 marzo 2007 Direttiva sulle procedure per gli accertamenti sanitari in tema di idoneità al servizio del competente Ufficiale medico (D.S.S.), della Commissione Medica Ospedaliera (C.M.O.) e della Commissione Medica di 2^ Istanza (C.M. di 2^ Istanza).</vt:lpstr>
      <vt:lpstr>          Direttiva MDGSAN 0005000 9 marzo 2007 Direttiva sulle procedure per gli accertamenti sanitari in tema di idoneità al servizio del competente Ufficiale medico (D.S.S.), della Commissione Medica Ospedaliera (C.M.O.) e della Commissione Medica di 2^ Istanza (C.M. di 2^ Istanza).</vt:lpstr>
      <vt:lpstr>          Direttiva MDGSAN 0005000 9 marzo 2007 Direttiva sulle procedure per gli accertamenti sanitari in tema di idoneità al servizio del competente Ufficiale medico (D.S.S.), della Commissione Medica Ospedaliera (C.M.O.) e della Commissione Medica di 2^ Istanza (C.M. di 2^ Istanza).</vt:lpstr>
      <vt:lpstr>          Direttiva MDGSAN 0005000 9 marzo 2007 Direttiva sulle procedure per gli accertamenti sanitari in tema di idoneità al servizio del competente Ufficiale medico (D.S.S.), della Commissione Medica Ospedaliera (C.M.O.) e della Commissione Medica di 2^ Istanza (C.M. di 2^ Istanza).</vt:lpstr>
      <vt:lpstr>          POSIZIONE DI STATO DEL MILITARE </vt:lpstr>
      <vt:lpstr>          Codice dell’Ordinamento Militare (2010) Art.194  </vt:lpstr>
      <vt:lpstr>          Determinazione Capo SMD 24 ottobre 2012 Riassetto in senso riduttivo delle CM di II Istanza</vt:lpstr>
      <vt:lpstr>                                   GRAZIE PER L’ATTENZIONE  </vt:lpstr>
      <vt:lpstr>«Dall’essere di Parmenide al valore della persona: tra storia e medicina legale della Pubblica Amministrazione» </vt:lpstr>
      <vt:lpstr>«Avvocato e Ministero: l’importanza del contraddittorio»  </vt:lpstr>
      <vt:lpstr>«Avvocato e Ministero: l’importanza del contraddittorio»  </vt:lpstr>
      <vt:lpstr>«Avvocato e Ministero: l’importanza del contraddittorio»  </vt:lpstr>
      <vt:lpstr>«Avvocato e Ministero: l’importanza del contraddittorio»  </vt:lpstr>
      <vt:lpstr>«Dall’essere di Parmenide al valore della persona: tra storia e medicina legale della Pubblica Amministrazione» </vt:lpstr>
      <vt:lpstr> </vt:lpstr>
      <vt:lpstr> </vt:lpstr>
      <vt:lpstr>ATTIVITA’ DelLe Commissioni Mediche di Verifica </vt:lpstr>
      <vt:lpstr> TERMINOLOGIA GENERALE</vt:lpstr>
      <vt:lpstr> TERMINOLOGIA GENERALE</vt:lpstr>
      <vt:lpstr>DEFINIZIONI GENERALI DELL’INIDONEITA’ PRIMA DEL DPR N. 171 DEL 2011 </vt:lpstr>
      <vt:lpstr> L’ISTITUTO DELL’INIDONEITA’ AL SERVIZIO E DI ALTRE FORME D’INABILITA’, IN GENERALE, ANCHE PER INFERMITA’ COSIDDETTE COMUNI – OSSIA NON DERIVANTI  DAL SERVIZIO - E’ PER TUTTI I DIPENDENTI PUBBLICI COSTITUITO DAL:  </vt:lpstr>
      <vt:lpstr>IL D.P.R. N. 171 DEL 2011 </vt:lpstr>
      <vt:lpstr>DEFINIZIONI DELL’INIDONEITA’  A SEGUITO DEL D.P.R. N. 171 DEL 2011 </vt:lpstr>
      <vt:lpstr>                           ATTIVITA’ DEL Comitato di verifica                          per le cause di servizio </vt:lpstr>
      <vt:lpstr>Comitato di verifica per le cause di servizio  Segue… </vt:lpstr>
      <vt:lpstr>Ricorso giurisdizionale</vt:lpstr>
      <vt:lpstr>Ricorso giurisdizionale </vt:lpstr>
      <vt:lpstr>Ricorso giurisdizionale  </vt:lpstr>
      <vt:lpstr> </vt:lpstr>
      <vt:lpstr>RAPPRESENTANZA IN GIUDIZIO </vt:lpstr>
      <vt:lpstr>art. 417 bis c.p.c.</vt:lpstr>
      <vt:lpstr>art. 417 bis c.p.c.</vt:lpstr>
      <vt:lpstr>art. 417 bis c.p.c. </vt:lpstr>
      <vt:lpstr>art. 417 bis c.p.c </vt:lpstr>
      <vt:lpstr>art. 417 bis c.p.c – Giurisprudenza  </vt:lpstr>
      <vt:lpstr>GIUDIZI INNANZI LA CORTE DEI CONTI </vt:lpstr>
      <vt:lpstr>Difesa dell’Avvocatura dello Stato </vt:lpstr>
      <vt:lpstr>Difesa dell’Avvocatura dello Stato  Iter procedurale </vt:lpstr>
      <vt:lpstr>GIUDIZI INNANZI aL T.a.r.</vt:lpstr>
      <vt:lpstr>                        TAR LOMBARDIA n. 613/2014</vt:lpstr>
      <vt:lpstr>             cassazione</vt:lpstr>
      <vt:lpstr>                  giurisdizione</vt:lpstr>
      <vt:lpstr> Esperienza  Ufficio III  Direzione dei Servizi del Tesoro del Ministero dell’Economia e delle Finanze</vt:lpstr>
      <vt:lpstr> Esperienza  Ufficio III  Direzione dei Servizi del Tesoro del Ministero dell’Economia e delle Finanze</vt:lpstr>
      <vt:lpstr>Presentazione standard di PowerPoint</vt:lpstr>
      <vt:lpstr>«Dall’essere di Parmenide al valore della persona: tra storia e medicina legale della Pubblica Amministrazione» </vt:lpstr>
      <vt:lpstr> </vt:lpstr>
      <vt:lpstr> </vt:lpstr>
      <vt:lpstr> </vt:lpstr>
      <vt:lpstr> </vt:lpstr>
      <vt:lpstr> </vt:lpstr>
      <vt:lpstr> </vt:lpstr>
      <vt:lpstr> </vt:lpstr>
      <vt:lpstr> </vt:lpstr>
      <vt:lpstr> </vt:lpstr>
      <vt:lpstr> </vt:lpstr>
      <vt:lpstr> </vt:lpstr>
      <vt:lpstr> </vt:lpstr>
      <vt:lpstr>Presentazione standard di PowerPoint</vt:lpstr>
      <vt:lpstr> </vt:lpstr>
      <vt:lpstr> </vt:lpstr>
      <vt:lpstr> </vt:lpstr>
      <vt:lpstr> </vt:lpstr>
      <vt:lpstr> </vt:lpstr>
      <vt:lpstr> </vt:lpstr>
      <vt:lpstr> </vt:lpstr>
      <vt:lpstr> </vt:lpstr>
      <vt:lpstr> </vt:lpstr>
      <vt:lpstr> </vt:lpstr>
      <vt:lpstr> </vt:lpstr>
      <vt:lpstr>«Dall’essere di Parmenide al valore della persona: tra storia e medicina legale della Pubblica Amministrazione» </vt:lpstr>
      <vt:lpstr>Presentazione standard di PowerPoint</vt:lpstr>
      <vt:lpstr>IL GIUDIZIO DI IDONEITA’ LAVORATIVA ex D. Lgs. 81/08</vt:lpstr>
      <vt:lpstr> </vt:lpstr>
      <vt:lpstr> </vt:lpstr>
      <vt:lpstr> D. LGS.  81/08 ATTUAZIONE  DELL’ART.1  LEGGE  3/08/07,  N. 123   IN MATERIA  DI  TUTELA  DELLA  SALUTE  E DELLA  SICUREZZA  NEI LUOGHI  DI  LAVORO  </vt:lpstr>
      <vt:lpstr>FINALITA’ DELLA NORMA: “MINIMIZZAZIONE DEL RISCHIO”    (ART. 15 – MISURE DI TUTELA)</vt:lpstr>
      <vt:lpstr>METODOLOGIA:   IL PRINCIPIO DI SUSSIDIARIETA’    (ART. 15 – MISURE DI TUTELA)  ADOZIONE DI MISURE TECNICAMENTE FATTIBILI</vt:lpstr>
      <vt:lpstr> METODOLOGIA:  IL PRINCIPIO DI SUSSIDIARIETA’   (ART. 15 – MISURE DI TUTELA) ADOZIONE DI MISURE TECNICAMENTE FATTIBILI</vt:lpstr>
      <vt:lpstr>  </vt:lpstr>
      <vt:lpstr>     LA SORVEGLIANZA SANITARIA    è’ fondamentalmente  attività clinica preventiva che comprende: </vt:lpstr>
      <vt:lpstr>I SOGGETTI DELLA SORVEGLIANZA SANITARIA Art. 2, comma 1, lettera a) del D.Lgs.81/08</vt:lpstr>
      <vt:lpstr>IL GIUDIZIO DI IDONEITÀ Art.41 comma 6 del D. Lgs. 81/08 </vt:lpstr>
      <vt:lpstr>Presentazione standard di PowerPoint</vt:lpstr>
      <vt:lpstr> GIUDIZIO DI  IDONEITA COME CONCETTO MEDICO-LEGALE     </vt:lpstr>
      <vt:lpstr>LA INIDONEITA’</vt:lpstr>
      <vt:lpstr> IL GIUDIZIO DI  IDONEITA’ ALLA MANSIONE SPECIFICA </vt:lpstr>
      <vt:lpstr>Carattere relativo del giudizio  di idoneita’ a mansione  specifica </vt:lpstr>
      <vt:lpstr>GIUDIZIO DI  IDONEITA un giudizio complesso </vt:lpstr>
      <vt:lpstr>GIUDIZIO  DI  IDONEITA’  E  I  VARI   INTERESSI  COINVOLTI </vt:lpstr>
      <vt:lpstr>Presentazione standard di PowerPoint</vt:lpstr>
      <vt:lpstr>Presentazione standard di PowerPoint</vt:lpstr>
      <vt:lpstr>Presentazione standard di PowerPoint</vt:lpstr>
      <vt:lpstr> PRINCIPALI cONDIZIONI PSICO-FISICHE   CHE  POSSONO DETERMINARE RISCHIO PER    GLI ALTRI</vt:lpstr>
      <vt:lpstr>IL GIUDIZIO DI IDONEITA’ LAVORATIVA  DELLE COMMISSIONI MEDICO-LEGALI </vt:lpstr>
      <vt:lpstr>Presentazione standard di PowerPoint</vt:lpstr>
      <vt:lpstr> </vt:lpstr>
      <vt:lpstr>IL D.P.R. N. 171 DEL 2011  </vt:lpstr>
      <vt:lpstr>IL D.P.R. N. 171 DEL 2011</vt:lpstr>
      <vt:lpstr>Presentazione standard di PowerPoint</vt:lpstr>
      <vt:lpstr>Presentazione standard di PowerPoint</vt:lpstr>
      <vt:lpstr>Presentazione standard di PowerPoint</vt:lpstr>
      <vt:lpstr>Presentazione standard di PowerPoint</vt:lpstr>
      <vt:lpstr>Presentazione standard di PowerPoint</vt:lpstr>
      <vt:lpstr>Nel nostro ordinamento giuridico,   il giudizio di idoneità lavorativa ha una duplice finalità: preventiva ed attitudinale, è sempre relativa   </vt:lpstr>
      <vt:lpstr>Presentazione standard di PowerPoint</vt:lpstr>
      <vt:lpstr>Presentazione standard di PowerPoint</vt:lpstr>
      <vt:lpstr>Presentazione standard di PowerPoint</vt:lpstr>
      <vt:lpstr>«Dall’essere di Parmenide al valore della persona: tra storia e medicina legale della Pubblica Amministrazione» </vt:lpstr>
      <vt:lpstr>Presentazione standard di PowerPoint</vt:lpstr>
      <vt:lpstr>Legge 210/92 e sue Modifiche</vt:lpstr>
      <vt:lpstr>Le CMO si esprimono ad unanimità o maggioranza:  il componente dissenziente esprime le motivazioni.  Altresì possono essere riportate le osservazioni del medico di fiducia.  La Legge 238/97 ha introdotto la possibilità di  integrare la composizione della CMO con : ”……medici esperti nelle materie attinenti alle richieste di indennizzo”.</vt:lpstr>
      <vt:lpstr>Il “primum movens” di qualunque effetto giuridico-amministrativo di un evento è la constatazione dell’evento stesso che deve avere caratteri di certezza. Il giudizio diagnostico deve quindi comprovare:  - Esistenza di malattia - Stadio di malattia - Presumibile evoluzione della malattia - Elementi diagnostici atti a comprovare il nesso di      causalità </vt:lpstr>
      <vt:lpstr>GIUDIZIO DIAGNOSTICO</vt:lpstr>
      <vt:lpstr>Presentazione standard di PowerPoint</vt:lpstr>
      <vt:lpstr>Presentazione standard di PowerPoint</vt:lpstr>
      <vt:lpstr>Presentazione standard di PowerPoint</vt:lpstr>
      <vt:lpstr>CASI DI EPATITE  (S.E.I.E.V.A. 2000-2001)</vt:lpstr>
      <vt:lpstr>INFEZIONI RILEVANTI (casistica DMML-RM)</vt:lpstr>
      <vt:lpstr>Presentazione standard di PowerPoint</vt:lpstr>
      <vt:lpstr>Presentazione standard di PowerPoint</vt:lpstr>
      <vt:lpstr>Presentazione standard di PowerPoint</vt:lpstr>
      <vt:lpstr>Protocollo HIV</vt:lpstr>
      <vt:lpstr>Protocollo EPATITI</vt:lpstr>
      <vt:lpstr>Consiglio Superiore di Sanità seduta 15 maggio 1996</vt:lpstr>
      <vt:lpstr>DANNO EPATICO PERMANENTE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Immunoglobuline ed Albumina</vt:lpstr>
      <vt:lpstr>Contagio in attività di servizio</vt:lpstr>
      <vt:lpstr>Contagio coniugale e gestazionale</vt:lpstr>
      <vt:lpstr>Presentazione standard di PowerPoint</vt:lpstr>
      <vt:lpstr>TEMPESTIVITA’</vt:lpstr>
      <vt:lpstr>Presentazione standard di PowerPoint</vt:lpstr>
      <vt:lpstr>DANNO BIOLOGICO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VALUTAZIONE DEL DANNO PERMANENTE DA VACCINAZIONE</vt:lpstr>
      <vt:lpstr>STATISTICA DMML ROMA 2007 - 2014</vt:lpstr>
      <vt:lpstr>STATISTICA DMML ROMA </vt:lpstr>
      <vt:lpstr>Sentenza n.107/2012  Corte Costituzionale</vt:lpstr>
      <vt:lpstr>Cort. Cost. n. 107/2012 </vt:lpstr>
      <vt:lpstr> Corte Costituzionale Sentenza 16 ottobre 2000, n. 423   </vt:lpstr>
      <vt:lpstr>Tribunale di Milano  Sezione Lavoro Sentenza I grado del 23/09/14</vt:lpstr>
      <vt:lpstr>Tribunale di Milano</vt:lpstr>
      <vt:lpstr>Tribunale di Milano</vt:lpstr>
      <vt:lpstr>Tribunale di Milano</vt:lpstr>
      <vt:lpstr>Lo studio fraudolento del 1998</vt:lpstr>
      <vt:lpstr>Lo studio fraudolento del 1998</vt:lpstr>
      <vt:lpstr>Precedenti sentenze</vt:lpstr>
      <vt:lpstr>Presentazione standard di PowerPoint</vt:lpstr>
      <vt:lpstr>«Dall’essere di Parmenide al valore della persona: tra storia e medicina legale della Pubblica Amministrazione» </vt:lpstr>
      <vt:lpstr>Presentazione standard di PowerPoint</vt:lpstr>
      <vt:lpstr>Legge 210/92 e sue Modifiche</vt:lpstr>
      <vt:lpstr>Le CMO si esprimono ad unanimità o maggioranza:  il componente dissenziente esprime le motivazioni.  Altresì possono essere riportate le osservazioni del medico di fiducia.  La Legge 238/97 ha introdotto la possibilità di  integrare la composizione della CMO con : ”……medici esperti nelle materie attinenti alle richieste di indennizzo”.</vt:lpstr>
      <vt:lpstr>Il “primum movens” di qualunque effetto giuridico-amministrativo di un evento è la constatazione dell’evento stesso che deve avere caratteri di certezza. Il giudizio diagnostico deve quindi comprovare:  - Esistenza di malattia - Stadio di malattia - Presumibile evoluzione della malattia - Elementi diagnostici atti a comprovare il nesso di      causalità </vt:lpstr>
      <vt:lpstr>GIUDIZIO DIAGNOSTICO</vt:lpstr>
      <vt:lpstr>Presentazione standard di PowerPoint</vt:lpstr>
      <vt:lpstr>Presentazione standard di PowerPoint</vt:lpstr>
      <vt:lpstr>Presentazione standard di PowerPoint</vt:lpstr>
      <vt:lpstr>CASI DI EPATITE  (S.E.I.E.V.A. 2000-2001)</vt:lpstr>
      <vt:lpstr>INFEZIONI RILEVANTI (casistica DMML-RM)</vt:lpstr>
      <vt:lpstr>Presentazione standard di PowerPoint</vt:lpstr>
      <vt:lpstr>Presentazione standard di PowerPoint</vt:lpstr>
      <vt:lpstr>Presentazione standard di PowerPoint</vt:lpstr>
      <vt:lpstr>Protocollo HIV</vt:lpstr>
      <vt:lpstr>Protocollo EPATITI</vt:lpstr>
      <vt:lpstr>Consiglio Superiore di Sanità seduta 15 maggio 1996</vt:lpstr>
      <vt:lpstr>DANNO EPATICO PERMANENTE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Immunoglobuline ed Albumina</vt:lpstr>
      <vt:lpstr>Contagio in attività di servizio</vt:lpstr>
      <vt:lpstr>Contagio coniugale e gestazionale</vt:lpstr>
      <vt:lpstr>Presentazione standard di PowerPoint</vt:lpstr>
      <vt:lpstr>TEMPESTIVITA’</vt:lpstr>
      <vt:lpstr>Presentazione standard di PowerPoint</vt:lpstr>
      <vt:lpstr>DANNO BIOLOGICO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VALUTAZIONE DEL DANNO PERMANENTE DA VACCINAZIONE</vt:lpstr>
      <vt:lpstr>STATISTICA DMML ROMA 2007 - 2014</vt:lpstr>
      <vt:lpstr>STATISTICA DMML ROMA </vt:lpstr>
      <vt:lpstr>Sentenza n.107/2012  Corte Costituzionale</vt:lpstr>
      <vt:lpstr>Cort. Cost. n. 107/2012 </vt:lpstr>
      <vt:lpstr> Corte Costituzionale Sentenza 16 ottobre 2000, n. 423   </vt:lpstr>
      <vt:lpstr>Tribunale di Milano  Sezione Lavoro Sentenza I grado del 23/09/14</vt:lpstr>
      <vt:lpstr>Tribunale di Milano</vt:lpstr>
      <vt:lpstr>Tribunale di Milano</vt:lpstr>
      <vt:lpstr>Tribunale di Milano</vt:lpstr>
      <vt:lpstr>Lo studio fraudolento del 1998</vt:lpstr>
      <vt:lpstr>Lo studio fraudolento del 1998</vt:lpstr>
      <vt:lpstr>Precedenti sentenze</vt:lpstr>
      <vt:lpstr>Presentazione standard di PowerPoint</vt:lpstr>
      <vt:lpstr>«Dall’essere di Parmenide al valore della persona: tra storia e medicina legale della Pubblica Amministrazione» </vt:lpstr>
      <vt:lpstr>L’incollocabilità pensionabile</vt:lpstr>
      <vt:lpstr>L’incollocabilità pensionabile</vt:lpstr>
      <vt:lpstr>Assegno di incollocabilità A chi spetta e in cosa consiste</vt:lpstr>
      <vt:lpstr>Assegno di incollocabilità A chi spetta e in cosa consiste</vt:lpstr>
      <vt:lpstr> Assegno di incollocabilità Origini storiche e regolamentazione normativa </vt:lpstr>
      <vt:lpstr> Assegno di incollocabilità Origini storiche e regolamentazione normativa </vt:lpstr>
      <vt:lpstr>  Assegno di incollocabilità Organi burocratici competenti all’accertamento  </vt:lpstr>
      <vt:lpstr>   Assegno di incollocabilità Infermità   </vt:lpstr>
      <vt:lpstr>   Assegno di incollocabilità Infermità   </vt:lpstr>
      <vt:lpstr>«Dall’essere di Parmenide al valore della persona: tra storia e medicina legale della Pubblica Amministrazione»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bvitale</dc:creator>
  <cp:lastModifiedBy>Lionello</cp:lastModifiedBy>
  <cp:revision>291</cp:revision>
  <cp:lastPrinted>2016-09-28T22:41:08Z</cp:lastPrinted>
  <dcterms:created xsi:type="dcterms:W3CDTF">2014-04-07T07:28:51Z</dcterms:created>
  <dcterms:modified xsi:type="dcterms:W3CDTF">2019-10-30T11:43:17Z</dcterms:modified>
</cp:coreProperties>
</file>